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76" r:id="rId5"/>
    <p:sldId id="272" r:id="rId6"/>
    <p:sldId id="277" r:id="rId7"/>
    <p:sldId id="259" r:id="rId8"/>
    <p:sldId id="260" r:id="rId9"/>
    <p:sldId id="262" r:id="rId10"/>
    <p:sldId id="263" r:id="rId11"/>
    <p:sldId id="264" r:id="rId12"/>
    <p:sldId id="267" r:id="rId13"/>
    <p:sldId id="268" r:id="rId14"/>
    <p:sldId id="269" r:id="rId15"/>
    <p:sldId id="265" r:id="rId16"/>
    <p:sldId id="266" r:id="rId17"/>
    <p:sldId id="271" r:id="rId18"/>
    <p:sldId id="274" r:id="rId19"/>
    <p:sldId id="273" r:id="rId20"/>
    <p:sldId id="270" r:id="rId21"/>
    <p:sldId id="275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81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C07EF1-E384-4352-9881-BB640AAEEC5A}" type="datetimeFigureOut">
              <a:rPr lang="sk-SK" smtClean="0"/>
              <a:pPr/>
              <a:t>15.2.2009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4D0354B-EE91-481E-956A-11974C66BBD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 err="1" smtClean="0">
                <a:latin typeface="Book Antiqua" pitchFamily="18" charset="0"/>
              </a:rPr>
              <a:t>Cloning</a:t>
            </a:r>
            <a:r>
              <a:rPr lang="sk-SK" sz="3600" dirty="0" smtClean="0">
                <a:latin typeface="Book Antiqua" pitchFamily="18" charset="0"/>
              </a:rPr>
              <a:t> </a:t>
            </a:r>
            <a:r>
              <a:rPr lang="sk-SK" sz="3600" dirty="0" err="1" smtClean="0">
                <a:latin typeface="Book Antiqua" pitchFamily="18" charset="0"/>
              </a:rPr>
              <a:t>technologies</a:t>
            </a:r>
            <a:r>
              <a:rPr lang="sk-SK" sz="3600" dirty="0" smtClean="0">
                <a:latin typeface="Book Antiqua" pitchFamily="18" charset="0"/>
              </a:rPr>
              <a:t> </a:t>
            </a:r>
            <a:br>
              <a:rPr lang="sk-SK" sz="3600" dirty="0" smtClean="0">
                <a:latin typeface="Book Antiqua" pitchFamily="18" charset="0"/>
              </a:rPr>
            </a:br>
            <a:r>
              <a:rPr lang="sk-SK" sz="3600" dirty="0" err="1" smtClean="0">
                <a:latin typeface="Book Antiqua" pitchFamily="18" charset="0"/>
              </a:rPr>
              <a:t>for</a:t>
            </a:r>
            <a:r>
              <a:rPr lang="sk-SK" sz="3600" dirty="0" smtClean="0">
                <a:latin typeface="Book Antiqua" pitchFamily="18" charset="0"/>
              </a:rPr>
              <a:t> </a:t>
            </a:r>
            <a:r>
              <a:rPr lang="sk-SK" sz="3600" dirty="0" err="1" smtClean="0">
                <a:latin typeface="Book Antiqua" pitchFamily="18" charset="0"/>
              </a:rPr>
              <a:t>protein</a:t>
            </a:r>
            <a:r>
              <a:rPr lang="sk-SK" sz="3600" smtClean="0">
                <a:latin typeface="Book Antiqua" pitchFamily="18" charset="0"/>
              </a:rPr>
              <a:t> expression</a:t>
            </a:r>
            <a:r>
              <a:rPr lang="sk-SK" sz="3600" dirty="0" smtClean="0">
                <a:latin typeface="Book Antiqua" pitchFamily="18" charset="0"/>
              </a:rPr>
              <a:t> </a:t>
            </a:r>
            <a:br>
              <a:rPr lang="sk-SK" sz="3600" dirty="0" smtClean="0">
                <a:latin typeface="Book Antiqua" pitchFamily="18" charset="0"/>
              </a:rPr>
            </a:br>
            <a:r>
              <a:rPr lang="sk-SK" sz="3600" dirty="0" smtClean="0">
                <a:latin typeface="Book Antiqua" pitchFamily="18" charset="0"/>
              </a:rPr>
              <a:t>and </a:t>
            </a:r>
            <a:r>
              <a:rPr lang="sk-SK" sz="3600" dirty="0" err="1" smtClean="0">
                <a:latin typeface="Book Antiqua" pitchFamily="18" charset="0"/>
              </a:rPr>
              <a:t>purification</a:t>
            </a:r>
            <a:endParaRPr lang="sk-SK" sz="3600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783560"/>
            <a:ext cx="8715436" cy="507444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2800" dirty="0" smtClean="0"/>
              <a:t>Lucia </a:t>
            </a:r>
            <a:r>
              <a:rPr lang="sk-SK" sz="2800" dirty="0" err="1" smtClean="0"/>
              <a:t>Lichvárová</a:t>
            </a:r>
            <a:r>
              <a:rPr lang="sk-SK" sz="2800" dirty="0" smtClean="0"/>
              <a:t>                  Katedra molekulárnej biológie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929486" cy="38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714356"/>
            <a:ext cx="700092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Dnes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vdaka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PCR sa gény modifikujú bežne a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dalšie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oblasti môžu byť modifikované bez ohľadu na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obtiažnosť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alebo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expresiu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Translácia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môže byť modulovaná,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STOP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kodón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premiestnený,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afinita a signálne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peptidy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pre syntézu  génov, ktoré boli modifikované pomocou PCR, pridaním vhodného klonovacieho miesta</a:t>
            </a:r>
            <a:endParaRPr lang="sk-SK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642918"/>
            <a:ext cx="6715172" cy="5712642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eukaryotických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bunkách sa nachádzajú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intróny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, preto klonovanie takýchto génov pre proteínovú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expresiu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zvyčajne začína vytvorením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cDNA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Využitím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cDNA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a PCR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templátu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sú gény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amplifikované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, klonované,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sekvenované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a následne vložené do jedného alebo viacerých vektorov.</a:t>
            </a:r>
          </a:p>
          <a:p>
            <a:pPr>
              <a:buNone/>
            </a:pP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500042"/>
            <a:ext cx="7143800" cy="58555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Počiatočné klonovanie do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neexprimovateľných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vektorov :</a:t>
            </a:r>
          </a:p>
          <a:p>
            <a:pPr marL="582930" indent="-514350">
              <a:buAutoNum type="arabicPeriod"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Neúmyselná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expresia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génu môže zapríčiniť toxicitu a vytvoriť rozličné klonovanie génov priamo v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expresii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vektoru.</a:t>
            </a:r>
          </a:p>
          <a:p>
            <a:pPr marL="582930" indent="-514350">
              <a:buAutoNum type="arabicPeriod"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Mnohé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exprimované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vektory sú veľké, čo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zťažuje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klonovanie</a:t>
            </a:r>
          </a:p>
          <a:p>
            <a:pPr marL="582930" indent="-514350">
              <a:buAutoNum type="arabicPeriod"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Pri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vysokokópiových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plazmidoch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môže nastať komplikácia pri klonovaní aj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sekvenovaní</a:t>
            </a:r>
            <a:endParaRPr lang="sk-SK" sz="28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>
              <a:buAutoNum type="arabicPeriod"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Chybu pri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sekvenovaní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môže spôsobiť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single-nucleotid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polymorfizmus</a:t>
            </a:r>
          </a:p>
          <a:p>
            <a:pPr marL="582930" indent="-514350">
              <a:buAutoNum type="arabicPeriod"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Chyby pri PCR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primeroch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vysoká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fidelita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chemickej syntézy</a:t>
            </a:r>
            <a:endParaRPr lang="sk-SK" sz="28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71480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7572428" cy="845234"/>
          </a:xfrm>
        </p:spPr>
        <p:txBody>
          <a:bodyPr/>
          <a:lstStyle/>
          <a:p>
            <a:r>
              <a:rPr lang="sk-SK" sz="3600" dirty="0" smtClean="0">
                <a:latin typeface="Arial" pitchFamily="34" charset="0"/>
                <a:cs typeface="Arial" pitchFamily="34" charset="0"/>
              </a:rPr>
              <a:t>Klonovacie miesta a technológie</a:t>
            </a:r>
            <a:endParaRPr lang="sk-SK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42984"/>
            <a:ext cx="7072330" cy="5072098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Sú potrebné krátke sekvencie ktoré sa vložia do génu a ovplyvnia tak </a:t>
            </a:r>
            <a:r>
              <a:rPr lang="sk-SK" dirty="0" err="1" smtClean="0"/>
              <a:t>transláciu</a:t>
            </a:r>
            <a:r>
              <a:rPr lang="sk-SK" dirty="0" smtClean="0"/>
              <a:t> alebo zašifrujú domény, ktoré majú za následok zlepšenie </a:t>
            </a:r>
            <a:r>
              <a:rPr lang="sk-SK" dirty="0" err="1" smtClean="0"/>
              <a:t>purifikácie</a:t>
            </a:r>
            <a:r>
              <a:rPr lang="sk-SK" dirty="0" smtClean="0"/>
              <a:t> proteínu.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14282" y="3286124"/>
          <a:ext cx="8786874" cy="339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928958"/>
                <a:gridCol w="3857652"/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Element 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Lokalizácia čítacieho</a:t>
                      </a:r>
                      <a:r>
                        <a:rPr lang="sk-SK" baseline="0" dirty="0" smtClean="0"/>
                        <a:t> rámca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Funkcia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Kozak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Od</a:t>
                      </a:r>
                      <a:r>
                        <a:rPr lang="sk-SK" baseline="0" dirty="0" smtClean="0"/>
                        <a:t> -1 do -6  ATG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Zvyšuje</a:t>
                      </a:r>
                      <a:r>
                        <a:rPr lang="sk-SK" baseline="0" dirty="0" smtClean="0"/>
                        <a:t> rozpoznanie 1. ATG </a:t>
                      </a:r>
                      <a:r>
                        <a:rPr lang="sk-SK" baseline="0" dirty="0" err="1" smtClean="0"/>
                        <a:t>riobozómu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Shine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Galgarno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 až 13 </a:t>
                      </a:r>
                      <a:r>
                        <a:rPr lang="sk-SK" dirty="0" err="1" smtClean="0"/>
                        <a:t>bp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upstream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Zvyšuje rozpoznanie</a:t>
                      </a:r>
                      <a:r>
                        <a:rPr lang="sk-SK" baseline="0" dirty="0" smtClean="0"/>
                        <a:t> ATG v </a:t>
                      </a:r>
                      <a:r>
                        <a:rPr lang="sk-SK" i="1" baseline="0" dirty="0" smtClean="0"/>
                        <a:t>E. </a:t>
                      </a:r>
                      <a:r>
                        <a:rPr lang="sk-SK" i="1" baseline="0" dirty="0" err="1" smtClean="0"/>
                        <a:t>coli</a:t>
                      </a:r>
                      <a:endParaRPr lang="sk-SK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Epitop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 koniec  pri </a:t>
                      </a:r>
                      <a:r>
                        <a:rPr lang="sk-SK" dirty="0" err="1" smtClean="0"/>
                        <a:t>eukaryotoch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Detekcia </a:t>
                      </a:r>
                      <a:r>
                        <a:rPr lang="sk-SK" dirty="0" err="1" smtClean="0"/>
                        <a:t>antibodies</a:t>
                      </a:r>
                      <a:r>
                        <a:rPr lang="sk-SK" dirty="0" smtClean="0"/>
                        <a:t> w.</a:t>
                      </a:r>
                      <a:r>
                        <a:rPr lang="sk-SK" baseline="0" dirty="0" smtClean="0"/>
                        <a:t> b.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Affinity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tags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 koniec</a:t>
                      </a:r>
                      <a:r>
                        <a:rPr lang="sk-SK" baseline="0" dirty="0" smtClean="0"/>
                        <a:t> u </a:t>
                      </a:r>
                      <a:r>
                        <a:rPr lang="sk-SK" baseline="0" dirty="0" err="1" smtClean="0"/>
                        <a:t>E.coli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Proteínová </a:t>
                      </a:r>
                      <a:r>
                        <a:rPr lang="sk-SK" dirty="0" err="1" smtClean="0"/>
                        <a:t>purifikácia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Proteázové</a:t>
                      </a:r>
                      <a:r>
                        <a:rPr lang="sk-SK" dirty="0" smtClean="0"/>
                        <a:t> miesto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Upstream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Odstránenie afinity site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Solubility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tags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 koniec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Zlepšenie </a:t>
                      </a:r>
                      <a:r>
                        <a:rPr lang="sk-SK" dirty="0" err="1" smtClean="0"/>
                        <a:t>solubility</a:t>
                      </a:r>
                      <a:r>
                        <a:rPr lang="sk-SK" dirty="0" smtClean="0"/>
                        <a:t> a </a:t>
                      </a:r>
                      <a:r>
                        <a:rPr lang="sk-SK" dirty="0" err="1" smtClean="0"/>
                        <a:t>translácie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Internal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ribosome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entry</a:t>
                      </a:r>
                      <a:r>
                        <a:rPr lang="sk-SK" baseline="0" dirty="0" smtClean="0"/>
                        <a:t> site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Downstream</a:t>
                      </a:r>
                      <a:r>
                        <a:rPr lang="sk-SK" dirty="0" smtClean="0"/>
                        <a:t> od 1. génu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Expresia</a:t>
                      </a:r>
                      <a:r>
                        <a:rPr lang="sk-SK" dirty="0" smtClean="0"/>
                        <a:t> sekundárnych génov</a:t>
                      </a:r>
                    </a:p>
                    <a:p>
                      <a:endParaRPr lang="sk-SK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scan0002l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572560" cy="5143536"/>
          </a:xfrm>
        </p:spPr>
      </p:pic>
      <p:sp>
        <p:nvSpPr>
          <p:cNvPr id="12" name="Obdĺžnik 11"/>
          <p:cNvSpPr/>
          <p:nvPr/>
        </p:nvSpPr>
        <p:spPr>
          <a:xfrm>
            <a:off x="357158" y="50004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Doplnková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porteínová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expresia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zložiek z vektorov v kazetách do ktorých boli zavedené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329642" cy="914400"/>
          </a:xfrm>
        </p:spPr>
        <p:txBody>
          <a:bodyPr/>
          <a:lstStyle/>
          <a:p>
            <a:r>
              <a:rPr lang="sk-SK" sz="2800" dirty="0" smtClean="0"/>
              <a:t>Typické kombinácie elementov v proteínovej </a:t>
            </a:r>
            <a:r>
              <a:rPr lang="sk-SK" sz="2800" dirty="0" err="1" smtClean="0"/>
              <a:t>expresii</a:t>
            </a:r>
            <a:r>
              <a:rPr lang="sk-SK" sz="2800" dirty="0" smtClean="0"/>
              <a:t> v </a:t>
            </a:r>
            <a:r>
              <a:rPr lang="sk-SK" sz="2800" dirty="0" err="1" smtClean="0"/>
              <a:t>exprimovaných</a:t>
            </a:r>
            <a:r>
              <a:rPr lang="sk-SK" sz="2800" dirty="0" smtClean="0"/>
              <a:t> vektoroch </a:t>
            </a:r>
            <a:endParaRPr lang="sk-SK" sz="2800" dirty="0"/>
          </a:p>
        </p:txBody>
      </p:sp>
      <p:pic>
        <p:nvPicPr>
          <p:cNvPr id="5" name="Zástupný symbol obsahu 4" descr="scan0002ll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55" y="1500174"/>
            <a:ext cx="832675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scan0003l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807"/>
            <a:ext cx="8286808" cy="6609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Mnohé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plazmidy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boli skonštruované pomocou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restrikčných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enzýmov a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ligáz</a:t>
            </a: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Po požadovanej proteínovej konfigurácii 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dojde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k spojeniu  génu s navrhnutým vektorom</a:t>
            </a:r>
            <a:endParaRPr lang="sk-SK" sz="22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obsahu 4" descr="scan0004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85818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329642" cy="914400"/>
          </a:xfrm>
        </p:spPr>
        <p:txBody>
          <a:bodyPr/>
          <a:lstStyle/>
          <a:p>
            <a:r>
              <a:rPr lang="sk-SK" dirty="0" smtClean="0"/>
              <a:t>Výber expresného vektoru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42844" y="1071546"/>
            <a:ext cx="8543956" cy="52840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     </a:t>
            </a:r>
            <a:r>
              <a:rPr lang="sk-SK" u="sng" dirty="0" err="1" smtClean="0">
                <a:solidFill>
                  <a:schemeClr val="tx2">
                    <a:lumMod val="90000"/>
                  </a:schemeClr>
                </a:solidFill>
              </a:rPr>
              <a:t>REaL</a:t>
            </a:r>
            <a:r>
              <a:rPr lang="sk-SK" u="sng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</a:rPr>
              <a:t>restriction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</a:rPr>
              <a:t>enzymes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 and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</a:rPr>
              <a:t>ligase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</a:rPr>
              <a:t>           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finačne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nákladná ale v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raboratóriu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veľmi používaná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 na klonovanie génov pre proteínovú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expresiu</a:t>
            </a:r>
            <a:endParaRPr lang="sk-SK" sz="20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dostupných viac ako 1000 vektorov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Flexi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vector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Promega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 and LIC (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Novagen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zavislé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na PCR produktoch a vektory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SSR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používaná pre väčšie gény a vektory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  spoľahlivá metóda na zavedenie rovnakého vektoru pri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expression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Gateway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enzýmy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sú drahé, v reakcii 5 alebo 10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mikrolitrov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         v reakciách boli modifikované z buniek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E.coli</a:t>
            </a:r>
            <a:endParaRPr lang="sk-SK" sz="20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Creator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u="sng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enzyme</a:t>
            </a:r>
            <a:r>
              <a:rPr lang="sk-SK" sz="2400" u="sng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schopný </a:t>
            </a:r>
            <a:r>
              <a:rPr lang="sk-SK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purifikácie</a:t>
            </a:r>
            <a:r>
              <a:rPr lang="sk-SK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samého seba</a:t>
            </a:r>
          </a:p>
          <a:p>
            <a:pPr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  <p:sp>
        <p:nvSpPr>
          <p:cNvPr id="5" name="Obdĺžnik 4"/>
          <p:cNvSpPr/>
          <p:nvPr/>
        </p:nvSpPr>
        <p:spPr>
          <a:xfrm>
            <a:off x="142844" y="428604"/>
            <a:ext cx="6500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Zhrnutie: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Konštrukcia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plazmidov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pri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nadexpresii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proteínov pri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purifikácii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je často zdĺhavá, preto sú potrebné alternatívne metódy, ktoré sú rýchlejšie, jednoduchšie flexibilnejšie.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Úloha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vektorov je zvýšiť produkciu v danej hostiteľskej bunke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napomôcť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purifikácii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Klonovanie sa deje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vdaka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PCR</a:t>
            </a:r>
            <a:endParaRPr lang="sk-SK" sz="2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Miesto 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špecifická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rekombinácia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má omnoho širšie použitie alternatívne k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pre proteínovú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expresiu</a:t>
            </a:r>
            <a:endParaRPr lang="sk-SK" sz="2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SSR miesta sú dlhšie ako </a:t>
            </a:r>
            <a:r>
              <a:rPr lang="sk-SK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restrikčné</a:t>
            </a: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miesta a špecifickejšie. </a:t>
            </a:r>
            <a:endParaRPr lang="sk-SK" sz="24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642910" y="2357430"/>
            <a:ext cx="7772400" cy="3860018"/>
          </a:xfrm>
        </p:spPr>
        <p:txBody>
          <a:bodyPr/>
          <a:lstStyle/>
          <a:p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sk-SK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Klonovacie vektory</a:t>
            </a:r>
            <a:endParaRPr lang="sk-SK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Cloning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expression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purification</a:t>
            </a:r>
            <a:endParaRPr lang="sk-SK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Cloning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technologies</a:t>
            </a:r>
            <a:endParaRPr lang="sk-SK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Conclusions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lang="sk-SK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Zhrnutie</a:t>
            </a:r>
            <a:endParaRPr lang="sk-SK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66250"/>
            <a:ext cx="1785950" cy="238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00232" y="2000240"/>
            <a:ext cx="4800608" cy="1857388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r>
              <a:rPr lang="sk-SK" dirty="0"/>
              <a:t> </a:t>
            </a:r>
            <a:r>
              <a:rPr lang="sk-SK" dirty="0" smtClean="0"/>
              <a:t>!</a:t>
            </a:r>
          </a:p>
          <a:p>
            <a:endParaRPr lang="sk-SK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7500990" cy="4786346"/>
          </a:xfrm>
        </p:spPr>
        <p:txBody>
          <a:bodyPr/>
          <a:lstStyle/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Detailné znalosti z biochémie </a:t>
            </a:r>
            <a:br>
              <a:rPr lang="sk-SK" sz="2800" dirty="0" smtClean="0"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latin typeface="Arial" pitchFamily="34" charset="0"/>
                <a:cs typeface="Arial" pitchFamily="34" charset="0"/>
              </a:rPr>
              <a:t>a poznanie štruktúry jednotlivých proteínov je základom pre biochemické skúmania. </a:t>
            </a:r>
            <a:br>
              <a:rPr lang="sk-SK" sz="2800" dirty="0" smtClean="0"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800" dirty="0" smtClean="0"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latin typeface="Arial" pitchFamily="34" charset="0"/>
                <a:cs typeface="Arial" pitchFamily="34" charset="0"/>
              </a:rPr>
              <a:t>Správanie proteínov je v značnej miere </a:t>
            </a:r>
            <a:br>
              <a:rPr lang="sk-SK" sz="2800" dirty="0" smtClean="0"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latin typeface="Arial" pitchFamily="34" charset="0"/>
                <a:cs typeface="Arial" pitchFamily="34" charset="0"/>
              </a:rPr>
              <a:t>variabilné takže aj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ked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sekvenovanie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genómov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prebieha automaticky, </a:t>
            </a:r>
            <a:br>
              <a:rPr lang="sk-SK" sz="2800" dirty="0" smtClean="0"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latin typeface="Arial" pitchFamily="34" charset="0"/>
                <a:cs typeface="Arial" pitchFamily="34" charset="0"/>
              </a:rPr>
              <a:t>proteíny musia byť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purifikované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v dostatočnej kvantite a to predovšetkým z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rekombinantných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zdrojov.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12064"/>
            <a:ext cx="6858048" cy="988110"/>
          </a:xfrm>
        </p:spPr>
        <p:txBody>
          <a:bodyPr/>
          <a:lstStyle/>
          <a:p>
            <a:r>
              <a:rPr lang="sk-SK" sz="3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lonovanie DNA pozostáva z troch základných krokov: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3200" dirty="0" smtClean="0">
                <a:latin typeface="Arial" pitchFamily="34" charset="0"/>
                <a:cs typeface="Arial" pitchFamily="34" charset="0"/>
              </a:rPr>
            </a:br>
            <a:endParaRPr lang="sk-SK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85926"/>
            <a:ext cx="8215370" cy="4786346"/>
          </a:xfrm>
        </p:spPr>
        <p:txBody>
          <a:bodyPr>
            <a:normAutofit fontScale="47500" lnSpcReduction="20000"/>
          </a:bodyPr>
          <a:lstStyle/>
          <a:p>
            <a:pPr hangingPunct="0">
              <a:buNone/>
            </a:pPr>
            <a:r>
              <a:rPr lang="pt-PT" dirty="0" smtClean="0"/>
              <a:t> </a:t>
            </a:r>
            <a:endParaRPr lang="sk-SK" dirty="0" smtClean="0"/>
          </a:p>
          <a:p>
            <a:pPr hangingPunct="0">
              <a:buNone/>
            </a:pPr>
            <a:endParaRPr lang="sk-SK" dirty="0" smtClean="0"/>
          </a:p>
          <a:p>
            <a:pPr hangingPunct="0">
              <a:buNone/>
            </a:pPr>
            <a:endParaRPr lang="sk-SK" dirty="0" smtClean="0"/>
          </a:p>
          <a:p>
            <a:pPr hangingPunct="0">
              <a:buNone/>
            </a:pPr>
            <a:endParaRPr lang="sk-SK" sz="5100" dirty="0" smtClean="0">
              <a:latin typeface="Arial" pitchFamily="34" charset="0"/>
              <a:cs typeface="Arial" pitchFamily="34" charset="0"/>
            </a:endParaRPr>
          </a:p>
          <a:p>
            <a:pPr marL="582930" indent="-514350" hangingPunct="0">
              <a:buAutoNum type="arabicPeriod"/>
            </a:pPr>
            <a:r>
              <a:rPr lang="sk-SK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Príprava rekombinantnej DNA</a:t>
            </a:r>
            <a:endParaRPr lang="sk-SK" sz="51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 hangingPunct="0">
              <a:buAutoNum type="arabicPeriod"/>
            </a:pPr>
            <a:endParaRPr lang="sk-SK" sz="51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sk-SK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Prenos rekombinantnej DNA do hostiteľskej bunky </a:t>
            </a:r>
            <a:r>
              <a:rPr lang="sk-SK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hangingPunct="0">
              <a:buNone/>
            </a:pPr>
            <a:r>
              <a:rPr lang="sk-SK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(transformácia)</a:t>
            </a:r>
            <a:endParaRPr lang="sk-SK" sz="51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endParaRPr lang="sk-SK" sz="51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sk-SK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PT" sz="51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Selekcia klonov obsahujúcich rekombinantnú DNA</a:t>
            </a:r>
            <a:endParaRPr lang="sk-SK" sz="51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45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sk-SK" sz="45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45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sk-SK" sz="45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/>
              <a:t/>
            </a:r>
            <a:br>
              <a:rPr lang="pt-PT" b="1" dirty="0" smtClean="0"/>
            </a:b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428604"/>
            <a:ext cx="6572296" cy="3429024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pt-PT" sz="22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Klonovací vektor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(prenášač) </a:t>
            </a: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je molekula DNA, ktorá je schopná prijať 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cudzorodú DNA a spolu s ňou sa autonómne 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replikovať v hostiteľskej bunke.</a:t>
            </a: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najčastejšie odvodené od plazmidov alebo </a:t>
            </a: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bakteriofágov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lambda</a:t>
            </a:r>
            <a:r>
              <a:rPr lang="sk-SK" sz="2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a P1 </a:t>
            </a:r>
            <a:r>
              <a:rPr lang="sk-SK" sz="22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fága</a:t>
            </a: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2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  <p:sp>
        <p:nvSpPr>
          <p:cNvPr id="5" name="Obdĺžnik 4"/>
          <p:cNvSpPr/>
          <p:nvPr/>
        </p:nvSpPr>
        <p:spPr>
          <a:xfrm>
            <a:off x="500034" y="400050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Klonovacie miesto na N a C konci  musí byť kompatibilné s vektorom , musí byť zachovaný správny čítací rámec a orientácia.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14290"/>
            <a:ext cx="6786610" cy="6500858"/>
          </a:xfrm>
        </p:spPr>
        <p:txBody>
          <a:bodyPr>
            <a:normAutofit fontScale="62500" lnSpcReduction="20000"/>
          </a:bodyPr>
          <a:lstStyle/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Základn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vlastos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 plazmidových vektorov :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 hangingPunct="0">
              <a:buNone/>
            </a:pPr>
            <a:r>
              <a:rPr lang="sk-SK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1. Po</a:t>
            </a:r>
            <a:r>
              <a:rPr lang="pt-PT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čiatok replikácie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zabezpečujúci stabilné uchovávanie rekombinantov v hostiteľských bunkách.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PT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Selekčný marker</a:t>
            </a:r>
            <a:endParaRPr lang="sk-SK" sz="34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sk-SK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vnáša do bunky nový fenotyp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umožní po transformácii identifikovať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selektovať bunky obsahujúce plazmid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t-PT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Malá veľkosť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(2-15 kBp), 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čím je vektor menší, tým je vyššia jeho klonovacia 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PT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Klonovacie miesto</a:t>
            </a:r>
            <a:r>
              <a:rPr lang="sk-SK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>
              <a:buNone/>
            </a:pPr>
            <a:r>
              <a:rPr lang="sk-SK" sz="34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je rozoznávacia sekvencia pre restrikčnú 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cez ktorú je možné vektor štiepiť 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 vkladať </a:t>
            </a: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doň</a:t>
            </a: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t-PT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cudzorodú DNA pomocou DNA </a:t>
            </a:r>
            <a:r>
              <a:rPr lang="sk-SK" sz="3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ligázy</a:t>
            </a:r>
            <a:endParaRPr lang="sk-SK" sz="34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sk-SK" sz="3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  <p:sp>
        <p:nvSpPr>
          <p:cNvPr id="5" name="Obdĺžnik 4"/>
          <p:cNvSpPr/>
          <p:nvPr/>
        </p:nvSpPr>
        <p:spPr>
          <a:xfrm>
            <a:off x="7072330" y="4214818"/>
            <a:ext cx="1243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kapacita. </a:t>
            </a:r>
            <a:endParaRPr lang="sk-SK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43636" y="5214950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endonukleázu</a:t>
            </a:r>
            <a:endParaRPr lang="sk-SK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571480"/>
            <a:ext cx="7000924" cy="585791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</a:t>
            </a:r>
          </a:p>
          <a:p>
            <a:pPr>
              <a:buNone/>
            </a:pPr>
            <a:r>
              <a:rPr lang="sk-SK" dirty="0" smtClean="0">
                <a:solidFill>
                  <a:schemeClr val="tx2"/>
                </a:solidFill>
              </a:rPr>
              <a:t>    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Konštrukcia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plazmidov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pri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nadexpresii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proteínov pri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purifikácii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je často zdĺhavá, preto sú potrebné alternatívne metódy, ktoré sú rýchlejšie, jednoduchšie flexibilnejšie.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úloha vektorov je zvýšiť produkciu v danej hostiteľskej bunke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a napomôcť </a:t>
            </a:r>
            <a:r>
              <a:rPr lang="sk-SK" sz="2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purifikácii</a:t>
            </a:r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sk-SK" sz="28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71480"/>
            <a:ext cx="6572296" cy="578408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Proteínová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nadexpresia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vyžaduje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3 komponenty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►  gén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►  vektor obsahujúci gén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► 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expresia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v hostiteľskej   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bunke, ktorá maximalizuje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význam a kvalitu proteínu  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produkovaného kombináciou  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         vektor - gén</a:t>
            </a: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571480"/>
            <a:ext cx="6572296" cy="607223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Rekombinantný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proteín bol produkovaný jednoduchým klonovaním DNA segmentov v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multikópiových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plazmidoch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, čím zvýšil počet kópií kombináciou promótora a génu.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  Neskôr objavili vplyv natívnych proteínov a vložili ich do pozície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downstream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na zvýšenie sily </a:t>
            </a:r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promotorov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sk-SK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21000" sy="21000" algn="ctr" rotWithShape="0">
              <a:schemeClr val="bg1">
                <a:alpha val="60000"/>
              </a:scheme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381</TotalTime>
  <Words>700</Words>
  <Application>Microsoft Office PowerPoint</Application>
  <PresentationFormat>Prezentácia na obrazovke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Metro</vt:lpstr>
      <vt:lpstr>Cloning technologies  for protein expression  and purification</vt:lpstr>
      <vt:lpstr>Snímka 2</vt:lpstr>
      <vt:lpstr>Detailné znalosti z biochémie  a poznanie štruktúry jednotlivých proteínov je základom pre biochemické skúmania.   Správanie proteínov je v značnej miere  variabilné takže aj ked sekvenovanie genómov prebieha automaticky,  proteíny musia byť purifikované v dostatočnej kvantite a to predovšetkým z rekombinantných zdrojov.  </vt:lpstr>
      <vt:lpstr>Klonovanie DNA pozostáva z troch základných krokov: 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Klonovacie miesta a technológie</vt:lpstr>
      <vt:lpstr>Snímka 14</vt:lpstr>
      <vt:lpstr>Typické kombinácie elementov v proteínovej expresii v exprimovaných vektoroch </vt:lpstr>
      <vt:lpstr>Snímka 16</vt:lpstr>
      <vt:lpstr>Snímka 17</vt:lpstr>
      <vt:lpstr>Výber expresného vektoru</vt:lpstr>
      <vt:lpstr>Snímka 19</vt:lpstr>
      <vt:lpstr>Snímka 20</vt:lpstr>
      <vt:lpstr>Snímka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Lucia Lichvárová</dc:creator>
  <cp:lastModifiedBy>Lucia Lichvárová</cp:lastModifiedBy>
  <cp:revision>44</cp:revision>
  <dcterms:created xsi:type="dcterms:W3CDTF">2009-02-10T20:38:54Z</dcterms:created>
  <dcterms:modified xsi:type="dcterms:W3CDTF">2009-02-15T21:07:18Z</dcterms:modified>
</cp:coreProperties>
</file>