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cxnSp>
        <p:nvCxnSpPr>
          <p:cNvPr id="8" name="Rovná spojnic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á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dátumu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obsah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6" name="Zástupný symbol päty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2" name="Zástupný symbol obsah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34" name="Zástupný symbol obsah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cxnSp>
        <p:nvCxnSpPr>
          <p:cNvPr id="10" name="Rovná spojnic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nic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obsah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tex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4" name="Zástupný symbol dátumu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EA83A28-0CF3-492E-9879-1338A3F30090}" type="datetimeFigureOut">
              <a:rPr lang="sk-SK" smtClean="0"/>
              <a:pPr/>
              <a:t>8. 4. 2010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BB5F8B-93F4-4BF2-99E1-FFEC5DAA890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5" name="Zástupný symbol nadpis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 smtClean="0"/>
          </a:p>
          <a:p>
            <a:endParaRPr lang="sk-SK" dirty="0" smtClean="0"/>
          </a:p>
          <a:p>
            <a:pPr algn="l"/>
            <a:r>
              <a:rPr lang="sk-SK" dirty="0" smtClean="0"/>
              <a:t>LENKA TRUHANOVÁ				EAMP II.A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sz="7200" dirty="0" smtClean="0"/>
              <a:t/>
            </a:r>
            <a:br>
              <a:rPr lang="sk-SK" sz="7200" dirty="0" smtClean="0"/>
            </a:br>
            <a:r>
              <a:rPr lang="sk-SK" sz="7200" dirty="0" smtClean="0"/>
              <a:t/>
            </a:r>
            <a:br>
              <a:rPr lang="sk-SK" sz="7200" dirty="0" smtClean="0"/>
            </a:br>
            <a:r>
              <a:rPr lang="sk-SK" sz="7200" dirty="0" smtClean="0"/>
              <a:t>VÝVOJ MENY EURO</a:t>
            </a:r>
            <a:endParaRPr lang="sk-SK" sz="7200" dirty="0"/>
          </a:p>
        </p:txBody>
      </p:sp>
      <p:pic>
        <p:nvPicPr>
          <p:cNvPr id="17410" name="Picture 2" descr="http://i3.cn.cz/1072708465_euro-me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500042"/>
            <a:ext cx="2786082" cy="1810954"/>
          </a:xfrm>
          <a:prstGeom prst="rect">
            <a:avLst/>
          </a:prstGeom>
          <a:noFill/>
        </p:spPr>
      </p:pic>
      <p:pic>
        <p:nvPicPr>
          <p:cNvPr id="17412" name="Picture 4" descr="http://www.hornerakusko.sk/sixcms/media.php/4476/thumbnails/i_devisen.jpg.15153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5000636"/>
            <a:ext cx="2214578" cy="1291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95892"/>
          </a:xfrm>
        </p:spPr>
        <p:txBody>
          <a:bodyPr>
            <a:noAutofit/>
          </a:bodyPr>
          <a:lstStyle/>
          <a:p>
            <a:r>
              <a:rPr lang="sk-SK" sz="2800" dirty="0" smtClean="0"/>
              <a:t>K zavedeniu spoločnej meny sú členské krajiny legislatívne zaviazané Prístupovou zmluvou, disponujú len tzv. derogáciou t.j. výnimkou z členstva v HMÚ. </a:t>
            </a:r>
          </a:p>
          <a:p>
            <a:r>
              <a:rPr lang="sk-SK" sz="2800" dirty="0" smtClean="0"/>
              <a:t>Predpokladom zavedenia jednotnej meny je splnenie konvergenčných ("maastrichtských") kritérií. </a:t>
            </a:r>
          </a:p>
          <a:p>
            <a:r>
              <a:rPr lang="sk-SK" sz="2800" dirty="0" smtClean="0"/>
              <a:t>V prípade splnenia podmienok rozhodne Rada EÚ na návrh EK, ktoré členské štáty spĺňajú predpoklady na zavedenie eura a následne zruší ich derogáciu.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3600" dirty="0" smtClean="0"/>
              <a:t>od 1999 ERM II</a:t>
            </a:r>
          </a:p>
          <a:p>
            <a:pPr>
              <a:buNone/>
            </a:pPr>
            <a:endParaRPr lang="sk-SK" sz="3600" dirty="0" smtClean="0"/>
          </a:p>
          <a:p>
            <a:pPr lvl="1"/>
            <a:r>
              <a:rPr lang="sk-SK" sz="3600" dirty="0" smtClean="0"/>
              <a:t>± 15 % okolo centrálnej parity (Dánsko užšie fluktuačné pásmo ± 2,25 %)</a:t>
            </a:r>
          </a:p>
          <a:p>
            <a:pPr lvl="1"/>
            <a:r>
              <a:rPr lang="sk-SK" sz="3600" dirty="0" smtClean="0"/>
              <a:t>nemôže dôjsť k devalvácií centrálnej parity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25602" name="Picture 2" descr="http://t3.gstatic.com/images?q=tbn:Bkq_q-7pmurM4M:http://www.atitok.hu/download/euro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642918"/>
            <a:ext cx="2571768" cy="193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600" dirty="0" smtClean="0"/>
              <a:t>Slovensko </a:t>
            </a:r>
          </a:p>
          <a:p>
            <a:pPr lvl="1"/>
            <a:r>
              <a:rPr lang="sk-SK" sz="3400" dirty="0" smtClean="0"/>
              <a:t>28.11.2005 – 31.12.2008</a:t>
            </a:r>
          </a:p>
          <a:p>
            <a:pPr lvl="1"/>
            <a:r>
              <a:rPr lang="sk-SK" sz="3400" dirty="0" smtClean="0"/>
              <a:t>Centrálna parita:</a:t>
            </a:r>
          </a:p>
          <a:p>
            <a:pPr lvl="2"/>
            <a:r>
              <a:rPr lang="sk-SK" sz="3100" dirty="0" smtClean="0"/>
              <a:t>28.11.2005 – 38,4550</a:t>
            </a:r>
          </a:p>
          <a:p>
            <a:pPr lvl="2"/>
            <a:r>
              <a:rPr lang="sk-SK" sz="3100" dirty="0" smtClean="0"/>
              <a:t>19.3.2007 – 35,4424</a:t>
            </a:r>
          </a:p>
          <a:p>
            <a:pPr lvl="2"/>
            <a:r>
              <a:rPr lang="sk-SK" sz="3100" dirty="0" smtClean="0"/>
              <a:t>29.5.2008 – 30,126</a:t>
            </a:r>
            <a:endParaRPr lang="sk-SK" sz="31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24578" name="Picture 2" descr="Zobraziť obrázok v plnej veľkost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143380"/>
            <a:ext cx="2428892" cy="1494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 algn="ctr"/>
            <a:endParaRPr lang="sk-SK" dirty="0" smtClean="0"/>
          </a:p>
          <a:p>
            <a:pPr algn="ctr"/>
            <a:endParaRPr lang="sk-SK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sk-SK" sz="6700" dirty="0" smtClean="0"/>
              <a:t/>
            </a:r>
            <a:br>
              <a:rPr lang="sk-SK" sz="6700" dirty="0" smtClean="0"/>
            </a:br>
            <a:r>
              <a:rPr lang="sk-SK" sz="6700" dirty="0" smtClean="0"/>
              <a:t/>
            </a:r>
            <a:br>
              <a:rPr lang="sk-SK" sz="6700" dirty="0" smtClean="0"/>
            </a:br>
            <a:r>
              <a:rPr lang="sk-SK" sz="6700" dirty="0" smtClean="0"/>
              <a:t>Výhody jednotnej meny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pic>
        <p:nvPicPr>
          <p:cNvPr id="23556" name="Picture 4" descr="http://www.stiefel-eurocart.sk/tovar/1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85860"/>
            <a:ext cx="7358114" cy="51997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k-SK" sz="3600" dirty="0" smtClean="0"/>
              <a:t>Zníženie nákladov pri konvertovaní eura</a:t>
            </a:r>
          </a:p>
          <a:p>
            <a:pPr lvl="0"/>
            <a:r>
              <a:rPr lang="sk-SK" sz="3600" dirty="0" smtClean="0"/>
              <a:t>Odstránenie kurzového rizika</a:t>
            </a:r>
          </a:p>
          <a:p>
            <a:pPr lvl="0"/>
            <a:r>
              <a:rPr lang="sk-SK" sz="3600" dirty="0" smtClean="0"/>
              <a:t>Možnosť vedenia jedného účtu pre všetkých partnerov eurozóny</a:t>
            </a:r>
          </a:p>
          <a:p>
            <a:r>
              <a:rPr lang="sk-SK" sz="3600" dirty="0" smtClean="0"/>
              <a:t>Vyjadrenie cien aj v eure – jednoduché porovnanie.</a:t>
            </a:r>
            <a:endParaRPr lang="sk-SK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600" b="1" dirty="0" smtClean="0"/>
              <a:t>Výhody eura pre podnikateľov</a:t>
            </a:r>
            <a:endParaRPr lang="sk-SK"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k-SK" sz="3600" dirty="0" smtClean="0"/>
          </a:p>
          <a:p>
            <a:r>
              <a:rPr lang="sk-SK" sz="3600" dirty="0" smtClean="0"/>
              <a:t>nemusia meniť peniaze</a:t>
            </a:r>
          </a:p>
          <a:p>
            <a:r>
              <a:rPr lang="sk-SK" sz="3600" dirty="0" smtClean="0"/>
              <a:t>platba a preprava tovaru – rýchlejšia spoľahlivejšia a lacnejšia</a:t>
            </a:r>
          </a:p>
          <a:p>
            <a:r>
              <a:rPr lang="sk-SK" sz="3600" smtClean="0"/>
              <a:t>zvýšenie </a:t>
            </a:r>
            <a:r>
              <a:rPr lang="sk-SK" sz="3600" dirty="0" smtClean="0"/>
              <a:t>konkurencie</a:t>
            </a:r>
          </a:p>
          <a:p>
            <a:pPr>
              <a:buNone/>
            </a:pPr>
            <a:endParaRPr lang="sk-SK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600" b="1" dirty="0" smtClean="0"/>
              <a:t>Výhody eura pre spotrebiteľov</a:t>
            </a:r>
            <a:endParaRPr lang="sk-SK"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sk-SK" sz="3600" dirty="0" smtClean="0"/>
          </a:p>
          <a:p>
            <a:pPr algn="ctr">
              <a:buNone/>
            </a:pPr>
            <a:endParaRPr lang="sk-SK" sz="3600" dirty="0" smtClean="0"/>
          </a:p>
          <a:p>
            <a:pPr algn="ctr">
              <a:buNone/>
            </a:pPr>
            <a:endParaRPr lang="sk-SK" sz="3600" dirty="0" smtClean="0"/>
          </a:p>
          <a:p>
            <a:pPr algn="ctr">
              <a:buNone/>
            </a:pPr>
            <a:r>
              <a:rPr lang="sk-SK" sz="3600" dirty="0" smtClean="0"/>
              <a:t>Bankovky sú pre všetky štáty eurozóny rovnaké a ich výtvarnú stránku a technické parametre musia dodržať všetky krajiny, pri minciach majú členovia eurozóny možnosť voľby. </a:t>
            </a:r>
            <a:endParaRPr lang="sk-SK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27650" name="Picture 2" descr="http://blog.sme.sk/blog/115/165898/euro-bankovk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357166"/>
            <a:ext cx="1643074" cy="2963178"/>
          </a:xfrm>
          <a:prstGeom prst="rect">
            <a:avLst/>
          </a:prstGeom>
          <a:noFill/>
        </p:spPr>
      </p:pic>
      <p:pic>
        <p:nvPicPr>
          <p:cNvPr id="27654" name="Picture 6" descr="http://i.pravda.sk/09/031/skcl/P012973e8_euro_bankovk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714356"/>
            <a:ext cx="2857520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357850"/>
          </a:xfrm>
        </p:spPr>
        <p:txBody>
          <a:bodyPr>
            <a:normAutofit lnSpcReduction="10000"/>
          </a:bodyPr>
          <a:lstStyle/>
          <a:p>
            <a:r>
              <a:rPr lang="sk-SK" sz="3400" dirty="0" smtClean="0"/>
              <a:t>17 námetov: štátny znak Slovenskej republiky, dvojkríž na trojvrší, historická minca </a:t>
            </a:r>
            <a:r>
              <a:rPr lang="sk-SK" sz="3400" dirty="0" err="1" smtClean="0"/>
              <a:t>Biatec</a:t>
            </a:r>
            <a:r>
              <a:rPr lang="sk-SK" sz="3400" dirty="0" smtClean="0"/>
              <a:t>, kríž z Veľkej </a:t>
            </a:r>
            <a:r>
              <a:rPr lang="sk-SK" sz="3400" dirty="0" err="1" smtClean="0"/>
              <a:t>Mače</a:t>
            </a:r>
            <a:r>
              <a:rPr lang="sk-SK" sz="3400" dirty="0" smtClean="0"/>
              <a:t>, Rotunda sv. Juraja v Skalici, Bratislavský hrad, Dóm sv. Martina v kompozícii s Bratislavským hradom, Hrad Devín, drevená zvonica z Východného Slovenska, Spišský hrad, vrch Kriváň, Vysoké Tatry, Madona, sediaca Venuša, z osobností sv. Cyril a sv. Metod, Ľudovít Štúr a Milan Rastislav Štefánik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Zástupný symbol obsahu 5"/>
          <p:cNvGraphicFramePr>
            <a:graphicFrameLocks noGrp="1"/>
          </p:cNvGraphicFramePr>
          <p:nvPr>
            <p:ph idx="1"/>
          </p:nvPr>
        </p:nvGraphicFramePr>
        <p:xfrm>
          <a:off x="457200" y="1000108"/>
          <a:ext cx="8229600" cy="5243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966"/>
                <a:gridCol w="5572164"/>
                <a:gridCol w="1614470"/>
              </a:tblGrid>
              <a:tr h="412007">
                <a:tc>
                  <a:txBody>
                    <a:bodyPr/>
                    <a:lstStyle/>
                    <a:p>
                      <a:pPr algn="ctr"/>
                      <a:r>
                        <a:rPr kumimoji="0" lang="sk-SK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Poradie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sk-SK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Číslo a názov návrhu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Počet hlasov</a:t>
                      </a:r>
                      <a:endParaRPr lang="sk-SK" dirty="0"/>
                    </a:p>
                  </a:txBody>
                  <a:tcPr/>
                </a:tc>
              </a:tr>
              <a:tr h="412007">
                <a:tc>
                  <a:txBody>
                    <a:bodyPr/>
                    <a:lstStyle/>
                    <a:p>
                      <a:r>
                        <a:rPr lang="sk-SK" dirty="0" smtClean="0"/>
                        <a:t>1.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Dvojkríž na trojvrší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33 068</a:t>
                      </a:r>
                      <a:endParaRPr lang="sk-SK" dirty="0"/>
                    </a:p>
                  </a:txBody>
                  <a:tcPr/>
                </a:tc>
              </a:tr>
              <a:tr h="412007">
                <a:tc>
                  <a:txBody>
                    <a:bodyPr/>
                    <a:lstStyle/>
                    <a:p>
                      <a:r>
                        <a:rPr lang="sk-SK" dirty="0" smtClean="0"/>
                        <a:t>2.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7. Kriváň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24 589</a:t>
                      </a:r>
                      <a:endParaRPr lang="sk-SK" dirty="0"/>
                    </a:p>
                  </a:txBody>
                  <a:tcPr/>
                </a:tc>
              </a:tr>
              <a:tr h="412007">
                <a:tc>
                  <a:txBody>
                    <a:bodyPr/>
                    <a:lstStyle/>
                    <a:p>
                      <a:r>
                        <a:rPr lang="sk-SK" dirty="0" smtClean="0"/>
                        <a:t>3.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Bratislavský hrad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21 792</a:t>
                      </a:r>
                      <a:endParaRPr lang="sk-SK" dirty="0"/>
                    </a:p>
                  </a:txBody>
                  <a:tcPr/>
                </a:tc>
              </a:tr>
              <a:tr h="412007">
                <a:tc>
                  <a:txBody>
                    <a:bodyPr/>
                    <a:lstStyle/>
                    <a:p>
                      <a:r>
                        <a:rPr lang="sk-SK" dirty="0" smtClean="0"/>
                        <a:t>4.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6. Spišský hrad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14 962</a:t>
                      </a:r>
                      <a:endParaRPr lang="sk-SK" dirty="0"/>
                    </a:p>
                  </a:txBody>
                  <a:tcPr/>
                </a:tc>
              </a:tr>
              <a:tr h="412007">
                <a:tc>
                  <a:txBody>
                    <a:bodyPr/>
                    <a:lstStyle/>
                    <a:p>
                      <a:r>
                        <a:rPr lang="sk-SK" dirty="0" smtClean="0"/>
                        <a:t>5.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 Sv. Cyril a sv. Metod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13 204</a:t>
                      </a:r>
                      <a:endParaRPr lang="sk-SK" dirty="0"/>
                    </a:p>
                  </a:txBody>
                  <a:tcPr/>
                </a:tc>
              </a:tr>
              <a:tr h="412007">
                <a:tc>
                  <a:txBody>
                    <a:bodyPr/>
                    <a:lstStyle/>
                    <a:p>
                      <a:r>
                        <a:rPr lang="sk-SK" dirty="0" smtClean="0"/>
                        <a:t>6.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Kríž z Veľkej </a:t>
                      </a:r>
                      <a:r>
                        <a:rPr kumimoji="0" lang="sk-SK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Mače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7 340</a:t>
                      </a:r>
                      <a:endParaRPr lang="sk-SK" dirty="0"/>
                    </a:p>
                  </a:txBody>
                  <a:tcPr/>
                </a:tc>
              </a:tr>
              <a:tr h="412007">
                <a:tc>
                  <a:txBody>
                    <a:bodyPr/>
                    <a:lstStyle/>
                    <a:p>
                      <a:r>
                        <a:rPr lang="sk-SK" dirty="0" smtClean="0"/>
                        <a:t>7.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 8. Madona s Ježiškom z Kremnice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7 138</a:t>
                      </a:r>
                      <a:endParaRPr lang="sk-SK" dirty="0"/>
                    </a:p>
                  </a:txBody>
                  <a:tcPr/>
                </a:tc>
              </a:tr>
              <a:tr h="412007">
                <a:tc>
                  <a:txBody>
                    <a:bodyPr/>
                    <a:lstStyle/>
                    <a:p>
                      <a:r>
                        <a:rPr lang="sk-SK" dirty="0" smtClean="0"/>
                        <a:t>8.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5. Panenská veža hradu Devín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6 424</a:t>
                      </a:r>
                      <a:endParaRPr lang="sk-SK" dirty="0"/>
                    </a:p>
                  </a:txBody>
                  <a:tcPr/>
                </a:tc>
              </a:tr>
              <a:tr h="711135">
                <a:tc>
                  <a:txBody>
                    <a:bodyPr/>
                    <a:lstStyle/>
                    <a:p>
                      <a:r>
                        <a:rPr lang="sk-SK" dirty="0" smtClean="0"/>
                        <a:t>9.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 Madona s Ježiškom z hl. oltára farského kostola v Levoči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6 203</a:t>
                      </a:r>
                      <a:endParaRPr lang="sk-SK" dirty="0"/>
                    </a:p>
                  </a:txBody>
                  <a:tcPr/>
                </a:tc>
              </a:tr>
              <a:tr h="412007">
                <a:tc>
                  <a:txBody>
                    <a:bodyPr/>
                    <a:lstStyle/>
                    <a:p>
                      <a:r>
                        <a:rPr lang="sk-SK" dirty="0" smtClean="0"/>
                        <a:t>10.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Keltská minca </a:t>
                      </a:r>
                      <a:r>
                        <a:rPr kumimoji="0" lang="sk-SK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Biatec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5 933</a:t>
                      </a:r>
                      <a:endParaRPr lang="sk-SK" dirty="0"/>
                    </a:p>
                  </a:txBody>
                  <a:tcPr/>
                </a:tc>
              </a:tr>
              <a:tr h="412007">
                <a:tc gridSpan="2">
                  <a:txBody>
                    <a:bodyPr/>
                    <a:lstStyle/>
                    <a:p>
                      <a:r>
                        <a:rPr kumimoji="0" lang="sk-SK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Súčet všetkých hlasov</a:t>
                      </a:r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140 653</a:t>
                      </a:r>
                      <a:endParaRPr lang="sk-SK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/>
          <a:lstStyle/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31746" name="Picture 2" descr="http://www.slovakia.travel/data/Resources/Upload/Images_watermark/Novinky/euromince-3r_p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8286808" cy="5929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24520"/>
          </a:xfrm>
        </p:spPr>
        <p:txBody>
          <a:bodyPr>
            <a:noAutofit/>
          </a:bodyPr>
          <a:lstStyle/>
          <a:p>
            <a:r>
              <a:rPr lang="sk-SK" sz="3600" dirty="0" smtClean="0"/>
              <a:t>Euro je mena a menová jednotka eurozóny, ako aj zúčastnených tretích štátov . </a:t>
            </a:r>
          </a:p>
          <a:p>
            <a:r>
              <a:rPr lang="sk-SK" sz="3600" dirty="0" smtClean="0"/>
              <a:t>Je to po americkom dolári druhá najdôležitejšia mena v medzinárodnom menovom systéme.</a:t>
            </a:r>
          </a:p>
          <a:p>
            <a:r>
              <a:rPr lang="sk-SK" sz="3600" dirty="0" smtClean="0"/>
              <a:t> Riadi ho ECB vo Frankfurte nad Mohanom.</a:t>
            </a:r>
          </a:p>
          <a:p>
            <a:r>
              <a:rPr lang="sk-SK" sz="3600" dirty="0" smtClean="0"/>
              <a:t>Je oficiálnou menou v 16 z 27 krajín EÚ.</a:t>
            </a:r>
            <a:endParaRPr lang="sk-SK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14356"/>
            <a:ext cx="814393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sk-SK" sz="6000" dirty="0" smtClean="0"/>
              <a:t>Ďakujem za pozornosť</a:t>
            </a:r>
          </a:p>
          <a:p>
            <a:pPr algn="ctr">
              <a:buNone/>
            </a:pPr>
            <a:endParaRPr lang="sk-SK" sz="6000" dirty="0" smtClean="0"/>
          </a:p>
          <a:p>
            <a:pPr algn="ctr">
              <a:buNone/>
            </a:pPr>
            <a:r>
              <a:rPr lang="sk-SK" sz="20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☺</a:t>
            </a:r>
            <a:endParaRPr lang="sk-SK" sz="20000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600" dirty="0" smtClean="0"/>
              <a:t>Jún 1988 Európska rada – vytvorenie HMÚ</a:t>
            </a:r>
          </a:p>
          <a:p>
            <a:pPr lvl="1"/>
            <a:r>
              <a:rPr lang="sk-SK" sz="3600" dirty="0" err="1" smtClean="0"/>
              <a:t>Jacq</a:t>
            </a:r>
            <a:r>
              <a:rPr lang="sk-SK" sz="3600" dirty="0" smtClean="0"/>
              <a:t> </a:t>
            </a:r>
            <a:r>
              <a:rPr lang="sk-SK" sz="3600" dirty="0" err="1" smtClean="0"/>
              <a:t>Delors</a:t>
            </a:r>
            <a:endParaRPr lang="sk-SK" sz="3600" dirty="0" smtClean="0"/>
          </a:p>
          <a:p>
            <a:pPr lvl="1"/>
            <a:r>
              <a:rPr lang="sk-SK" sz="3600" dirty="0" smtClean="0"/>
              <a:t>3 etapy budovania HMÚ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3074" name="Picture 2" descr="http://www.gymcadca.sk/modx/assets/images/EU/euro-logotyp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143380"/>
            <a:ext cx="2286016" cy="2191708"/>
          </a:xfrm>
          <a:prstGeom prst="rect">
            <a:avLst/>
          </a:prstGeom>
          <a:noFill/>
        </p:spPr>
      </p:pic>
      <p:pic>
        <p:nvPicPr>
          <p:cNvPr id="3076" name="Picture 4" descr="Zobraziť obrázok v plnej veľkost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408392"/>
            <a:ext cx="2428892" cy="16062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600" dirty="0" smtClean="0"/>
              <a:t>zrušenie obmedzení pohybu kapitálu v EÚ</a:t>
            </a:r>
          </a:p>
          <a:p>
            <a:pPr>
              <a:buNone/>
            </a:pPr>
            <a:endParaRPr lang="sk-SK" sz="3600" dirty="0" smtClean="0"/>
          </a:p>
          <a:p>
            <a:r>
              <a:rPr lang="sk-SK" sz="3600" dirty="0" smtClean="0"/>
              <a:t>1. júl 1990 - 31. december 1993</a:t>
            </a:r>
          </a:p>
          <a:p>
            <a:pPr>
              <a:buNone/>
            </a:pPr>
            <a:endParaRPr lang="sk-SK" sz="36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7200" b="1" dirty="0" smtClean="0"/>
              <a:t>Prvá etapa</a:t>
            </a:r>
            <a:endParaRPr lang="sk-SK" sz="7200" b="1" dirty="0"/>
          </a:p>
        </p:txBody>
      </p:sp>
      <p:pic>
        <p:nvPicPr>
          <p:cNvPr id="1026" name="Picture 2" descr="Zobraziť obrázok v plnej veľkost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4286256"/>
            <a:ext cx="2500330" cy="16286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95892"/>
          </a:xfrm>
        </p:spPr>
        <p:txBody>
          <a:bodyPr>
            <a:noAutofit/>
          </a:bodyPr>
          <a:lstStyle/>
          <a:p>
            <a:r>
              <a:rPr lang="sk-SK" sz="3600" dirty="0" smtClean="0"/>
              <a:t>Na realizáciu druhej a tretej etapy bolo potrebné novelizovať Zmluvu o založení EHS (Rímsku zmluvu) tak, aby sa vytvorila požadovaná inštitucionálna štruktúra. </a:t>
            </a:r>
          </a:p>
          <a:p>
            <a:r>
              <a:rPr lang="sk-SK" sz="3600" dirty="0" smtClean="0"/>
              <a:t>Rokovania vyústili do Zmluvy o EÚ, ktorá bola podpísaná v Maastrichte dňa 7. februára 1992. </a:t>
            </a:r>
          </a:p>
          <a:p>
            <a:r>
              <a:rPr lang="sk-SK" sz="3600" dirty="0" smtClean="0"/>
              <a:t>do platnosti vstúpila až 1. novembra 1993</a:t>
            </a:r>
            <a:endParaRPr lang="sk-SK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3600" dirty="0" smtClean="0"/>
              <a:t>1. január 1994 - 31. december 1998</a:t>
            </a:r>
          </a:p>
          <a:p>
            <a:r>
              <a:rPr lang="sk-SK" sz="3600" dirty="0" smtClean="0"/>
              <a:t>zriadenie EMI (1. januára 1994) a ECB (1. jún 1998)</a:t>
            </a:r>
          </a:p>
          <a:p>
            <a:endParaRPr lang="sk-SK" sz="3600" dirty="0" smtClean="0"/>
          </a:p>
          <a:p>
            <a:r>
              <a:rPr lang="sk-SK" sz="3600" dirty="0" smtClean="0"/>
              <a:t>Hlavné úlohy EMI:</a:t>
            </a:r>
          </a:p>
          <a:p>
            <a:pPr lvl="1"/>
            <a:r>
              <a:rPr lang="sk-SK" sz="3600" dirty="0" smtClean="0"/>
              <a:t>spolupráca CB</a:t>
            </a:r>
          </a:p>
          <a:p>
            <a:pPr lvl="1"/>
            <a:r>
              <a:rPr lang="sk-SK" sz="3600" dirty="0" smtClean="0"/>
              <a:t>zriadiť ESCB – jednotná menová politika, mena</a:t>
            </a:r>
            <a:endParaRPr lang="sk-SK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7200" dirty="0" smtClean="0"/>
              <a:t>Druhá etapa</a:t>
            </a:r>
            <a:endParaRPr lang="sk-SK" sz="7200" dirty="0"/>
          </a:p>
        </p:txBody>
      </p:sp>
      <p:pic>
        <p:nvPicPr>
          <p:cNvPr id="22530" name="Picture 2" descr="http://fotky.sme.sk/foto/76503/europska-centralna-banka-frankfurt-am-main?type=v&amp;x=650&amp;y=86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2928934"/>
            <a:ext cx="1571636" cy="20971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3600" dirty="0" smtClean="0"/>
              <a:t>v decembri 1995 Európska rada schválila názov európskej menovej jednotky "euro",</a:t>
            </a:r>
          </a:p>
          <a:p>
            <a:r>
              <a:rPr lang="sk-SK" sz="3600" dirty="0" smtClean="0"/>
              <a:t>v decembri 1996 predložil EMI Európskej rade a následne i verejnosti vybranú sériu návrhov euro bankoviek, ktorá sa mala uviesť do obehu 1. januára 2002.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21506" name="Picture 2" descr="Zobraziť obrázok v plnej veľkost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57166"/>
            <a:ext cx="1500198" cy="11510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3600" dirty="0" smtClean="0"/>
              <a:t>2. máj 1998</a:t>
            </a:r>
          </a:p>
          <a:p>
            <a:pPr>
              <a:buFont typeface="Arial" pitchFamily="34" charset="0"/>
              <a:buChar char="•"/>
            </a:pPr>
            <a:r>
              <a:rPr lang="sk-SK" sz="3600" dirty="0" smtClean="0"/>
              <a:t>Belgicko, Nemecko, Španielsko, Francúzsko, Írsko, Taliansko, Luxembursko, Holandsko, Rakúsko, Portugalsko a Fínsko</a:t>
            </a:r>
          </a:p>
          <a:p>
            <a:pPr>
              <a:buFont typeface="Arial" pitchFamily="34" charset="0"/>
              <a:buChar char="•"/>
            </a:pPr>
            <a:endParaRPr lang="sk-SK" sz="3600" dirty="0" smtClean="0"/>
          </a:p>
          <a:p>
            <a:pPr>
              <a:buFont typeface="Arial" pitchFamily="34" charset="0"/>
              <a:buChar char="•"/>
            </a:pPr>
            <a:r>
              <a:rPr lang="sk-SK" sz="3600" dirty="0" smtClean="0"/>
              <a:t>1. 1.1999 prijatie eura</a:t>
            </a:r>
            <a:endParaRPr lang="sk-SK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20482" name="Picture 2" descr="http://www.curbside.on.ca/blog/wp-content/uploads/2008/04/eur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857628"/>
            <a:ext cx="2500330" cy="25003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600" dirty="0" smtClean="0"/>
              <a:t>stanovenie neodvolateľných výmenných kurzov</a:t>
            </a:r>
          </a:p>
          <a:p>
            <a:pPr>
              <a:buNone/>
            </a:pPr>
            <a:endParaRPr lang="sk-SK" sz="3600" dirty="0" smtClean="0"/>
          </a:p>
          <a:p>
            <a:r>
              <a:rPr lang="sk-SK" sz="3600" dirty="0" smtClean="0"/>
              <a:t>od 1. januára 1999 – bezhotovostné platidlo </a:t>
            </a:r>
          </a:p>
          <a:p>
            <a:r>
              <a:rPr lang="sk-SK" sz="3600" dirty="0" smtClean="0"/>
              <a:t>od 1. januára 2002 – fyzické euro bankovky a mince</a:t>
            </a:r>
            <a:endParaRPr lang="sk-SK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7200" dirty="0" smtClean="0"/>
              <a:t>Tretia etapa</a:t>
            </a:r>
            <a:endParaRPr lang="sk-SK" sz="7200" dirty="0"/>
          </a:p>
        </p:txBody>
      </p:sp>
      <p:pic>
        <p:nvPicPr>
          <p:cNvPr id="19458" name="Picture 2" descr="http://farm4.static.flickr.com/3609/3574964295_83cf33026d_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1428736"/>
            <a:ext cx="2357454" cy="18500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144</TotalTime>
  <Words>495</Words>
  <Application>Microsoft Office PowerPoint</Application>
  <PresentationFormat>Prezentácia na obrazovke (4:3)</PresentationFormat>
  <Paragraphs>106</Paragraphs>
  <Slides>21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21</vt:i4>
      </vt:variant>
    </vt:vector>
  </HeadingPairs>
  <TitlesOfParts>
    <vt:vector size="22" baseType="lpstr">
      <vt:lpstr>Papier</vt:lpstr>
      <vt:lpstr>  VÝVOJ MENY EURO</vt:lpstr>
      <vt:lpstr>Snímka 2</vt:lpstr>
      <vt:lpstr>Snímka 3</vt:lpstr>
      <vt:lpstr>Prvá etapa</vt:lpstr>
      <vt:lpstr>Snímka 5</vt:lpstr>
      <vt:lpstr>Druhá etapa</vt:lpstr>
      <vt:lpstr>Snímka 7</vt:lpstr>
      <vt:lpstr>Snímka 8</vt:lpstr>
      <vt:lpstr>Tretia etapa</vt:lpstr>
      <vt:lpstr>Snímka 10</vt:lpstr>
      <vt:lpstr>Snímka 11</vt:lpstr>
      <vt:lpstr>Snímka 12</vt:lpstr>
      <vt:lpstr>  Výhody jednotnej meny </vt:lpstr>
      <vt:lpstr>Výhody eura pre podnikateľov</vt:lpstr>
      <vt:lpstr>Výhody eura pre spotrebiteľov</vt:lpstr>
      <vt:lpstr>Snímka 16</vt:lpstr>
      <vt:lpstr>    </vt:lpstr>
      <vt:lpstr>Snímka 18</vt:lpstr>
      <vt:lpstr>Snímka 19</vt:lpstr>
      <vt:lpstr>Snímka 20</vt:lpstr>
      <vt:lpstr>Snímka 21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Lenusiq</dc:creator>
  <cp:lastModifiedBy>Lenusiq</cp:lastModifiedBy>
  <cp:revision>12</cp:revision>
  <dcterms:created xsi:type="dcterms:W3CDTF">2010-04-07T20:15:10Z</dcterms:created>
  <dcterms:modified xsi:type="dcterms:W3CDTF">2010-04-08T06:51:32Z</dcterms:modified>
</cp:coreProperties>
</file>