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7"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 id="339" r:id="rId80"/>
    <p:sldId id="340" r:id="rId8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sk-SK"/>
          </a:p>
        </p:txBody>
      </p:sp>
      <p:sp>
        <p:nvSpPr>
          <p:cNvPr id="4" name="Zástupný symbol pro datum 3"/>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datum 4"/>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7" name="Zástupný symbol pro datum 6"/>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8" name="Zástupný symbol pro zápatí 7"/>
          <p:cNvSpPr>
            <a:spLocks noGrp="1"/>
          </p:cNvSpPr>
          <p:nvPr>
            <p:ph type="ftr" sz="quarter" idx="11"/>
          </p:nvPr>
        </p:nvSpPr>
        <p:spPr/>
        <p:txBody>
          <a:bodyPr/>
          <a:lstStyle/>
          <a:p>
            <a:endParaRPr lang="sk-SK"/>
          </a:p>
        </p:txBody>
      </p:sp>
      <p:sp>
        <p:nvSpPr>
          <p:cNvPr id="9" name="Zástupný symbol pro číslo snímku 8"/>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datum 2"/>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4" name="Zástupný symbol pro zápatí 3"/>
          <p:cNvSpPr>
            <a:spLocks noGrp="1"/>
          </p:cNvSpPr>
          <p:nvPr>
            <p:ph type="ftr" sz="quarter" idx="11"/>
          </p:nvPr>
        </p:nvSpPr>
        <p:spPr/>
        <p:txBody>
          <a:bodyPr/>
          <a:lstStyle/>
          <a:p>
            <a:endParaRPr lang="sk-SK"/>
          </a:p>
        </p:txBody>
      </p:sp>
      <p:sp>
        <p:nvSpPr>
          <p:cNvPr id="5" name="Zástupný symbol pro číslo snímku 4"/>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3" name="Zástupný symbol pro zápatí 2"/>
          <p:cNvSpPr>
            <a:spLocks noGrp="1"/>
          </p:cNvSpPr>
          <p:nvPr>
            <p:ph type="ftr" sz="quarter" idx="11"/>
          </p:nvPr>
        </p:nvSpPr>
        <p:spPr/>
        <p:txBody>
          <a:bodyPr/>
          <a:lstStyle/>
          <a:p>
            <a:endParaRPr lang="sk-SK"/>
          </a:p>
        </p:txBody>
      </p:sp>
      <p:sp>
        <p:nvSpPr>
          <p:cNvPr id="4" name="Zástupný symbol pro číslo snímku 3"/>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sk-SK"/>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sk-SK"/>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B91D0A0-D7AC-4A0B-A987-734BD3FBA249}" type="datetimeFigureOut">
              <a:rPr lang="sk-SK" smtClean="0"/>
              <a:pPr/>
              <a:t>3. 12. 2010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5B68E1AC-050E-4FBD-BF25-9DC07B8DCEC4}"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1D0A0-D7AC-4A0B-A987-734BD3FBA249}" type="datetimeFigureOut">
              <a:rPr lang="sk-SK" smtClean="0"/>
              <a:pPr/>
              <a:t>3. 12. 2010</a:t>
            </a:fld>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8E1AC-050E-4FBD-BF25-9DC07B8DCEC4}"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Emócie a city</a:t>
            </a:r>
            <a:endParaRPr lang="sk-SK" dirty="0">
              <a:solidFill>
                <a:schemeClr val="tx1"/>
              </a:solidFill>
            </a:endParaRPr>
          </a:p>
          <a:p>
            <a:pPr algn="l"/>
            <a:r>
              <a:rPr lang="sk-SK" dirty="0">
                <a:solidFill>
                  <a:schemeClr val="tx1"/>
                </a:solidFill>
              </a:rPr>
              <a:t>     Pojmy </a:t>
            </a:r>
            <a:r>
              <a:rPr lang="sk-SK" i="1" dirty="0">
                <a:solidFill>
                  <a:schemeClr val="tx1"/>
                </a:solidFill>
              </a:rPr>
              <a:t>emócia</a:t>
            </a:r>
            <a:r>
              <a:rPr lang="sk-SK" dirty="0">
                <a:solidFill>
                  <a:schemeClr val="tx1"/>
                </a:solidFill>
              </a:rPr>
              <a:t> a </a:t>
            </a:r>
            <a:r>
              <a:rPr lang="sk-SK" i="1" dirty="0">
                <a:solidFill>
                  <a:schemeClr val="tx1"/>
                </a:solidFill>
              </a:rPr>
              <a:t>cit</a:t>
            </a:r>
            <a:r>
              <a:rPr lang="sk-SK" dirty="0">
                <a:solidFill>
                  <a:schemeClr val="tx1"/>
                </a:solidFill>
              </a:rPr>
              <a:t> sa v bežnej reči často zamieňajú. Vyplýva to z toho, že v tejto oblasti jestvuje istá nevyjasnenosť a terminologická nepresnosť. Sú autori, ktorí chápu emócie a city ako synonymum, pričom uprednostňujú termín latinského pôvodu - emócia (latinské </a:t>
            </a:r>
            <a:r>
              <a:rPr lang="sk-SK" dirty="0" err="1">
                <a:solidFill>
                  <a:schemeClr val="tx1"/>
                </a:solidFill>
              </a:rPr>
              <a:t>emovere</a:t>
            </a:r>
            <a:r>
              <a:rPr lang="sk-SK" dirty="0">
                <a:solidFill>
                  <a:schemeClr val="tx1"/>
                </a:solidFill>
              </a:rPr>
              <a:t> zn. vzrušovať, dráždiť; pohyb, nepokoj).</a:t>
            </a:r>
          </a:p>
          <a:p>
            <a:pPr algn="l"/>
            <a:r>
              <a:rPr lang="sk-SK" dirty="0">
                <a:solidFill>
                  <a:schemeClr val="tx1"/>
                </a:solidFill>
              </a:rPr>
              <a:t>     Pri posudzovaní špecificky ľudského emocionálneho odrazu skutočnosti môžeme odlíšiť dve geneticky odlišné hladiny tohto odrazu: </a:t>
            </a:r>
            <a:r>
              <a:rPr lang="sk-SK" b="1" dirty="0">
                <a:solidFill>
                  <a:schemeClr val="tx1"/>
                </a:solidFill>
              </a:rPr>
              <a:t>emócie</a:t>
            </a:r>
            <a:r>
              <a:rPr lang="sk-SK" dirty="0">
                <a:solidFill>
                  <a:schemeClr val="tx1"/>
                </a:solidFill>
              </a:rPr>
              <a:t> ako vývinovo starší a nižší typ a </a:t>
            </a:r>
            <a:r>
              <a:rPr lang="sk-SK" b="1" dirty="0">
                <a:solidFill>
                  <a:schemeClr val="tx1"/>
                </a:solidFill>
              </a:rPr>
              <a:t>city</a:t>
            </a:r>
            <a:r>
              <a:rPr lang="sk-SK" dirty="0">
                <a:solidFill>
                  <a:schemeClr val="tx1"/>
                </a:solidFill>
              </a:rPr>
              <a:t>, vývinovo mladší, špecificky ľudský typ emocionálneho prežívania a odrážania.</a:t>
            </a:r>
          </a:p>
          <a:p>
            <a:pPr algn="l"/>
            <a:r>
              <a:rPr lang="sk-SK" dirty="0">
                <a:solidFill>
                  <a:schemeClr val="tx1"/>
                </a:solidFill>
              </a:rPr>
              <a:t>    Emóciami v užšom zmysle slova (alebo tzv. nižšími citmi) nazývame najjednoduchšie zážitky spojené s uspokojovaním alebo neuspokojovaním primárnych (základných, organických) potrieb. Sú úzko späté s potrebou jedenia, pitia, čerstvého vzduchu, ochrany pred chladom, so sexuálnymi potrebami atď. Súvisia s motiváciou. Napokon každú motiváciu sprevádzajú určité emócie. Emócie sú vyvolávané momentálnou, okamžitou situáciou. Sú záležitosťou bezprostredných vnútorných stavov organizmu či pôsobenia aktuálnych situačných podnetov. Zmenou situácie či vnútorného stavu organizmu spravidla okamžite miznú. Elementárne emócie sú vlastné človeku už od útleho veku. V podstate prvý plač dieťaťa možno pokladať za počiatok jeho emocionálno-citového života. Emócie v úzkom zmysle slova sa vyskytujú aj u zvierat. Avšak od emócii zvierat sa aj najjednoduchšie emócie človeka odlišujú predovšetkým tým, že ich človek uspokojuje v súlade s požiadavkami spoločnosti, že sú to emócie spoločenskej bytosti.</a:t>
            </a:r>
          </a:p>
          <a:p>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a:solidFill>
                  <a:schemeClr val="tx1"/>
                </a:solidFill>
              </a:rPr>
              <a:t>Medzi </a:t>
            </a:r>
            <a:r>
              <a:rPr lang="sk-SK" u="sng" dirty="0">
                <a:solidFill>
                  <a:schemeClr val="tx1"/>
                </a:solidFill>
              </a:rPr>
              <a:t>intelektuálne</a:t>
            </a:r>
            <a:r>
              <a:rPr lang="sk-SK" dirty="0">
                <a:solidFill>
                  <a:schemeClr val="tx1"/>
                </a:solidFill>
              </a:rPr>
              <a:t> city patrí napr. údiv, keď je človek zaujatý citovo nezrozumiteľnou otázkou, ďalej cit pochybnosti, keď svoju myšlienkovú činnosť nepokladáme za vyhovujúcu a cit </a:t>
            </a:r>
            <a:r>
              <a:rPr lang="sk-SK" dirty="0" err="1">
                <a:solidFill>
                  <a:schemeClr val="tx1"/>
                </a:solidFill>
              </a:rPr>
              <a:t>presvedčenosti</a:t>
            </a:r>
            <a:r>
              <a:rPr lang="sk-SK" dirty="0">
                <a:solidFill>
                  <a:schemeClr val="tx1"/>
                </a:solidFill>
              </a:rPr>
              <a:t>, keď môžeme obhajovať správnosť svojho názoru. Známy je intenzívny príjemný cit, keď myšlienková činnosť dosiahla svoj cieľ.</a:t>
            </a:r>
          </a:p>
          <a:p>
            <a:pPr algn="l"/>
            <a:r>
              <a:rPr lang="sk-SK" dirty="0">
                <a:solidFill>
                  <a:schemeClr val="tx1"/>
                </a:solidFill>
              </a:rPr>
              <a:t>     </a:t>
            </a:r>
            <a:r>
              <a:rPr lang="sk-SK" u="sng" dirty="0">
                <a:solidFill>
                  <a:schemeClr val="tx1"/>
                </a:solidFill>
              </a:rPr>
              <a:t>Estetické</a:t>
            </a:r>
            <a:r>
              <a:rPr lang="sk-SK" dirty="0">
                <a:solidFill>
                  <a:schemeClr val="tx1"/>
                </a:solidFill>
              </a:rPr>
              <a:t> city, ktoré sa zakladajú na našej bohatej duševnej činnosti, a ktorých podstatu tvorí postihovanie jednoty, harmónie, sa vyznačujú príjemnou kvalitou.</a:t>
            </a:r>
          </a:p>
          <a:p>
            <a:pPr algn="l"/>
            <a:r>
              <a:rPr lang="sk-SK" u="sng" dirty="0">
                <a:solidFill>
                  <a:schemeClr val="tx1"/>
                </a:solidFill>
              </a:rPr>
              <a:t>Morálne</a:t>
            </a:r>
            <a:r>
              <a:rPr lang="sk-SK" dirty="0">
                <a:solidFill>
                  <a:schemeClr val="tx1"/>
                </a:solidFill>
              </a:rPr>
              <a:t> (etické) city súvisia so vzťahom človeka k iným ľuďom a vznikajú tam, kde ľudia svoje vlastné správanie a správanie iných ľudí hodnotia z hľadiska všeobecne platných, danou spoločnosťou uznávaných pravidiel, Pozitívne city vznikajú, keď sme si vedomí, že konáme a iní ľudia konajú v súhlase so známymi morálnymi požiadavkami, negatívne - ak konáme, alebo ak sa koná proti nim.</a:t>
            </a:r>
          </a:p>
          <a:p>
            <a:pPr algn="l"/>
            <a:r>
              <a:rPr lang="sk-SK" dirty="0">
                <a:solidFill>
                  <a:schemeClr val="tx1"/>
                </a:solidFill>
              </a:rPr>
              <a:t>     V tesnej súvislosti s morálnymi citmi sú city </a:t>
            </a:r>
            <a:r>
              <a:rPr lang="sk-SK" u="sng" dirty="0">
                <a:solidFill>
                  <a:schemeClr val="tx1"/>
                </a:solidFill>
              </a:rPr>
              <a:t>sociálne</a:t>
            </a:r>
            <a:r>
              <a:rPr lang="sk-SK" dirty="0">
                <a:solidFill>
                  <a:schemeClr val="tx1"/>
                </a:solidFill>
              </a:rPr>
              <a:t>, na ktoré má vplyv historický vývin spoločenského života a ktoré sa viažu na ostatných ľudí, počnúc vzťahom k druhému človeku, ako napr. spolucítenie, cit priateľstva, až po vzťahy k širšiemu okruhu ľudí, k obci, národu, štátu, kde k vedomiu spoločenskej príslušnosti sa viažu city príjemnej kvality.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Vôľa</a:t>
            </a:r>
            <a:endParaRPr lang="sk-SK" dirty="0">
              <a:solidFill>
                <a:schemeClr val="tx1"/>
              </a:solidFill>
            </a:endParaRPr>
          </a:p>
          <a:p>
            <a:pPr algn="l"/>
            <a:r>
              <a:rPr lang="sk-SK" dirty="0">
                <a:solidFill>
                  <a:schemeClr val="tx1"/>
                </a:solidFill>
              </a:rPr>
              <a:t>Ak hovoríme o vôli, máme na mysli vedomé, resp. uvedomené konanie. V bežnom živote sa o vôli usudzuje z cieľavedomosti, sily „ja“, t.j. sily, ktorou sa „ja“ proti niektorému pudovému impulzu alebo naučenej a silne zafixovanej potrebe bráni. Napríklad ak prestanete fajčiť, každý vám povie, že máte silnú vôľu, hoci prestať fajčiť nemusí si vždy vyžadovať „vôľu“, môže k tomu dôjsť na základe rozumových úvah. Inokedy sa hovorí o vôli, ak sa niekto usiluje o dosiahnutie nejakého cieľa.</a:t>
            </a:r>
          </a:p>
          <a:p>
            <a:pPr algn="l"/>
            <a:r>
              <a:rPr lang="sk-SK" u="sng" dirty="0">
                <a:solidFill>
                  <a:schemeClr val="tx1"/>
                </a:solidFill>
              </a:rPr>
              <a:t>Charakteristika vôľového konania a jeho rozbor.</a:t>
            </a:r>
            <a:r>
              <a:rPr lang="sk-SK" dirty="0">
                <a:solidFill>
                  <a:schemeClr val="tx1"/>
                </a:solidFill>
              </a:rPr>
              <a:t> </a:t>
            </a:r>
          </a:p>
          <a:p>
            <a:pPr algn="l"/>
            <a:r>
              <a:rPr lang="sk-SK" dirty="0">
                <a:solidFill>
                  <a:schemeClr val="tx1"/>
                </a:solidFill>
              </a:rPr>
              <a:t>Základnou jednotkou psychologickej analýzy je činnosť človeka. Pri analýze činnosti človeka, či už pri práci robotníka, roľníka, vedca, vystupujú do popredia také kvality ako je samostatnosť, vytrvalosť, sebaovládanie, schopnosť doviesť veci do konca. Tieto kvality osobnosti prezrádzajú vlastne vlastnosti vôle. Vidíme teda, že vôľa a vôľové konanie je neobyčajne dôležité pre priebeh a celkový výkon v určitej činnosti.</a:t>
            </a:r>
          </a:p>
          <a:p>
            <a:pPr algn="l"/>
            <a:r>
              <a:rPr lang="sk-SK" u="sng" dirty="0">
                <a:solidFill>
                  <a:schemeClr val="tx1"/>
                </a:solidFill>
              </a:rPr>
              <a:t>Vcelku vôľové konanie charakterizuje:</a:t>
            </a:r>
            <a:endParaRPr lang="sk-SK" dirty="0">
              <a:solidFill>
                <a:schemeClr val="tx1"/>
              </a:solidFill>
            </a:endParaRPr>
          </a:p>
          <a:p>
            <a:pPr algn="l"/>
            <a:r>
              <a:rPr lang="sk-SK" dirty="0">
                <a:solidFill>
                  <a:schemeClr val="tx1"/>
                </a:solidFill>
              </a:rPr>
              <a:t>	</a:t>
            </a:r>
            <a:r>
              <a:rPr lang="sk-SK" dirty="0" smtClean="0">
                <a:solidFill>
                  <a:schemeClr val="tx1"/>
                </a:solidFill>
              </a:rPr>
              <a:t>a</a:t>
            </a:r>
            <a:r>
              <a:rPr lang="sk-SK" dirty="0">
                <a:solidFill>
                  <a:schemeClr val="tx1"/>
                </a:solidFill>
                <a:sym typeface="Times New Roman"/>
              </a:rPr>
              <a:t>/</a:t>
            </a:r>
            <a:r>
              <a:rPr lang="sk-SK" dirty="0" smtClean="0">
                <a:solidFill>
                  <a:schemeClr val="tx1"/>
                </a:solidFill>
              </a:rPr>
              <a:t> </a:t>
            </a:r>
            <a:r>
              <a:rPr lang="sk-SK" dirty="0">
                <a:solidFill>
                  <a:schemeClr val="tx1"/>
                </a:solidFill>
              </a:rPr>
              <a:t>Uvedomenie si cieľa, čo treba dosiahnuť a čo človek môže dosiahnuť. Štruktúra cieľa obsahuje ideálny cieľ, ktorý by sme chceli dosiahnuť a akčný cieľ, t.j. čo si trúfam dosiahnuť. Akčný cieľ sa vyhýba krajnostiam, tzv. „tvrdej norme“ alebo „mäkkej norme“. Napr. pri streľbe do terča skôr dosiahnuť dobré umiestnenie ako netrafiť.</a:t>
            </a:r>
          </a:p>
          <a:p>
            <a:pPr algn="l"/>
            <a:r>
              <a:rPr lang="sk-SK" dirty="0">
                <a:solidFill>
                  <a:schemeClr val="tx1"/>
                </a:solidFill>
              </a:rPr>
              <a:t>	</a:t>
            </a:r>
            <a:r>
              <a:rPr lang="sk-SK" dirty="0" smtClean="0">
                <a:solidFill>
                  <a:schemeClr val="tx1"/>
                </a:solidFill>
              </a:rPr>
              <a:t>b</a:t>
            </a:r>
            <a:r>
              <a:rPr lang="sk-SK" dirty="0">
                <a:solidFill>
                  <a:schemeClr val="tx1"/>
                </a:solidFill>
                <a:sym typeface="Times New Roman"/>
              </a:rPr>
              <a:t>/</a:t>
            </a:r>
            <a:r>
              <a:rPr lang="sk-SK" dirty="0" smtClean="0">
                <a:solidFill>
                  <a:schemeClr val="tx1"/>
                </a:solidFill>
              </a:rPr>
              <a:t> </a:t>
            </a:r>
            <a:r>
              <a:rPr lang="sk-SK" dirty="0">
                <a:solidFill>
                  <a:schemeClr val="tx1"/>
                </a:solidFill>
              </a:rPr>
              <a:t>Uvedomenie si prostriedkov, vedúcich k cieľu </a:t>
            </a:r>
            <a:r>
              <a:rPr lang="sk-SK" dirty="0" smtClean="0">
                <a:solidFill>
                  <a:schemeClr val="tx1"/>
                </a:solidFill>
              </a:rPr>
              <a:t>/tréning</a:t>
            </a:r>
            <a:r>
              <a:rPr lang="sk-SK" dirty="0">
                <a:solidFill>
                  <a:schemeClr val="tx1"/>
                </a:solidFill>
              </a:rPr>
              <a:t>, príprava, organizácia celej činnosti človeka, napr. u špičkových športovcov a pod</a:t>
            </a:r>
            <a:r>
              <a:rPr lang="sk-SK" dirty="0" smtClean="0">
                <a:solidFill>
                  <a:schemeClr val="tx1"/>
                </a:solidFill>
              </a:rPr>
              <a:t>./.</a:t>
            </a:r>
            <a:endParaRPr lang="sk-SK" dirty="0">
              <a:solidFill>
                <a:schemeClr val="tx1"/>
              </a:solidFill>
            </a:endParaRPr>
          </a:p>
          <a:p>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c/ </a:t>
            </a:r>
            <a:r>
              <a:rPr lang="sk-SK" dirty="0">
                <a:solidFill>
                  <a:schemeClr val="tx1"/>
                </a:solidFill>
              </a:rPr>
              <a:t>Predpokladá rozhodovanie - to je proces rozhodovania medzi rozličnými aktualizovanými pohnútkami - napr. ísť do kina alebo sa učiť; rozhodovanie medzi prostriedkami, aké prostriedky použiť, atď.; rozhodovanie o tom, akými operáciami dosiahnuť cieľ (aké </a:t>
            </a:r>
            <a:r>
              <a:rPr lang="sk-SK" dirty="0" err="1">
                <a:solidFill>
                  <a:schemeClr val="tx1"/>
                </a:solidFill>
              </a:rPr>
              <a:t>činnosti</a:t>
            </a:r>
            <a:r>
              <a:rPr lang="sk-SK" dirty="0" err="1">
                <a:solidFill>
                  <a:schemeClr val="tx1"/>
                </a:solidFill>
                <a:sym typeface="Times New Roman"/>
              </a:rPr>
              <a:t></a:t>
            </a:r>
            <a:r>
              <a:rPr lang="sk-SK" dirty="0">
                <a:solidFill>
                  <a:schemeClr val="tx1"/>
                </a:solidFill>
              </a:rPr>
              <a:t>, aké formy správania použiť a pod.</a:t>
            </a:r>
          </a:p>
          <a:p>
            <a:pPr algn="l"/>
            <a:r>
              <a:rPr lang="sk-SK" dirty="0">
                <a:solidFill>
                  <a:schemeClr val="tx1"/>
                </a:solidFill>
              </a:rPr>
              <a:t>	</a:t>
            </a:r>
            <a:r>
              <a:rPr lang="sk-SK" dirty="0" smtClean="0">
                <a:solidFill>
                  <a:schemeClr val="tx1"/>
                </a:solidFill>
              </a:rPr>
              <a:t>d/ </a:t>
            </a:r>
            <a:r>
              <a:rPr lang="sk-SK" dirty="0">
                <a:solidFill>
                  <a:schemeClr val="tx1"/>
                </a:solidFill>
              </a:rPr>
              <a:t>Túto zložitú činnosť sprevádza spravidla </a:t>
            </a:r>
            <a:r>
              <a:rPr lang="sk-SK" i="1" dirty="0">
                <a:solidFill>
                  <a:schemeClr val="tx1"/>
                </a:solidFill>
              </a:rPr>
              <a:t>napätie</a:t>
            </a:r>
            <a:r>
              <a:rPr lang="sk-SK" dirty="0">
                <a:solidFill>
                  <a:schemeClr val="tx1"/>
                </a:solidFill>
              </a:rPr>
              <a:t>; napätie vystupuje pred rozhodnutím (urobiť to tak alebo </a:t>
            </a:r>
            <a:r>
              <a:rPr lang="sk-SK" dirty="0" err="1">
                <a:solidFill>
                  <a:schemeClr val="tx1"/>
                </a:solidFill>
              </a:rPr>
              <a:t>inak</a:t>
            </a:r>
            <a:r>
              <a:rPr lang="sk-SK" dirty="0" err="1">
                <a:solidFill>
                  <a:schemeClr val="tx1"/>
                </a:solidFill>
                <a:sym typeface="Times New Roman"/>
              </a:rPr>
              <a:t></a:t>
            </a:r>
            <a:r>
              <a:rPr lang="sk-SK" dirty="0">
                <a:solidFill>
                  <a:schemeClr val="tx1"/>
                </a:solidFill>
              </a:rPr>
              <a:t> a po rozhodnutí zas vyplýva zo štruktúry cieľa; redukuje sa voľbou akčného cieľa.</a:t>
            </a:r>
          </a:p>
          <a:p>
            <a:pPr algn="l"/>
            <a:r>
              <a:rPr lang="sk-SK" dirty="0">
                <a:solidFill>
                  <a:schemeClr val="tx1"/>
                </a:solidFill>
              </a:rPr>
              <a:t>	</a:t>
            </a:r>
            <a:r>
              <a:rPr lang="sk-SK" u="sng" dirty="0">
                <a:solidFill>
                  <a:schemeClr val="tx1"/>
                </a:solidFill>
              </a:rPr>
              <a:t>Vôľové konanie prebieha v časovom slede a sú preň príznačné tieto </a:t>
            </a:r>
            <a:r>
              <a:rPr lang="sk-SK" i="1" u="sng" dirty="0">
                <a:solidFill>
                  <a:schemeClr val="tx1"/>
                </a:solidFill>
              </a:rPr>
              <a:t>fázy:</a:t>
            </a:r>
            <a:endParaRPr lang="sk-SK" dirty="0">
              <a:solidFill>
                <a:schemeClr val="tx1"/>
              </a:solidFill>
            </a:endParaRPr>
          </a:p>
          <a:p>
            <a:pPr algn="l"/>
            <a:r>
              <a:rPr lang="sk-SK" dirty="0">
                <a:solidFill>
                  <a:schemeClr val="tx1"/>
                </a:solidFill>
              </a:rPr>
              <a:t>	1. Vznik pohnútky a predbežné vytýčenie cieľa. Pohnútky, motívy odrážajú aktualizované motivačné komponenty ako sú potreby, záujmy a pod. Pohnútky, motívy sa odrážajú vo vedomí, v chcení človeka. Vždy však nestačí „chcieť“ a podľa predstavy cieľa konať, pretože nie vždy je jednoduché chcieť. Človek môže chcieť „to“ ale aj „ono“. Tu je človek postavený do </a:t>
            </a:r>
            <a:r>
              <a:rPr lang="sk-SK" u="sng" dirty="0">
                <a:solidFill>
                  <a:schemeClr val="tx1"/>
                </a:solidFill>
              </a:rPr>
              <a:t>situácie voľby </a:t>
            </a:r>
            <a:r>
              <a:rPr lang="sk-SK" dirty="0">
                <a:solidFill>
                  <a:schemeClr val="tx1"/>
                </a:solidFill>
              </a:rPr>
              <a:t>(kúpiť auto, alebo </a:t>
            </a:r>
            <a:r>
              <a:rPr lang="sk-SK" dirty="0" err="1">
                <a:solidFill>
                  <a:schemeClr val="tx1"/>
                </a:solidFill>
              </a:rPr>
              <a:t>chatu?</a:t>
            </a:r>
            <a:r>
              <a:rPr lang="sk-SK" dirty="0" err="1">
                <a:solidFill>
                  <a:schemeClr val="tx1"/>
                </a:solidFill>
                <a:sym typeface="Times New Roman"/>
              </a:rPr>
              <a:t></a:t>
            </a:r>
            <a:r>
              <a:rPr lang="sk-SK" dirty="0">
                <a:solidFill>
                  <a:schemeClr val="tx1"/>
                </a:solidFill>
              </a:rPr>
              <a:t>.</a:t>
            </a:r>
          </a:p>
          <a:p>
            <a:pPr algn="l"/>
            <a:r>
              <a:rPr lang="sk-SK" dirty="0">
                <a:solidFill>
                  <a:schemeClr val="tx1"/>
                </a:solidFill>
              </a:rPr>
              <a:t>	2. V takých prípadoch nastáva druhá fáza vôľového konania: posúdenie rozličných motívov, pohnútok, „boj motívov“. Chcieť to i ono sa málokedy dá, najmä ak ide o vzájomne nezlučiteľné veci. Posudzovať motívy, to je niekedy veľmi ťažká a zložitá vec. Tým zložitejšia, čím sú dôsledky ťažšie a trvalejšie. Posudzovanie je intelektová selekcia chcení, ktorá sa posudzuje z hľadiska cieľa a následku.</a:t>
            </a:r>
          </a:p>
          <a:p>
            <a:endParaRPr lang="sk-SK"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3</a:t>
            </a:r>
            <a:r>
              <a:rPr lang="sk-SK" dirty="0">
                <a:solidFill>
                  <a:schemeClr val="tx1"/>
                </a:solidFill>
              </a:rPr>
              <a:t>. Tretie štádium tvorí </a:t>
            </a:r>
            <a:r>
              <a:rPr lang="sk-SK" u="sng" dirty="0">
                <a:solidFill>
                  <a:schemeClr val="tx1"/>
                </a:solidFill>
              </a:rPr>
              <a:t>rozhodnutie</a:t>
            </a:r>
            <a:r>
              <a:rPr lang="sk-SK" dirty="0">
                <a:solidFill>
                  <a:schemeClr val="tx1"/>
                </a:solidFill>
              </a:rPr>
              <a:t>, ktoré je špecifikom vôľového konania, spoločenského  dosahu hodnotenia rozhodnutia. Rozhodnutie je kritický bod, kritérium hodnotenia človeka zo strany spoločnosti. Rozhodovanie je preto aj spoločensky závažný fakt. V tomto smere sa pre posudzovanie rozhodnutia berú do úvahy platné spoločenské normy. Osobnosť je nimi viazaná, ale nemôže sa nimi viazať absolútne.</a:t>
            </a:r>
          </a:p>
          <a:p>
            <a:pPr algn="l"/>
            <a:r>
              <a:rPr lang="sk-SK" dirty="0">
                <a:solidFill>
                  <a:schemeClr val="tx1"/>
                </a:solidFill>
              </a:rPr>
              <a:t>	Je osobitosťou človeka, že niekedy jeho rozhodovanie jeho súčasníci, poplatní starým normám na posudzovanie, nemusia pochopiť. Vzniká nedorozumenie, taký človek je obeťou „starých noriem“, alebo lepšie povedané hrdinom, „vzorom“ na utvorenie novej normy. Môžu tu poslúžiť príklady z </a:t>
            </a:r>
            <a:r>
              <a:rPr lang="sk-SK" dirty="0" smtClean="0">
                <a:solidFill>
                  <a:schemeClr val="tx1"/>
                </a:solidFill>
              </a:rPr>
              <a:t>histórie</a:t>
            </a:r>
            <a:r>
              <a:rPr lang="sk-SK" dirty="0">
                <a:solidFill>
                  <a:schemeClr val="tx1"/>
                </a:solidFill>
              </a:rPr>
              <a:t>. Napr. Ján Hus a i. Pre ľudí, ktoré priniesli osobné obete, t.j. zamietli konformnosť, bola kritériom rozhodovania </a:t>
            </a:r>
            <a:r>
              <a:rPr lang="sk-SK" u="sng" dirty="0">
                <a:solidFill>
                  <a:schemeClr val="tx1"/>
                </a:solidFill>
              </a:rPr>
              <a:t>časová dimenzia</a:t>
            </a:r>
            <a:r>
              <a:rPr lang="sk-SK" dirty="0">
                <a:solidFill>
                  <a:schemeClr val="tx1"/>
                </a:solidFill>
              </a:rPr>
              <a:t>. Táto dimenzia je zaujímavá. Z niektorých robí prorokov, prinajmenšom pokrokových ľudí, z iných robí spiatočníkov, reakcionárov a pod. V týchto hodnoteniach, v ich konkrétnom kritickom posúdení a rozhodnutí je súčasne obsiahnutá dimenzia času.</a:t>
            </a:r>
          </a:p>
          <a:p>
            <a:pPr algn="l"/>
            <a:r>
              <a:rPr lang="sk-SK" dirty="0">
                <a:solidFill>
                  <a:schemeClr val="tx1"/>
                </a:solidFill>
              </a:rPr>
              <a:t>	4. Posledná fáza sa týka vykonania rozhodnutia. Vykonanie rozhodnutia predpokladá plán ďalšej činnosti a regulácia konania podľa tohto plánu. Taký postup predpokladá sebaovládanie, sebakontrolu a húževnatosť.</a:t>
            </a:r>
          </a:p>
          <a:p>
            <a:endParaRPr lang="sk-SK"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55000" lnSpcReduction="20000"/>
          </a:bodyPr>
          <a:lstStyle/>
          <a:p>
            <a:pPr algn="l"/>
            <a:r>
              <a:rPr lang="sk-SK" u="sng" dirty="0">
                <a:solidFill>
                  <a:schemeClr val="tx1"/>
                </a:solidFill>
              </a:rPr>
              <a:t>Individuálne vlastnosti vôle</a:t>
            </a:r>
            <a:endParaRPr lang="sk-SK" dirty="0">
              <a:solidFill>
                <a:schemeClr val="tx1"/>
              </a:solidFill>
            </a:endParaRPr>
          </a:p>
          <a:p>
            <a:pPr algn="l"/>
            <a:r>
              <a:rPr lang="sk-SK" dirty="0">
                <a:solidFill>
                  <a:schemeClr val="tx1"/>
                </a:solidFill>
              </a:rPr>
              <a:t>	Okrem tejto všeobecnej charakteristiky vôle rozlišujeme individuálne vlastnosti, t.j. tie, ktorými sa ľudia navzájom líšia, a to </a:t>
            </a:r>
            <a:r>
              <a:rPr lang="sk-SK" i="1" dirty="0">
                <a:solidFill>
                  <a:schemeClr val="tx1"/>
                </a:solidFill>
              </a:rPr>
              <a:t>samostatnosť, cieľavedomosť, rozhodnosť a vytrvalosť.</a:t>
            </a:r>
            <a:endParaRPr lang="sk-SK" dirty="0">
              <a:solidFill>
                <a:schemeClr val="tx1"/>
              </a:solidFill>
            </a:endParaRPr>
          </a:p>
          <a:p>
            <a:pPr algn="l"/>
            <a:r>
              <a:rPr lang="sk-SK" dirty="0">
                <a:solidFill>
                  <a:schemeClr val="tx1"/>
                </a:solidFill>
              </a:rPr>
              <a:t>	1. </a:t>
            </a:r>
            <a:r>
              <a:rPr lang="sk-SK" u="sng" dirty="0">
                <a:solidFill>
                  <a:schemeClr val="tx1"/>
                </a:solidFill>
              </a:rPr>
              <a:t>Samostatnosť</a:t>
            </a:r>
            <a:r>
              <a:rPr lang="sk-SK" dirty="0">
                <a:solidFill>
                  <a:schemeClr val="tx1"/>
                </a:solidFill>
              </a:rPr>
              <a:t> sa týka rozhodovania a vytyčovania cieľov a voľby prostriedkov. Samostatný človek sa rozhoduje sám podľa svojich informácií a názorov. Byť samostatný neznamená nevypočuť si mienku iných; mienka iných môže obsahovať dôležitú informáciu. Samostatnosť v rozhodovaní, vytyčovaní cieľov a voľbe prostriedkov znamená, že rozhodujúci sa človek môže vypočuť a aj vypočuje mienku iných, ale rozhoduje sa sám. Protikladom samostatnosti je ovplyvniteľnosť, nesamostatnosť, </a:t>
            </a:r>
            <a:r>
              <a:rPr lang="sk-SK" dirty="0" err="1">
                <a:solidFill>
                  <a:schemeClr val="tx1"/>
                </a:solidFill>
              </a:rPr>
              <a:t>sugestibilita</a:t>
            </a:r>
            <a:r>
              <a:rPr lang="sk-SK" dirty="0">
                <a:solidFill>
                  <a:schemeClr val="tx1"/>
                </a:solidFill>
              </a:rPr>
              <a:t>; negatívom samostatnosti je „svojhlavosť“, „tvrdohlavosť“.</a:t>
            </a:r>
          </a:p>
          <a:p>
            <a:pPr algn="l"/>
            <a:r>
              <a:rPr lang="sk-SK" dirty="0">
                <a:solidFill>
                  <a:schemeClr val="tx1"/>
                </a:solidFill>
              </a:rPr>
              <a:t>	2. </a:t>
            </a:r>
            <a:r>
              <a:rPr lang="sk-SK" u="sng" dirty="0">
                <a:solidFill>
                  <a:schemeClr val="tx1"/>
                </a:solidFill>
              </a:rPr>
              <a:t>Cieľavedomosť</a:t>
            </a:r>
            <a:r>
              <a:rPr lang="sk-SK" dirty="0">
                <a:solidFill>
                  <a:schemeClr val="tx1"/>
                </a:solidFill>
              </a:rPr>
              <a:t> v správaní znamená, že človek určitú činnosť vykonáva vzhľadom na blízke a perspektívne ciele, ktoré v každom momente svojím správaním sleduje. Cieľavedomosť v práci a v živote sa podriaďuje a hodnotí podľa</a:t>
            </a:r>
            <a:r>
              <a:rPr lang="sk-SK" i="1" dirty="0">
                <a:solidFill>
                  <a:schemeClr val="tx1"/>
                </a:solidFill>
              </a:rPr>
              <a:t> zásad</a:t>
            </a:r>
            <a:r>
              <a:rPr lang="sk-SK" dirty="0">
                <a:solidFill>
                  <a:schemeClr val="tx1"/>
                </a:solidFill>
              </a:rPr>
              <a:t>. Všeobecne možno povedať, že spoločensky je významná taká cieľavedomosť, ktorá vyplýva zo spoločensky prijatých zásad. Cieľavedomosť, ktorá vychádza len z egoistických záujmov a zásad, vedie k malichernosti, nedotklivosti, namyslenosti a neúcte voči spoluobčanom.</a:t>
            </a:r>
          </a:p>
          <a:p>
            <a:pPr algn="l"/>
            <a:r>
              <a:rPr lang="sk-SK" dirty="0">
                <a:solidFill>
                  <a:schemeClr val="tx1"/>
                </a:solidFill>
              </a:rPr>
              <a:t>	3. </a:t>
            </a:r>
            <a:r>
              <a:rPr lang="sk-SK" u="sng" dirty="0">
                <a:solidFill>
                  <a:schemeClr val="tx1"/>
                </a:solidFill>
              </a:rPr>
              <a:t>Rozhodnosť</a:t>
            </a:r>
            <a:r>
              <a:rPr lang="sk-SK" dirty="0">
                <a:solidFill>
                  <a:schemeClr val="tx1"/>
                </a:solidFill>
              </a:rPr>
              <a:t> je vlastnosť vedieť správne sa rozhodnúť najmä v rozhodujúcich okamihoch, v ťažkých životných podmienkach a situáciách. Rozhodnutie overuje prax a čas. Preto pri posudzovaní rozhodovania nie je podstatná iba rýchlosť. „Dvakrát meraj a raz rež“, hovorí príslovie.</a:t>
            </a:r>
          </a:p>
          <a:p>
            <a:pPr algn="l"/>
            <a:r>
              <a:rPr lang="sk-SK" dirty="0">
                <a:solidFill>
                  <a:schemeClr val="tx1"/>
                </a:solidFill>
              </a:rPr>
              <a:t>	Rozhodnosť nemá nič spoločné so </a:t>
            </a:r>
            <a:r>
              <a:rPr lang="sk-SK" dirty="0" err="1">
                <a:solidFill>
                  <a:schemeClr val="tx1"/>
                </a:solidFill>
              </a:rPr>
              <a:t>zbrklosťou</a:t>
            </a:r>
            <a:r>
              <a:rPr lang="sk-SK" dirty="0">
                <a:solidFill>
                  <a:schemeClr val="tx1"/>
                </a:solidFill>
              </a:rPr>
              <a:t>. Nezdôvodnené odkladanie rozhodnutia je známkou nerozhodnosti. Rozhodnosť neznamená len rozhodnúť sa, ale aj uskutočniť rozhodnutie, prípadne ho korigovať, ak sa vyskytnú nové skutočnosti.</a:t>
            </a:r>
          </a:p>
          <a:p>
            <a:endParaRPr lang="sk-S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                4</a:t>
            </a:r>
            <a:r>
              <a:rPr lang="sk-SK" dirty="0">
                <a:solidFill>
                  <a:schemeClr val="tx1"/>
                </a:solidFill>
              </a:rPr>
              <a:t>. </a:t>
            </a:r>
            <a:r>
              <a:rPr lang="sk-SK" u="sng" dirty="0">
                <a:solidFill>
                  <a:schemeClr val="tx1"/>
                </a:solidFill>
              </a:rPr>
              <a:t>Vytrvalosť</a:t>
            </a:r>
            <a:r>
              <a:rPr lang="sk-SK" dirty="0">
                <a:solidFill>
                  <a:schemeClr val="tx1"/>
                </a:solidFill>
              </a:rPr>
              <a:t> je vlastnosť, ktorá zabezpečuje prijaté rozhodnutie doviesť do konca. Táto vlastnosť sa uplatňuje najmä pri prekážkach, neúspechoch, ktoré môžu človeka stretnúť a aj stretávajú. Človek môže na neúspech reagovať tak, že zníži svoje ašpirácie dosiahnuť akčný cieľ a rezignuje; vytrvalý človek vie neúspech prekonať. Opakom vytrvalosti je tvrdohlavosť. Tvrdohlavci sa za každú cenu, akoby „bez rozumu“ ženú za cieľmi, často márnymi, zbytočnými.</a:t>
            </a:r>
          </a:p>
          <a:p>
            <a:pPr algn="l"/>
            <a:r>
              <a:rPr lang="sk-SK" dirty="0">
                <a:solidFill>
                  <a:schemeClr val="tx1"/>
                </a:solidFill>
              </a:rPr>
              <a:t>	Vôľové vlastnosti človeka sa formujú v spoločnosti. Majú plný spoločenský význam, ak sa riadia zásadami spoločnosti. Vôľové vlastnosti sú vždy vlastnosťami osobnosti a preto majú odrážať spoločenský obsah. V tom prípade môžeme hovoriť aj o vôľových vlastnostiach charakteru človeka. Osobitný význam majú také vlastnosti charakteru, ako je disciplinovanosť, sebaovládanie a sebadisciplína, statočnosť a smelosť.</a:t>
            </a:r>
          </a:p>
          <a:p>
            <a:pPr algn="l"/>
            <a:r>
              <a:rPr lang="sk-SK" dirty="0">
                <a:solidFill>
                  <a:schemeClr val="tx1"/>
                </a:solidFill>
              </a:rPr>
              <a:t>	Disciplinovanosť vo všeobecnosti znamená dodržiavať zásady spolunažívania, rešpektovať zásady spolunažívania a podriaďovať sa všeobecným požiadavkám platným pre ľudskú činnosť a správanie.</a:t>
            </a:r>
          </a:p>
          <a:p>
            <a:pPr algn="l"/>
            <a:r>
              <a:rPr lang="sk-SK" dirty="0">
                <a:solidFill>
                  <a:schemeClr val="tx1"/>
                </a:solidFill>
              </a:rPr>
              <a:t>	Sebaovládanie a sebadisciplína je schopnosť kontrolovať svoje správanie, vystríhať sa všetkého škodlivého, nepotrebného a nedôstojného. Sebaovládanie sa vzťahuje aj na možnosť kontroly citových prejavov.</a:t>
            </a:r>
          </a:p>
          <a:p>
            <a:pPr algn="l"/>
            <a:r>
              <a:rPr lang="sk-SK" dirty="0">
                <a:solidFill>
                  <a:schemeClr val="tx1"/>
                </a:solidFill>
              </a:rPr>
              <a:t>	Statočnosť a  smelosť sú vynikajúce kvality charakteru a vôle, ktoré sa prejavujú v pripravenosti dosahovať spoločensky prospešné ciele bez ohľadu na osobný prospech a nebezpečenstvo života. Opakom tohto je zbabelosť, malomyseľnosť, ktorá sa prejavuje v strachu o sebe, čo môže viesť k nedisciplinovanosti, neplneniu svojich povinností.</a:t>
            </a:r>
          </a:p>
          <a:p>
            <a:endParaRPr lang="sk-S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Vôľa</a:t>
            </a:r>
            <a:endParaRPr lang="sk-SK" dirty="0"/>
          </a:p>
        </p:txBody>
      </p:sp>
      <p:sp>
        <p:nvSpPr>
          <p:cNvPr id="3" name="Podnadpis 2"/>
          <p:cNvSpPr>
            <a:spLocks noGrp="1"/>
          </p:cNvSpPr>
          <p:nvPr>
            <p:ph type="subTitle" idx="1"/>
          </p:nvPr>
        </p:nvSpPr>
        <p:spPr>
          <a:xfrm>
            <a:off x="179512" y="548680"/>
            <a:ext cx="8964488" cy="6309320"/>
          </a:xfrm>
        </p:spPr>
        <p:txBody>
          <a:bodyPr>
            <a:normAutofit fontScale="55000" lnSpcReduction="20000"/>
          </a:bodyPr>
          <a:lstStyle/>
          <a:p>
            <a:pPr algn="l"/>
            <a:r>
              <a:rPr lang="sk-SK" u="sng" dirty="0">
                <a:solidFill>
                  <a:schemeClr val="tx1"/>
                </a:solidFill>
              </a:rPr>
              <a:t>Formy </a:t>
            </a:r>
            <a:r>
              <a:rPr lang="sk-SK" u="sng" dirty="0" err="1">
                <a:solidFill>
                  <a:schemeClr val="tx1"/>
                </a:solidFill>
              </a:rPr>
              <a:t>predvôľového</a:t>
            </a:r>
            <a:r>
              <a:rPr lang="sk-SK" u="sng" dirty="0">
                <a:solidFill>
                  <a:schemeClr val="tx1"/>
                </a:solidFill>
              </a:rPr>
              <a:t> alebo nevôľového konania</a:t>
            </a:r>
            <a:endParaRPr lang="sk-SK" dirty="0">
              <a:solidFill>
                <a:schemeClr val="tx1"/>
              </a:solidFill>
            </a:endParaRPr>
          </a:p>
          <a:p>
            <a:pPr algn="l"/>
            <a:r>
              <a:rPr lang="sk-SK" dirty="0">
                <a:solidFill>
                  <a:schemeClr val="tx1"/>
                </a:solidFill>
              </a:rPr>
              <a:t>	1. Za najjednoduchšiu formu </a:t>
            </a:r>
            <a:r>
              <a:rPr lang="sk-SK" dirty="0" err="1">
                <a:solidFill>
                  <a:schemeClr val="tx1"/>
                </a:solidFill>
              </a:rPr>
              <a:t>predvôľového</a:t>
            </a:r>
            <a:r>
              <a:rPr lang="sk-SK" dirty="0">
                <a:solidFill>
                  <a:schemeClr val="tx1"/>
                </a:solidFill>
              </a:rPr>
              <a:t> konania možno považovať konanie reflexné v podobe známych vrodených nepodmienených reflexov ako je reflex </a:t>
            </a:r>
            <a:r>
              <a:rPr lang="sk-SK" dirty="0" err="1">
                <a:solidFill>
                  <a:schemeClr val="tx1"/>
                </a:solidFill>
              </a:rPr>
              <a:t>pupilárny</a:t>
            </a:r>
            <a:r>
              <a:rPr lang="sk-SK" dirty="0">
                <a:solidFill>
                  <a:schemeClr val="tx1"/>
                </a:solidFill>
              </a:rPr>
              <a:t> </a:t>
            </a:r>
            <a:r>
              <a:rPr lang="sk-SK" dirty="0" smtClean="0">
                <a:solidFill>
                  <a:schemeClr val="tx1"/>
                </a:solidFill>
              </a:rPr>
              <a:t>/zúženie </a:t>
            </a:r>
            <a:r>
              <a:rPr lang="sk-SK" dirty="0">
                <a:solidFill>
                  <a:schemeClr val="tx1"/>
                </a:solidFill>
              </a:rPr>
              <a:t>zreničky pri silnom </a:t>
            </a:r>
            <a:r>
              <a:rPr lang="sk-SK" dirty="0" smtClean="0">
                <a:solidFill>
                  <a:schemeClr val="tx1"/>
                </a:solidFill>
              </a:rPr>
              <a:t>svetle/, </a:t>
            </a:r>
            <a:r>
              <a:rPr lang="sk-SK" dirty="0">
                <a:solidFill>
                  <a:schemeClr val="tx1"/>
                </a:solidFill>
              </a:rPr>
              <a:t>hltací, </a:t>
            </a:r>
            <a:r>
              <a:rPr lang="sk-SK" dirty="0" err="1">
                <a:solidFill>
                  <a:schemeClr val="tx1"/>
                </a:solidFill>
              </a:rPr>
              <a:t>kýchací</a:t>
            </a:r>
            <a:r>
              <a:rPr lang="sk-SK" dirty="0">
                <a:solidFill>
                  <a:schemeClr val="tx1"/>
                </a:solidFill>
              </a:rPr>
              <a:t>, sací reflex, narovnanie porušenej rovnováhy, ale aj odtiahnutie ruky pri dotknutiu sa horúceho predmetu, mimovoľné odvrátenie hlavy smerom k zdroju nového zvuku a pod. Spadalo by sem aj konanie na úrovni podmieneného reflexu najmä u malých detí, pretože u dospelého človeka je toto sprevádzané vedomím.</a:t>
            </a:r>
          </a:p>
          <a:p>
            <a:pPr algn="l"/>
            <a:r>
              <a:rPr lang="sk-SK" dirty="0">
                <a:solidFill>
                  <a:schemeClr val="tx1"/>
                </a:solidFill>
              </a:rPr>
              <a:t>	1. Inštinktívne konanie, je forma vrodeného konania, živená pudovými impulzmi, ktorá vykazuje istú stálosť, nemennosť. Napr. u zvierat poznáme jednotlivé, stále, zvláštne druhy vyhľadávania si partnerov, hniezdenia, obstarávania </a:t>
            </a:r>
            <a:r>
              <a:rPr lang="sk-SK" dirty="0" smtClean="0">
                <a:solidFill>
                  <a:schemeClr val="tx1"/>
                </a:solidFill>
              </a:rPr>
              <a:t>mláďat </a:t>
            </a:r>
            <a:r>
              <a:rPr lang="sk-SK" dirty="0">
                <a:solidFill>
                  <a:schemeClr val="tx1"/>
                </a:solidFill>
              </a:rPr>
              <a:t>a pod.  U človeka je však veľmi málo toho, čo možno označiť ako inštinktívne správanie. Za jediné pregnantne vytvorené inštinkty i človeka môžeme pokladať azda iba sací a hltací inštinkt, ako pomerne zložité hotové formy správania v službe pudu hladu. Niektorí autori pripúšťajú, že sa aspoň v náznakoch prejavuje inštinkt sociálny </a:t>
            </a:r>
            <a:r>
              <a:rPr lang="sk-SK" dirty="0" smtClean="0">
                <a:solidFill>
                  <a:schemeClr val="tx1"/>
                </a:solidFill>
              </a:rPr>
              <a:t>/u </a:t>
            </a:r>
            <a:r>
              <a:rPr lang="sk-SK" dirty="0">
                <a:solidFill>
                  <a:schemeClr val="tx1"/>
                </a:solidFill>
              </a:rPr>
              <a:t>malého dieťaťa hľadanie kontaktu s inými </a:t>
            </a:r>
            <a:r>
              <a:rPr lang="sk-SK" dirty="0" smtClean="0">
                <a:solidFill>
                  <a:schemeClr val="tx1"/>
                </a:solidFill>
              </a:rPr>
              <a:t>ľuďmi/, </a:t>
            </a:r>
            <a:r>
              <a:rPr lang="sk-SK" dirty="0">
                <a:solidFill>
                  <a:schemeClr val="tx1"/>
                </a:solidFill>
              </a:rPr>
              <a:t>inštinkt hry, inštinkt materinský, inštinkt pohlavný.</a:t>
            </a:r>
          </a:p>
          <a:p>
            <a:pPr algn="l"/>
            <a:r>
              <a:rPr lang="sk-SK" dirty="0">
                <a:solidFill>
                  <a:schemeClr val="tx1"/>
                </a:solidFill>
              </a:rPr>
              <a:t>	3. Napokon, niektorí autori uvádzajú ako ďalšiu formu </a:t>
            </a:r>
            <a:r>
              <a:rPr lang="sk-SK" dirty="0" err="1">
                <a:solidFill>
                  <a:schemeClr val="tx1"/>
                </a:solidFill>
              </a:rPr>
              <a:t>predvôľového</a:t>
            </a:r>
            <a:r>
              <a:rPr lang="sk-SK" dirty="0">
                <a:solidFill>
                  <a:schemeClr val="tx1"/>
                </a:solidFill>
              </a:rPr>
              <a:t> správania alebo snaženia návyky a zvyky. V istom zmysle to možno prijať, pretože návyky a zvyky sa chápu ako zautomatizované komponenty uvedomelej činnosti, ktoré vznikajú v procese jej vykonávania, tzn., že tieto komponenty vykonávame bez účasti vedomia, vôle. Pritom však nesmieme zabudnúť, že samotná činnosť, jej celok zostáva uvedomený </a:t>
            </a:r>
            <a:r>
              <a:rPr lang="sk-SK" dirty="0" smtClean="0">
                <a:solidFill>
                  <a:schemeClr val="tx1"/>
                </a:solidFill>
              </a:rPr>
              <a:t>/pod </a:t>
            </a:r>
            <a:r>
              <a:rPr lang="sk-SK" dirty="0">
                <a:solidFill>
                  <a:schemeClr val="tx1"/>
                </a:solidFill>
              </a:rPr>
              <a:t>nepodmienených reflexov, ktoré sú automatické od začiatku, sa návyky odlišujú tým, že sa stávajú automatizovanými zásluhou </a:t>
            </a:r>
            <a:r>
              <a:rPr lang="sk-SK" dirty="0" smtClean="0">
                <a:solidFill>
                  <a:schemeClr val="tx1"/>
                </a:solidFill>
              </a:rPr>
              <a:t>cviku/, </a:t>
            </a:r>
            <a:r>
              <a:rPr lang="sk-SK" dirty="0">
                <a:solidFill>
                  <a:schemeClr val="tx1"/>
                </a:solidFill>
              </a:rPr>
              <a:t>neuvedomené sú iba operácie, ktorými sa tá ktorá činnosť uskutočňuje</a:t>
            </a:r>
          </a:p>
          <a:p>
            <a:endParaRPr lang="sk-SK"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a:solidFill>
                  <a:schemeClr val="tx1"/>
                </a:solidFill>
              </a:rPr>
              <a:t> </a:t>
            </a:r>
            <a:r>
              <a:rPr lang="sk-SK" b="1" dirty="0">
                <a:solidFill>
                  <a:schemeClr val="tx1"/>
                </a:solidFill>
              </a:rPr>
              <a:t>Osobnosť</a:t>
            </a:r>
            <a:endParaRPr lang="sk-SK" dirty="0">
              <a:solidFill>
                <a:schemeClr val="tx1"/>
              </a:solidFill>
            </a:endParaRPr>
          </a:p>
          <a:p>
            <a:pPr algn="l"/>
            <a:r>
              <a:rPr lang="sk-SK" dirty="0">
                <a:solidFill>
                  <a:schemeClr val="tx1"/>
                </a:solidFill>
              </a:rPr>
              <a:t>     Úvodom k tejto problematike by som chcel poznamenať, že v súčasnosti existuje viac ako 150 rôznych poňatí, modelov a teórií, ktoré sa pokúšajú určiť, čo to vlastne osobnosť je. Samozrejme, že v tomto kurze sa nebudeme zaoberať všetkými definíciami resp. chápaním pojmu osobnosť. Pokúsime sa, v súhlase s </a:t>
            </a:r>
            <a:r>
              <a:rPr lang="sk-SK" dirty="0" err="1">
                <a:solidFill>
                  <a:schemeClr val="tx1"/>
                </a:solidFill>
              </a:rPr>
              <a:t>V.Smékalom</a:t>
            </a:r>
            <a:r>
              <a:rPr lang="sk-SK" dirty="0">
                <a:solidFill>
                  <a:schemeClr val="tx1"/>
                </a:solidFill>
              </a:rPr>
              <a:t>, rozdeliť ich do troch skupín. Prvú skupinu tvoria málo zdôvodnené a značne vágne </a:t>
            </a:r>
            <a:r>
              <a:rPr lang="sk-SK" b="1" dirty="0">
                <a:solidFill>
                  <a:schemeClr val="tx1"/>
                </a:solidFill>
              </a:rPr>
              <a:t>predstavy o osobnosti, </a:t>
            </a:r>
            <a:r>
              <a:rPr lang="sk-SK" dirty="0">
                <a:solidFill>
                  <a:schemeClr val="tx1"/>
                </a:solidFill>
              </a:rPr>
              <a:t>ktoré autori často formulujú ako predbežné názory na vlastnosti osobnosti, na ich usporiadanie a funkciu v živote človeka. Väčšou vzájomnou súvislosťou medzi jednotlivými tvrdeniami o osobnosti sa vyznačujú </a:t>
            </a:r>
            <a:r>
              <a:rPr lang="sk-SK" b="1" dirty="0">
                <a:solidFill>
                  <a:schemeClr val="tx1"/>
                </a:solidFill>
              </a:rPr>
              <a:t>poňatia</a:t>
            </a:r>
            <a:r>
              <a:rPr lang="sk-SK" dirty="0">
                <a:solidFill>
                  <a:schemeClr val="tx1"/>
                </a:solidFill>
              </a:rPr>
              <a:t> </a:t>
            </a:r>
            <a:r>
              <a:rPr lang="sk-SK" b="1" dirty="0">
                <a:solidFill>
                  <a:schemeClr val="tx1"/>
                </a:solidFill>
              </a:rPr>
              <a:t>osobnosti</a:t>
            </a:r>
            <a:r>
              <a:rPr lang="sk-SK" dirty="0">
                <a:solidFill>
                  <a:schemeClr val="tx1"/>
                </a:solidFill>
              </a:rPr>
              <a:t>. Pre </a:t>
            </a:r>
            <a:r>
              <a:rPr lang="sk-SK" b="1" dirty="0">
                <a:solidFill>
                  <a:schemeClr val="tx1"/>
                </a:solidFill>
              </a:rPr>
              <a:t>modely osobnosti </a:t>
            </a:r>
            <a:r>
              <a:rPr lang="sk-SK" dirty="0">
                <a:solidFill>
                  <a:schemeClr val="tx1"/>
                </a:solidFill>
              </a:rPr>
              <a:t>je charakteristická názornosť daná pestrosťou a živosťou prirovnaní, ktorá</a:t>
            </a:r>
            <a:r>
              <a:rPr lang="sk-SK" b="1" dirty="0">
                <a:solidFill>
                  <a:schemeClr val="tx1"/>
                </a:solidFill>
              </a:rPr>
              <a:t> </a:t>
            </a:r>
            <a:r>
              <a:rPr lang="sk-SK" dirty="0">
                <a:solidFill>
                  <a:schemeClr val="tx1"/>
                </a:solidFill>
              </a:rPr>
              <a:t> býva často zosilnená rozličnými schémami, diagramami a obrázkami. Jednotlivé tvrdenia sú takto demonštratívne a naratívne (rozprávačským, epickým štýlom uvádzané) zdôvodňované, kým pre </a:t>
            </a:r>
            <a:r>
              <a:rPr lang="sk-SK" b="1" dirty="0">
                <a:solidFill>
                  <a:schemeClr val="tx1"/>
                </a:solidFill>
              </a:rPr>
              <a:t>teóriu </a:t>
            </a:r>
            <a:r>
              <a:rPr lang="sk-SK" dirty="0">
                <a:solidFill>
                  <a:schemeClr val="tx1"/>
                </a:solidFill>
              </a:rPr>
              <a:t>je zásadnou logická a tematická postupnosť a súdržnosť, vďaka ktorej závery a zovšeobecnenia vyplývajú z vyslovených predpokladov. Zjednodušene povedané: predstava a poňatie </a:t>
            </a:r>
            <a:r>
              <a:rPr lang="sk-SK" b="1" dirty="0">
                <a:solidFill>
                  <a:schemeClr val="tx1"/>
                </a:solidFill>
              </a:rPr>
              <a:t>zobrazujú, </a:t>
            </a:r>
            <a:r>
              <a:rPr lang="sk-SK" dirty="0">
                <a:solidFill>
                  <a:schemeClr val="tx1"/>
                </a:solidFill>
              </a:rPr>
              <a:t>model</a:t>
            </a:r>
            <a:r>
              <a:rPr lang="sk-SK" b="1" dirty="0">
                <a:solidFill>
                  <a:schemeClr val="tx1"/>
                </a:solidFill>
              </a:rPr>
              <a:t> opisuje a znázorňuje, </a:t>
            </a:r>
            <a:r>
              <a:rPr lang="sk-SK" dirty="0">
                <a:solidFill>
                  <a:schemeClr val="tx1"/>
                </a:solidFill>
              </a:rPr>
              <a:t>teória </a:t>
            </a:r>
            <a:r>
              <a:rPr lang="sk-SK" b="1" dirty="0">
                <a:solidFill>
                  <a:schemeClr val="tx1"/>
                </a:solidFill>
              </a:rPr>
              <a:t>dokazuje a vysvetľuje. </a:t>
            </a:r>
            <a:r>
              <a:rPr lang="sk-SK" dirty="0">
                <a:solidFill>
                  <a:schemeClr val="tx1"/>
                </a:solidFill>
              </a:rPr>
              <a:t> V tomto kurze, ktorý nie je určený pre psychológov, ale má slúžiť ako všeobecný základ pre budúce učiteľské povolanie, sa budeme pohybovať väčšinou na druhej uvedenej úrovni.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10000"/>
          </a:bodyPr>
          <a:lstStyle/>
          <a:p>
            <a:pPr algn="l"/>
            <a:r>
              <a:rPr lang="sk-SK" b="1" dirty="0">
                <a:solidFill>
                  <a:schemeClr val="tx1"/>
                </a:solidFill>
              </a:rPr>
              <a:t>Súkromné teórie osobnosti 	</a:t>
            </a:r>
            <a:endParaRPr lang="sk-SK" dirty="0">
              <a:solidFill>
                <a:schemeClr val="tx1"/>
              </a:solidFill>
            </a:endParaRPr>
          </a:p>
          <a:p>
            <a:pPr algn="l"/>
            <a:r>
              <a:rPr lang="sk-SK" dirty="0">
                <a:solidFill>
                  <a:schemeClr val="tx1"/>
                </a:solidFill>
              </a:rPr>
              <a:t>Aj ľudia, ktorí nikdy neštudovali psychológiu, si vytvárajú istý názor na ľudskú povahu a majú vo svojich predstavách obrazy ľudí, s ktorými sa stretávajú. Podľa týchto, často subjektívne zafarbených, obrazov potom s ľuďmi jednajú.</a:t>
            </a:r>
          </a:p>
          <a:p>
            <a:pPr algn="l"/>
            <a:r>
              <a:rPr lang="sk-SK" dirty="0">
                <a:solidFill>
                  <a:schemeClr val="tx1"/>
                </a:solidFill>
              </a:rPr>
              <a:t>Ak sa chceme zaoberať osobnosťou iných ľudí čo možno najobjektívnejšie, potom sa musíme najskôr vyznať vo svojej vlastnej osobnosti, aby sme mohli vylúčiť, alebo prinajmenšom kontrolovať deformujúce pôsobenie našich zjednodušených názorov ma iných. Každý z nás však vie, že zaoberať sa sebou samotným je veľmi ťažké (a mimochodom, veľmi zriedka kedy k tomu pristupujeme), pretože nám v tom bráni strach z toho, že by sme mohli objaviť isté tiene, niečo nie veľmi lichotivé o nás, pričom každý človek chce mať o sebe tú najlepšiu mienku. Skôr vidíme chyby na druhých ako na sebe.</a:t>
            </a:r>
          </a:p>
          <a:p>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Prístupy k osobnosti v rôznych vedách</a:t>
            </a:r>
            <a:endParaRPr lang="sk-SK" dirty="0">
              <a:solidFill>
                <a:schemeClr val="tx1"/>
              </a:solidFill>
            </a:endParaRPr>
          </a:p>
          <a:p>
            <a:pPr algn="l"/>
            <a:r>
              <a:rPr lang="sk-SK" b="1" dirty="0">
                <a:solidFill>
                  <a:schemeClr val="tx1"/>
                </a:solidFill>
              </a:rPr>
              <a:t>Filozofia – </a:t>
            </a:r>
            <a:r>
              <a:rPr lang="sk-SK" dirty="0">
                <a:solidFill>
                  <a:schemeClr val="tx1"/>
                </a:solidFill>
              </a:rPr>
              <a:t>uvažuje o osobnosti v rámci filozofie človeka alebo filozofickej antropológie. Chápe osobnosť človeka ako zložitú jednotu organizmu a vplyvov prostredia a zdôvodňuje jej zásadnú odlišnosť od vecí. Zaoberá sa postavením človeka v prírode a spoločnosti. Vytyčuje chápanie zmyslu života a vyjadruje sa k rôznym riešeniam otázky života a smrti.</a:t>
            </a:r>
          </a:p>
          <a:p>
            <a:pPr algn="l"/>
            <a:r>
              <a:rPr lang="sk-SK" b="1" dirty="0">
                <a:solidFill>
                  <a:schemeClr val="tx1"/>
                </a:solidFill>
              </a:rPr>
              <a:t>Teológia – </a:t>
            </a:r>
            <a:r>
              <a:rPr lang="sk-SK" dirty="0">
                <a:solidFill>
                  <a:schemeClr val="tx1"/>
                </a:solidFill>
              </a:rPr>
              <a:t>je síce vedou o Bohu, ale traktáty o atribútoch Boha či bohov nepriamo poukazujú na absolútnu a ideálnu podobu kvalít osobnosti. Kresťanská tradícia konkretizuje túto podobnosť biblickým vyjadrením, že človek je stvorený k obrazu Božiemu. </a:t>
            </a:r>
          </a:p>
          <a:p>
            <a:pPr algn="l"/>
            <a:r>
              <a:rPr lang="sk-SK" b="1" dirty="0">
                <a:solidFill>
                  <a:schemeClr val="tx1"/>
                </a:solidFill>
              </a:rPr>
              <a:t>História – </a:t>
            </a:r>
            <a:r>
              <a:rPr lang="sk-SK" dirty="0">
                <a:solidFill>
                  <a:schemeClr val="tx1"/>
                </a:solidFill>
              </a:rPr>
              <a:t>analyzuje úlohu osobnosti v dejinách či už hľadaním odpovedi na otázku, kto je tvorcom dejín, alebo odhaľovaním  osobitostí osobnosti človeka v jednotlivých historických obdobiach. Tzv. dejiny mentalít významne prispievajú k poznaniu toho, čo je v osobnosti nadčasové a čo podlieha zmenám doby.</a:t>
            </a:r>
          </a:p>
          <a:p>
            <a:pPr algn="l"/>
            <a:r>
              <a:rPr lang="sk-SK" b="1" dirty="0">
                <a:solidFill>
                  <a:schemeClr val="tx1"/>
                </a:solidFill>
              </a:rPr>
              <a:t>Sociológia</a:t>
            </a:r>
            <a:r>
              <a:rPr lang="sk-SK" dirty="0">
                <a:solidFill>
                  <a:schemeClr val="tx1"/>
                </a:solidFill>
              </a:rPr>
              <a:t> – považuje osobnosť za prvok spoločenských skupín a nositeľa i sprostredkovateľa kultúrnej tradície. Pre sociológiu nie je jednotlivý človek zaujímavý sám o sebe, ale ako člen určitej spoločnosti, vrstvy, sociálnej skupiny. Pre sociológiu je osobnosť kryštalizáciou určitých sociálne typických rysov. </a:t>
            </a:r>
          </a:p>
          <a:p>
            <a:pPr algn="l"/>
            <a:r>
              <a:rPr lang="sk-SK" b="1" dirty="0">
                <a:solidFill>
                  <a:schemeClr val="tx1"/>
                </a:solidFill>
              </a:rPr>
              <a:t>Politológia – </a:t>
            </a:r>
            <a:r>
              <a:rPr lang="sk-SK" dirty="0">
                <a:solidFill>
                  <a:schemeClr val="tx1"/>
                </a:solidFill>
              </a:rPr>
              <a:t>sa zaujíma predovšetkým o osobnosť politických vodcov a o hľadanie odpovedí na otázku, či osobnostné dimenzie rozhodujú o realizácii politických programov. Skúma tiež prototypové charakteristiky a kritéria rozhodovania voličov.</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City</a:t>
            </a:r>
            <a:r>
              <a:rPr lang="sk-SK" dirty="0">
                <a:solidFill>
                  <a:schemeClr val="tx1"/>
                </a:solidFill>
              </a:rPr>
              <a:t> charakterizujeme ako psychický zážitok spojený s uspokojovaním vyšších, sekundárnych, špecificky ľudských potrieb, ktoré vznikajú v priebehu spoločensko-historického vývinu ľudstva. City vznikajú len na určitej úrovni intelektu a odrážajú vzťah ku konkrétnym predmetom a javom objektívnej skutočnosti.</a:t>
            </a:r>
          </a:p>
          <a:p>
            <a:pPr algn="l"/>
            <a:r>
              <a:rPr lang="sk-SK" dirty="0">
                <a:solidFill>
                  <a:schemeClr val="tx1"/>
                </a:solidFill>
              </a:rPr>
              <a:t>     City sa vyznačujú predovšetkým kladným alebo záporným vzťahom k tomu, čo ich vyvoláva (príklady). Základom rozličného vzťahu k predmetom a javom sú predovšetkým zvláštnosti samotných predmetov a javov. Najdôležitejší je tu význam, ktorý tieto predmety a javy majú v našom živote a v tej situácii, v ktorej sú práve dané (napr. potrava, ak sme sýti). </a:t>
            </a:r>
            <a:r>
              <a:rPr lang="sk-SK" dirty="0" smtClean="0">
                <a:solidFill>
                  <a:schemeClr val="tx1"/>
                </a:solidFill>
              </a:rPr>
              <a:t>ď</a:t>
            </a:r>
            <a:r>
              <a:rPr lang="sk-SK" dirty="0" smtClean="0">
                <a:solidFill>
                  <a:schemeClr val="tx1"/>
                </a:solidFill>
              </a:rPr>
              <a:t>alej </a:t>
            </a:r>
            <a:r>
              <a:rPr lang="sk-SK" dirty="0">
                <a:solidFill>
                  <a:schemeClr val="tx1"/>
                </a:solidFill>
              </a:rPr>
              <a:t>tu majú veľký význam naše spomienky späté s prežívaným predmetom alebo javom (príklady - stačí ak si spomeniem na vojnu). Mnohé javy v nás vzbudzujú veľmi zložité city, ktoré zahrňujú tak spokojnosť, ako aj nespokojnosť ( napr. prekonávanie prekážok - prekážka vyvoláva nespokojnosť, ale jej prekonávanie spokojnosť).</a:t>
            </a:r>
          </a:p>
          <a:p>
            <a:pPr algn="l"/>
            <a:r>
              <a:rPr lang="sk-SK" dirty="0">
                <a:solidFill>
                  <a:schemeClr val="tx1"/>
                </a:solidFill>
              </a:rPr>
              <a:t>     Charakteristické pre city je vzrušenie a uspokojenie, ktoré v nás vyvolávajú. Hnev často prebieha v podobe jasne vyjadreného vzrušenia, radosť sa môže prejavovať v jednej i v druhej forme.</a:t>
            </a:r>
          </a:p>
          <a:p>
            <a:pPr algn="l"/>
            <a:r>
              <a:rPr lang="sk-SK" dirty="0">
                <a:solidFill>
                  <a:schemeClr val="tx1"/>
                </a:solidFill>
              </a:rPr>
              <a:t>     City v značnej miere ovplyvňujú i činnosť človeka. Podľa tohto vplyvu ich možno deliť na:</a:t>
            </a:r>
          </a:p>
          <a:p>
            <a:pPr algn="l"/>
            <a:r>
              <a:rPr lang="sk-SK" dirty="0">
                <a:solidFill>
                  <a:schemeClr val="tx1"/>
                </a:solidFill>
              </a:rPr>
              <a:t>1. </a:t>
            </a:r>
            <a:r>
              <a:rPr lang="sk-SK" dirty="0" err="1">
                <a:solidFill>
                  <a:schemeClr val="tx1"/>
                </a:solidFill>
              </a:rPr>
              <a:t>stenické</a:t>
            </a:r>
            <a:r>
              <a:rPr lang="sk-SK" dirty="0">
                <a:solidFill>
                  <a:schemeClr val="tx1"/>
                </a:solidFill>
              </a:rPr>
              <a:t>, ktoré činnosť človeka zvyšujú a</a:t>
            </a:r>
          </a:p>
          <a:p>
            <a:pPr algn="l"/>
            <a:r>
              <a:rPr lang="sk-SK" dirty="0">
                <a:solidFill>
                  <a:schemeClr val="tx1"/>
                </a:solidFill>
              </a:rPr>
              <a:t>2. astenické, ktoré životnú činnosť človeka znižujú.</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Etika – </a:t>
            </a:r>
            <a:r>
              <a:rPr lang="sk-SK" dirty="0">
                <a:solidFill>
                  <a:schemeClr val="tx1"/>
                </a:solidFill>
              </a:rPr>
              <a:t>skúma správanie človeka z hľadiska mravnej hodnoty, skúma človeka vo vzťahu k normám a sankciám, zaoberá sa otázkou, ako správanie je mravne dobré a zlé, hľadá kritérium mravného vedomia a správania, či konania, pomocou ktorého by bolo možné človeka  eticky hodnotiť. Dôležitou spoločnou témou etiky a psychológie  osobnosti je hľadanie odpovedi na otázku, aké charakteristiky osobnosti rozhodujú o morálnom charaktere určitého činu. Veľkú potenciálnu silu proti dehumanizácii človeka predstavuje </a:t>
            </a:r>
            <a:r>
              <a:rPr lang="sk-SK" b="1" dirty="0">
                <a:solidFill>
                  <a:schemeClr val="tx1"/>
                </a:solidFill>
              </a:rPr>
              <a:t>bioetika</a:t>
            </a:r>
            <a:r>
              <a:rPr lang="sk-SK" dirty="0">
                <a:solidFill>
                  <a:schemeClr val="tx1"/>
                </a:solidFill>
              </a:rPr>
              <a:t>, ktorá je etikou „úcty a lásky k životu“.</a:t>
            </a:r>
          </a:p>
          <a:p>
            <a:pPr algn="l"/>
            <a:r>
              <a:rPr lang="sk-SK" b="1" dirty="0">
                <a:solidFill>
                  <a:schemeClr val="tx1"/>
                </a:solidFill>
              </a:rPr>
              <a:t>Právna veda – </a:t>
            </a:r>
            <a:r>
              <a:rPr lang="sk-SK" dirty="0">
                <a:solidFill>
                  <a:schemeClr val="tx1"/>
                </a:solidFill>
              </a:rPr>
              <a:t>rieši otázku vzťahu osobnosti a štátu, právneho statusu osobnosti, práv a povinností, právnej príčetnosti atď. </a:t>
            </a:r>
          </a:p>
          <a:p>
            <a:pPr algn="l"/>
            <a:r>
              <a:rPr lang="sk-SK" b="1" dirty="0">
                <a:solidFill>
                  <a:schemeClr val="tx1"/>
                </a:solidFill>
              </a:rPr>
              <a:t>Pedagogika – </a:t>
            </a:r>
            <a:r>
              <a:rPr lang="sk-SK" dirty="0">
                <a:solidFill>
                  <a:schemeClr val="tx1"/>
                </a:solidFill>
              </a:rPr>
              <a:t>chápe osobnosť ako východisko, podmienku  a cieľ výchovy. Pedagogika ako veda o cieľavedomom formovaní a rozvíjaní osobnosti v každej dobe vyjadruje predstavu danej doby o ideálnej osobnosti a učitelia i vychovávatelia sú vedení k tomu, aby takú osobnosť formovali. Osobností v pravom zmysle slova je vzdelaný a vychovaný človek.</a:t>
            </a:r>
          </a:p>
          <a:p>
            <a:pPr algn="l"/>
            <a:r>
              <a:rPr lang="sk-SK" b="1" dirty="0">
                <a:solidFill>
                  <a:schemeClr val="tx1"/>
                </a:solidFill>
              </a:rPr>
              <a:t>Etnológia a kultúrna antropológia</a:t>
            </a:r>
            <a:r>
              <a:rPr lang="sk-SK" dirty="0">
                <a:solidFill>
                  <a:schemeClr val="tx1"/>
                </a:solidFill>
              </a:rPr>
              <a:t> – sa zaoberá osobnosťou ako subjektom, objektom a nositeľom tradícií a zvyklostí. K významným témam tu patrí aj vzťah osobnosti a kultúry, osobnosti a ducha.</a:t>
            </a:r>
          </a:p>
          <a:p>
            <a:pPr algn="l"/>
            <a:r>
              <a:rPr lang="sk-SK" b="1" dirty="0">
                <a:solidFill>
                  <a:schemeClr val="tx1"/>
                </a:solidFill>
              </a:rPr>
              <a:t>Literárna veda – </a:t>
            </a:r>
            <a:r>
              <a:rPr lang="sk-SK" dirty="0">
                <a:solidFill>
                  <a:schemeClr val="tx1"/>
                </a:solidFill>
              </a:rPr>
              <a:t>pozerá sa na osobnosť ako na prameň a predmet literárneho zobrazenia. Psychológia literárneho umenia skúma osobnosť v diele ako literárnu postavu alebo prostredníctvom analýzy diela rekonštruuje osobnosť tvorcu. Umelecky silná psychologická próza je cenným prameňom poznania osobnosti.</a:t>
            </a:r>
          </a:p>
          <a:p>
            <a:endParaRPr lang="sk-SK"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Ekonómia</a:t>
            </a:r>
            <a:r>
              <a:rPr lang="sk-SK" dirty="0">
                <a:solidFill>
                  <a:schemeClr val="tx1"/>
                </a:solidFill>
              </a:rPr>
              <a:t> – pokladá osobnosť za subjekt práce, za pracovnú silu, ktorá svojimi schopnosťami a zručnosťami tvorí hodnoty, ale aj za spotrebiteľa produktov.</a:t>
            </a:r>
          </a:p>
          <a:p>
            <a:pPr algn="l"/>
            <a:r>
              <a:rPr lang="sk-SK" b="1" dirty="0">
                <a:solidFill>
                  <a:schemeClr val="tx1"/>
                </a:solidFill>
              </a:rPr>
              <a:t>Biológia – </a:t>
            </a:r>
            <a:r>
              <a:rPr lang="sk-SK" dirty="0">
                <a:solidFill>
                  <a:schemeClr val="tx1"/>
                </a:solidFill>
              </a:rPr>
              <a:t>sa tiež dotýka osobnosti svojou analýzou individuálneho života a ľudskej prirodzenosti. Biologická metóda porovnávacej analýzy ukazuje na prehistóriu osobnosti, poznatky biológie dovoľujú  odhaliť, čo je v osobnosti podmienené tým, že je viazaná na organizmus človeka. Biológia skúma variácie a rozmanitosť foriem života a poukazuje tak na </a:t>
            </a:r>
            <a:r>
              <a:rPr lang="sk-SK" dirty="0" err="1">
                <a:solidFill>
                  <a:schemeClr val="tx1"/>
                </a:solidFill>
              </a:rPr>
              <a:t>interindividuálne</a:t>
            </a:r>
            <a:r>
              <a:rPr lang="sk-SK" dirty="0">
                <a:solidFill>
                  <a:schemeClr val="tx1"/>
                </a:solidFill>
              </a:rPr>
              <a:t> rozdiely medzi druhmi a v rámci druhov. Biológie tiež skúma vplyv dedičnosti a životných podmienok na stálosť a premenlivosť osobnosti. Veľkou témou je zhodnotenie </a:t>
            </a:r>
            <a:r>
              <a:rPr lang="sk-SK" dirty="0" err="1">
                <a:solidFill>
                  <a:schemeClr val="tx1"/>
                </a:solidFill>
              </a:rPr>
              <a:t>sociobiológie</a:t>
            </a:r>
            <a:r>
              <a:rPr lang="sk-SK" dirty="0">
                <a:solidFill>
                  <a:schemeClr val="tx1"/>
                </a:solidFill>
              </a:rPr>
              <a:t>, ktorá ľudské správanie vysvetľuje </a:t>
            </a:r>
            <a:r>
              <a:rPr lang="sk-SK" dirty="0" err="1">
                <a:solidFill>
                  <a:schemeClr val="tx1"/>
                </a:solidFill>
              </a:rPr>
              <a:t>redukcionisticky</a:t>
            </a:r>
            <a:r>
              <a:rPr lang="sk-SK" dirty="0">
                <a:solidFill>
                  <a:schemeClr val="tx1"/>
                </a:solidFill>
              </a:rPr>
              <a:t> pomocou analógie so správaním živočíchov.</a:t>
            </a:r>
          </a:p>
          <a:p>
            <a:pPr algn="l"/>
            <a:r>
              <a:rPr lang="sk-SK" b="1" dirty="0">
                <a:solidFill>
                  <a:schemeClr val="tx1"/>
                </a:solidFill>
              </a:rPr>
              <a:t>Medicína, </a:t>
            </a:r>
            <a:r>
              <a:rPr lang="sk-SK" dirty="0">
                <a:solidFill>
                  <a:schemeClr val="tx1"/>
                </a:solidFill>
              </a:rPr>
              <a:t>ktorá sa zaoberá chorým človekom s cieľom obnoviť jeho zdravie, stále viac, prinajmenšom na akademickej úrovni prihliada  na úlohu osobnosti v rozvoji choroby i v procese uzdravovania. Je ku škode pacientov a prestíže zdravotníctva, ak ešte stále prevláda </a:t>
            </a:r>
            <a:r>
              <a:rPr lang="sk-SK" dirty="0" err="1">
                <a:solidFill>
                  <a:schemeClr val="tx1"/>
                </a:solidFill>
              </a:rPr>
              <a:t>virchoviánska</a:t>
            </a:r>
            <a:r>
              <a:rPr lang="sk-SK" dirty="0">
                <a:solidFill>
                  <a:schemeClr val="tx1"/>
                </a:solidFill>
              </a:rPr>
              <a:t> predstava (</a:t>
            </a:r>
            <a:r>
              <a:rPr lang="sk-SK" dirty="0" err="1">
                <a:solidFill>
                  <a:schemeClr val="tx1"/>
                </a:solidFill>
              </a:rPr>
              <a:t>R.Virchow</a:t>
            </a:r>
            <a:r>
              <a:rPr lang="sk-SK" dirty="0">
                <a:solidFill>
                  <a:schemeClr val="tx1"/>
                </a:solidFill>
              </a:rPr>
              <a:t>, klasik európskej medicíny, stúpenec názoru, že je potrebné liečiť chorý orgán) choroby ako chorého orgánu, a nie chorého človeka. Preto je taký príťažlivý smer tzv. holistickej (celostnej – z gréčtiny </a:t>
            </a:r>
            <a:r>
              <a:rPr lang="sk-SK" dirty="0" err="1">
                <a:solidFill>
                  <a:schemeClr val="tx1"/>
                </a:solidFill>
              </a:rPr>
              <a:t>holon</a:t>
            </a:r>
            <a:r>
              <a:rPr lang="sk-SK" dirty="0">
                <a:solidFill>
                  <a:schemeClr val="tx1"/>
                </a:solidFill>
              </a:rPr>
              <a:t> = celistvý) medicíny, ktorá úlohu osobnosti v zdraví a chorobe zdôrazňuje a skúma. (podľa </a:t>
            </a:r>
            <a:r>
              <a:rPr lang="sk-SK" dirty="0" err="1">
                <a:solidFill>
                  <a:schemeClr val="tx1"/>
                </a:solidFill>
              </a:rPr>
              <a:t>V.Smékala</a:t>
            </a:r>
            <a:r>
              <a:rPr lang="sk-SK" dirty="0">
                <a:solidFill>
                  <a:schemeClr val="tx1"/>
                </a:solidFill>
              </a:rPr>
              <a:t>, 2002).</a:t>
            </a:r>
            <a:endParaRPr lang="sk-SK" b="1" dirty="0">
              <a:solidFill>
                <a:schemeClr val="tx1"/>
              </a:solidFill>
            </a:endParaRPr>
          </a:p>
          <a:p>
            <a:pPr algn="l"/>
            <a:r>
              <a:rPr lang="sk-SK" dirty="0">
                <a:solidFill>
                  <a:schemeClr val="tx1"/>
                </a:solidFill>
              </a:rPr>
              <a:t>My sa budeme zaoberať osobnosťou z psychologického hľadiska, pričom v tejto prednáške nebudem rozoberať všetky prístupy jednotlivých psychologických smerov či škôl k osobnosti.</a:t>
            </a:r>
          </a:p>
          <a:p>
            <a:pPr algn="l"/>
            <a:r>
              <a:rPr lang="sk-SK" dirty="0">
                <a:solidFill>
                  <a:schemeClr val="tx1"/>
                </a:solidFill>
              </a:rPr>
              <a:t>Uvediem aspoň najnovšiu definíciu osobnosti tak, ako ju chápe slovenský psychológ </a:t>
            </a:r>
            <a:r>
              <a:rPr lang="sk-SK" dirty="0" err="1">
                <a:solidFill>
                  <a:schemeClr val="tx1"/>
                </a:solidFill>
              </a:rPr>
              <a:t>D.Kováč</a:t>
            </a:r>
            <a:r>
              <a:rPr lang="sk-SK" dirty="0">
                <a:solidFill>
                  <a:schemeClr val="tx1"/>
                </a:solidFill>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a:solidFill>
                  <a:schemeClr val="tx1"/>
                </a:solidFill>
              </a:rPr>
              <a:t>„Osobnosť možno vymedziť ako psychologickú kvalitu človeka, jedinečnú a relatívne konštantnú, vznikajúcu síce z genetického vybavenia, ale formovanú </a:t>
            </a:r>
            <a:r>
              <a:rPr lang="sk-SK" b="1" dirty="0" err="1">
                <a:solidFill>
                  <a:schemeClr val="tx1"/>
                </a:solidFill>
              </a:rPr>
              <a:t>environmentom</a:t>
            </a:r>
            <a:r>
              <a:rPr lang="sk-SK" b="1" dirty="0">
                <a:solidFill>
                  <a:schemeClr val="tx1"/>
                </a:solidFill>
              </a:rPr>
              <a:t> – prírodným, civilizačným, sociálnym, kultúrnym a duchovným, no nadovšetko dotváranú sebou samou, vlastným </a:t>
            </a:r>
            <a:r>
              <a:rPr lang="sk-SK" b="1" dirty="0" err="1">
                <a:solidFill>
                  <a:schemeClr val="tx1"/>
                </a:solidFill>
              </a:rPr>
              <a:t>self</a:t>
            </a:r>
            <a:r>
              <a:rPr lang="sk-SK" b="1" dirty="0">
                <a:solidFill>
                  <a:schemeClr val="tx1"/>
                </a:solidFill>
              </a:rPr>
              <a:t>. A tento potenciálny, no rozhodujúci proces </a:t>
            </a:r>
            <a:r>
              <a:rPr lang="sk-SK" b="1" dirty="0" err="1">
                <a:solidFill>
                  <a:schemeClr val="tx1"/>
                </a:solidFill>
              </a:rPr>
              <a:t>sebautvárania</a:t>
            </a:r>
            <a:r>
              <a:rPr lang="sk-SK" b="1" dirty="0">
                <a:solidFill>
                  <a:schemeClr val="tx1"/>
                </a:solidFill>
              </a:rPr>
              <a:t> osobnosti sa uskutočňuje pomocou nadobúdaných skúseností, získavaných kompetencií, vyznávaných hodnôt a v procese realizovania toho všetkého v konkrétnom živote jednotlivca. slovom, osobnosť je napokon to, čo zo seba ľudský jedinec vytvorí v priebehu života v </a:t>
            </a:r>
            <a:r>
              <a:rPr lang="sk-SK" b="1" dirty="0" err="1">
                <a:solidFill>
                  <a:schemeClr val="tx1"/>
                </a:solidFill>
              </a:rPr>
              <a:t>tom-ktorom</a:t>
            </a:r>
            <a:r>
              <a:rPr lang="sk-SK" b="1" dirty="0">
                <a:solidFill>
                  <a:schemeClr val="tx1"/>
                </a:solidFill>
              </a:rPr>
              <a:t> čase svojho vývinu. A týmto neutrom sú, podľa mňa, nadovšetko hodnoty, ktoré ten-ktorý jedinec psychicky reflektuje a pretavuje do psychiky regulovaného konania</a:t>
            </a:r>
            <a:r>
              <a:rPr lang="sk-SK" b="1" dirty="0" smtClean="0">
                <a:solidFill>
                  <a:schemeClr val="tx1"/>
                </a:solidFill>
              </a:rPr>
              <a:t>“.</a:t>
            </a:r>
          </a:p>
          <a:p>
            <a:pPr algn="l"/>
            <a:endParaRPr lang="sk-SK" dirty="0">
              <a:solidFill>
                <a:schemeClr val="tx1"/>
              </a:solidFill>
            </a:endParaRPr>
          </a:p>
          <a:p>
            <a:pPr algn="l"/>
            <a:r>
              <a:rPr lang="sk-SK" dirty="0">
                <a:solidFill>
                  <a:schemeClr val="tx1"/>
                </a:solidFill>
              </a:rPr>
              <a:t> Ak hovoríme o osobnosti, zaujímajú nás v podstate tri hlavné otázky:</a:t>
            </a:r>
          </a:p>
          <a:p>
            <a:pPr algn="l"/>
            <a:r>
              <a:rPr lang="sk-SK" dirty="0">
                <a:solidFill>
                  <a:schemeClr val="tx1"/>
                </a:solidFill>
              </a:rPr>
              <a:t>1. Čo daný človek vie, teda problematika jeho schopností, zručností, vedomostí.</a:t>
            </a:r>
          </a:p>
          <a:p>
            <a:pPr algn="l"/>
            <a:r>
              <a:rPr lang="sk-SK" dirty="0">
                <a:solidFill>
                  <a:schemeClr val="tx1"/>
                </a:solidFill>
              </a:rPr>
              <a:t>2. Čo daný človek chce, teda problém jeho motivácie, cieľov, želaní, potrieb ideálov atď.</a:t>
            </a:r>
          </a:p>
          <a:p>
            <a:pPr algn="l"/>
            <a:r>
              <a:rPr lang="sk-SK" dirty="0">
                <a:solidFill>
                  <a:schemeClr val="tx1"/>
                </a:solidFill>
              </a:rPr>
              <a:t>3. Čo vlastne daný človek je, teda otázka jeho vlastného „Ja“, charakteru.</a:t>
            </a:r>
          </a:p>
          <a:p>
            <a:endParaRPr lang="sk-SK"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a:solidFill>
                  <a:schemeClr val="tx1"/>
                </a:solidFill>
              </a:rPr>
              <a:t> Najskôr sa pokúsime odpovedať na </a:t>
            </a:r>
            <a:r>
              <a:rPr lang="sk-SK" u="sng" dirty="0">
                <a:solidFill>
                  <a:schemeClr val="tx1"/>
                </a:solidFill>
              </a:rPr>
              <a:t>prvú uvedenú otázku</a:t>
            </a:r>
            <a:r>
              <a:rPr lang="sk-SK" dirty="0">
                <a:solidFill>
                  <a:schemeClr val="tx1"/>
                </a:solidFill>
              </a:rPr>
              <a:t>, teda na otázku schopností</a:t>
            </a:r>
          </a:p>
          <a:p>
            <a:pPr algn="l"/>
            <a:r>
              <a:rPr lang="sk-SK" dirty="0">
                <a:solidFill>
                  <a:schemeClr val="tx1"/>
                </a:solidFill>
              </a:rPr>
              <a:t>človeka. Čo sú to vlastne schopnosti? Vieme, že medzi ľuďmi sú značné rozdiely nielen v tom, čo vedia, ale aj v tom, čo sú</a:t>
            </a:r>
            <a:r>
              <a:rPr lang="sk-SK" b="1" dirty="0">
                <a:solidFill>
                  <a:schemeClr val="tx1"/>
                </a:solidFill>
              </a:rPr>
              <a:t> schopní</a:t>
            </a:r>
            <a:r>
              <a:rPr lang="sk-SK" dirty="0">
                <a:solidFill>
                  <a:schemeClr val="tx1"/>
                </a:solidFill>
              </a:rPr>
              <a:t> </a:t>
            </a:r>
            <a:r>
              <a:rPr lang="sk-SK" b="1" dirty="0">
                <a:solidFill>
                  <a:schemeClr val="tx1"/>
                </a:solidFill>
              </a:rPr>
              <a:t>sa naučiť</a:t>
            </a:r>
            <a:r>
              <a:rPr lang="sk-SK" dirty="0">
                <a:solidFill>
                  <a:schemeClr val="tx1"/>
                </a:solidFill>
              </a:rPr>
              <a:t>. Nech sa pustíme do čohokoľvek, do hry na husle, do tenisu, šachu, nejakého cudzieho jazyka, každý z nás má pre každú z týchto činností svoj osobný strop, t.j. úroveň, ktorej môže ešte dosiahnuť, ak k tomu bude mať optimálne podmienky a ak bude mať skutočný záujem a vytrvalosť v zdokonaľovaní sa. Tento osobný strop je na začiatku života daný dedičnou a vrodenou výbavou. Do tej miery, ako sa podmienky osobného rastu v tom alebo onom smere líšia od optima, náš osobný strop sa v určitom smere znižuje. Schopnosť by sa teda z tohto hľadiska mohla definovať ako potencialita, ako možnosť, prípadne učenlivosť pre danú činnosť. Podľa najvšeobecnejšie prijímanej definície pod schopnosťou rozumieme </a:t>
            </a:r>
            <a:r>
              <a:rPr lang="sk-SK" b="1" dirty="0">
                <a:solidFill>
                  <a:schemeClr val="tx1"/>
                </a:solidFill>
              </a:rPr>
              <a:t>súhrn vlastností, ktoré umožňujú úspešne vykonávať nejakú činnosť.</a:t>
            </a:r>
            <a:r>
              <a:rPr lang="sk-SK" dirty="0">
                <a:solidFill>
                  <a:schemeClr val="tx1"/>
                </a:solidFill>
              </a:rPr>
              <a:t> Termín „schopnosť“ má však v bežnej reči i v psychológii ešte ďalší závažný význam. Hovoríme o „schopnosti farebného videnia“, o organizačných schopnostiach, o schopnosti logicky myslieť a pod. Rozumieme teda schopnosťami niektoré psychické či fyziologické funkcie alebo zovšeobecnené činnosti. Tieto funkcie sú už vyvinuté a uplatňujú sa, nie je to niečo, čo by sme sa museli ešte len učiť. Sú to však funkcie, ktoré sa často uplatňujú vtedy, ak sa máme naučiť niečo nové, prispôsobiť sa nezvyčajnej situácii. Podmieňujú  výkonnosť v nových činnostiach. Sú hotovými realizáciami možností, ktoré nás zaujímajú. Ak máme skúmať možnosť učenia, odhadnúť, čo človek dokáže, vychádzame, prirodzene z toho, čo už vie.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dirty="0">
                <a:solidFill>
                  <a:schemeClr val="tx1"/>
                </a:solidFill>
              </a:rPr>
              <a:t> Mali by sme teda mať osobitný termín pre schopnosť ako možnosť, ako potencialitu, ako schopnosť naučiť sa : šachy, tenis, cudzí jazyk a pod. (angličtina má pre to termín </a:t>
            </a:r>
            <a:r>
              <a:rPr lang="sk-SK" dirty="0" err="1">
                <a:solidFill>
                  <a:schemeClr val="tx1"/>
                </a:solidFill>
              </a:rPr>
              <a:t>aptitude</a:t>
            </a:r>
            <a:r>
              <a:rPr lang="sk-SK" dirty="0">
                <a:solidFill>
                  <a:schemeClr val="tx1"/>
                </a:solidFill>
              </a:rPr>
              <a:t>) - a iný termín pre tie psychické alebo </a:t>
            </a:r>
            <a:r>
              <a:rPr lang="sk-SK" dirty="0" err="1">
                <a:solidFill>
                  <a:schemeClr val="tx1"/>
                </a:solidFill>
              </a:rPr>
              <a:t>psychofyziologické</a:t>
            </a:r>
            <a:r>
              <a:rPr lang="sk-SK" dirty="0">
                <a:solidFill>
                  <a:schemeClr val="tx1"/>
                </a:solidFill>
              </a:rPr>
              <a:t> funkcie alebo zovšeobecnené činnosti. Angličtina má na to termín „</a:t>
            </a:r>
            <a:r>
              <a:rPr lang="sk-SK" dirty="0" err="1">
                <a:solidFill>
                  <a:schemeClr val="tx1"/>
                </a:solidFill>
              </a:rPr>
              <a:t>ability</a:t>
            </a:r>
            <a:r>
              <a:rPr lang="sk-SK" dirty="0">
                <a:solidFill>
                  <a:schemeClr val="tx1"/>
                </a:solidFill>
              </a:rPr>
              <a:t>“, ktorý ruština niekedy prekladá ako „umenie“ a ktorý označuje, čo človek vie, akého výkonu je v súčasnej dobe schopný v tej alebo onej činnosti, pričom ide o výkon jednak v konkrétnych činnostiach, ako je napríklad riešenie rôznych úloh, ktoré si vyžadujú logické myslenie. Český termín „</a:t>
            </a:r>
            <a:r>
              <a:rPr lang="sk-SK" dirty="0" err="1">
                <a:solidFill>
                  <a:schemeClr val="tx1"/>
                </a:solidFill>
              </a:rPr>
              <a:t>dovednosť</a:t>
            </a:r>
            <a:r>
              <a:rPr lang="sk-SK" dirty="0">
                <a:solidFill>
                  <a:schemeClr val="tx1"/>
                </a:solidFill>
              </a:rPr>
              <a:t>“ alebo slovenský termín „zručnosť“ je príliš spätý s motorikou. Iný vhodný termín však ,žiaľ, nemáme. </a:t>
            </a:r>
          </a:p>
          <a:p>
            <a:pPr algn="l"/>
            <a:r>
              <a:rPr lang="sk-SK" dirty="0">
                <a:solidFill>
                  <a:schemeClr val="tx1"/>
                </a:solidFill>
              </a:rPr>
              <a:t>     Keď sme zaviedli pojem osobného stropu, t.j. najvyššej úrovne, akú môže daný jednotlivec v danom smere dosiahnuť, museli sme si všímať i iné vlastnosti, ako sú schopnosti, napr. vytrvalosť a záujem. Znamená to, že nie každú vlastnosť, ktorá človeka disponuje k vysokej výkonnosti, označujeme ako schopnosť. Napr. ten, kto je dominantný, bude mať výhodu v organizačnej činnosti (pokiaľ nie je jeho dominancia príliš veľká), ale dominanciu preto ešte neoznačíme ako zložku schopnosti. Je to povahová vlastnosť.</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a:t> </a:t>
            </a:r>
            <a:r>
              <a:rPr lang="sk-SK" dirty="0">
                <a:solidFill>
                  <a:schemeClr val="tx1"/>
                </a:solidFill>
              </a:rPr>
              <a:t>Zdá sa akosi samozrejmé, že vieme, čo medzi schopnosti patrí a čo nie. A predsa je niekedy ťažké túto zdanlivú samozrejmosť presnejšie vyjadriť.</a:t>
            </a:r>
          </a:p>
          <a:p>
            <a:pPr algn="l"/>
            <a:r>
              <a:rPr lang="sk-SK" dirty="0">
                <a:solidFill>
                  <a:schemeClr val="tx1"/>
                </a:solidFill>
              </a:rPr>
              <a:t>     Introspekciou môžeme odlíšiť tie vlastnosti, ktoré si predstavujeme ako niečo, čo máme k dispozícii, ako nástroje alebo výzbroj, od vlastností, ktoré si predstavujeme skôr ako sily, ktoré nás niekde ťahajú alebo ženú. Schopnosť logického myslenia patrí medzi „nástroje“, láska k pravde alebo húževnatosť medzi „sily“.</a:t>
            </a:r>
          </a:p>
          <a:p>
            <a:pPr algn="l"/>
            <a:r>
              <a:rPr lang="sk-SK" dirty="0">
                <a:solidFill>
                  <a:schemeClr val="tx1"/>
                </a:solidFill>
              </a:rPr>
              <a:t>     Zostáva objasniť niektoré termíny, ktoré sa v literatúre o schopnostiach, ale aj v laickom živote často vyskytujú. Niekedy sa stretávame s termínom „talent“, ale tým sa zvyčajne neoznačuje nič iné, ako vysoká úroveň niektorej schopnosti. Podobne je to s termínom „génius“, čo je najvyššia úroveň rozvinutia nie len jednej ale viacerých schopností. Mimochodom, uvádza sa, že jeden génius sa rodí približne na 4 milióny ľudí.</a:t>
            </a:r>
          </a:p>
          <a:p>
            <a:pPr algn="l"/>
            <a:r>
              <a:rPr lang="sk-SK" dirty="0">
                <a:solidFill>
                  <a:schemeClr val="tx1"/>
                </a:solidFill>
              </a:rPr>
              <a:t>     Každá schopnosť je založená na istom vrodenom podklade, na „vlohe“, čo je ďalší termín, ktorý si treba objasniť. </a:t>
            </a:r>
            <a:r>
              <a:rPr lang="sk-SK" i="1" dirty="0">
                <a:solidFill>
                  <a:schemeClr val="tx1"/>
                </a:solidFill>
              </a:rPr>
              <a:t>Vlohy sa definujú ako anatomicko-fyziologické osobitosti nervového a </a:t>
            </a:r>
            <a:r>
              <a:rPr lang="sk-SK" i="1" dirty="0" err="1">
                <a:solidFill>
                  <a:schemeClr val="tx1"/>
                </a:solidFill>
              </a:rPr>
              <a:t>humorálneho</a:t>
            </a:r>
            <a:r>
              <a:rPr lang="sk-SK" i="1" dirty="0">
                <a:solidFill>
                  <a:schemeClr val="tx1"/>
                </a:solidFill>
              </a:rPr>
              <a:t> systému, pričom na základe jednej vlohy sa môžu vyvinúť niekoľko blízkych schopností.</a:t>
            </a:r>
            <a:r>
              <a:rPr lang="sk-SK" dirty="0">
                <a:solidFill>
                  <a:schemeClr val="tx1"/>
                </a:solidFill>
              </a:rPr>
              <a:t> Napr. na základe hudobnej vlohy sa môže vyvinúť schopnosť hrať na nejaký konkrétny hudobný nástroj, ale aj schopnosť spievať, ladiť nástroje atď. Z druhej strany, ak daný jednotlivec nebude mať príležitosť svoju vlohu rozvíjať, nemusí sa z nej vyvinúť nijaká schopnosť, podobne ako keď nebude mať motiváciu rozvíjať danú vlohu, teda zaoberať sa činnosťou, ku ktorej daná vloha disponuje.</a:t>
            </a:r>
          </a:p>
          <a:p>
            <a:pPr algn="l"/>
            <a:r>
              <a:rPr lang="sk-SK" dirty="0">
                <a:solidFill>
                  <a:schemeClr val="tx1"/>
                </a:solidFill>
              </a:rPr>
              <a:t>     Existuje ešte jeden pomerne často sa vyskytujúci termín, a to „nadanie“. Je to vlastne súhrn vlôh. Niektorí autori definujú nadanie ako súhrn schopností i zručností pre určitú činnosť (napr. </a:t>
            </a:r>
            <a:r>
              <a:rPr lang="sk-SK" dirty="0" err="1">
                <a:solidFill>
                  <a:schemeClr val="tx1"/>
                </a:solidFill>
              </a:rPr>
              <a:t>Teplov</a:t>
            </a:r>
            <a:r>
              <a:rPr lang="sk-SK" dirty="0">
                <a:solidFill>
                  <a:schemeClr val="tx1"/>
                </a:solidFill>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dirty="0">
                <a:solidFill>
                  <a:schemeClr val="tx1"/>
                </a:solidFill>
              </a:rPr>
              <a:t> </a:t>
            </a:r>
            <a:r>
              <a:rPr lang="sk-SK" b="1" dirty="0">
                <a:solidFill>
                  <a:schemeClr val="tx1"/>
                </a:solidFill>
              </a:rPr>
              <a:t>Klasifikácia schopností</a:t>
            </a:r>
            <a:endParaRPr lang="sk-SK" dirty="0">
              <a:solidFill>
                <a:schemeClr val="tx1"/>
              </a:solidFill>
            </a:endParaRPr>
          </a:p>
          <a:p>
            <a:pPr algn="l"/>
            <a:r>
              <a:rPr lang="sk-SK" dirty="0">
                <a:solidFill>
                  <a:schemeClr val="tx1"/>
                </a:solidFill>
              </a:rPr>
              <a:t>     V zásade možno schopnosti deliť na všeobecné a špeciálne. Za všeobecnú schopnosť sa považuje </a:t>
            </a:r>
            <a:r>
              <a:rPr lang="sk-SK" i="1" dirty="0">
                <a:solidFill>
                  <a:schemeClr val="tx1"/>
                </a:solidFill>
              </a:rPr>
              <a:t>inteligencia.</a:t>
            </a:r>
            <a:r>
              <a:rPr lang="sk-SK" dirty="0">
                <a:solidFill>
                  <a:schemeClr val="tx1"/>
                </a:solidFill>
              </a:rPr>
              <a:t> Mnohí autori ju chápu ako všeobecnú adaptabilitu, prispôsobivosť, schopnosť účelne sa zariadiť v daných podmienkach. Možno sa stretnúť s názorom, že inteligencia je celková rozumová vyspelosť, mentálna úroveň, rozumová kapacita, inokedy sa hovorí o intelektu či bystrosti.  Táto všeobecná schopnosť sa môže rôzne utvárať: u matematika sa vyvinie do brilantného abstraktného myslenia, u ambicióznej čašníčky do psychologického postrehu, u artistu v obdivuhodnú pohybovú presnosť atď. Inteligenciu nemožno stotožňovať s osobnosťou, ale považuje sa za jednu z podmienok efektívnej adaptácie v náročných situáciách. Využitie možností inteligencie však závisí od toho, ako je osobnosť v danej oblasti motivovaná, aký má k nej vzťah. Ide vlastne o tesné vzájomné prepojenie schopností, inteligencie, tvorivosti a iných stránok osobnosti, ktoré fungujú v tesnej vzájomnej súčinnosti. Jednotlivé chápania inteligencie vychádzajú z jednotlivých teórií, ktoré tu nebudeme rozoberať.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a:solidFill>
                  <a:schemeClr val="tx1"/>
                </a:solidFill>
              </a:rPr>
              <a:t> Druhy inteligencie</a:t>
            </a:r>
            <a:r>
              <a:rPr lang="sk-SK" dirty="0">
                <a:solidFill>
                  <a:schemeClr val="tx1"/>
                </a:solidFill>
              </a:rPr>
              <a:t> </a:t>
            </a:r>
          </a:p>
          <a:p>
            <a:pPr lvl="0" algn="l"/>
            <a:r>
              <a:rPr lang="sk-SK" i="1" dirty="0">
                <a:solidFill>
                  <a:schemeClr val="tx1"/>
                </a:solidFill>
              </a:rPr>
              <a:t>Klasická teória troch druhov inteligencie</a:t>
            </a:r>
            <a:endParaRPr lang="sk-SK" dirty="0">
              <a:solidFill>
                <a:schemeClr val="tx1"/>
              </a:solidFill>
            </a:endParaRPr>
          </a:p>
          <a:p>
            <a:pPr algn="l"/>
            <a:r>
              <a:rPr lang="sk-SK" dirty="0" err="1">
                <a:solidFill>
                  <a:schemeClr val="tx1"/>
                </a:solidFill>
              </a:rPr>
              <a:t>E.L.Thorndike</a:t>
            </a:r>
            <a:r>
              <a:rPr lang="sk-SK" dirty="0">
                <a:solidFill>
                  <a:schemeClr val="tx1"/>
                </a:solidFill>
              </a:rPr>
              <a:t> (1918) rozlíšil tri druhy inteligencie: 1. </a:t>
            </a:r>
            <a:r>
              <a:rPr lang="sk-SK" b="1" dirty="0">
                <a:solidFill>
                  <a:schemeClr val="tx1"/>
                </a:solidFill>
              </a:rPr>
              <a:t>teoretickú</a:t>
            </a:r>
            <a:r>
              <a:rPr lang="sk-SK" dirty="0">
                <a:solidFill>
                  <a:schemeClr val="tx1"/>
                </a:solidFill>
              </a:rPr>
              <a:t> (alebo abstraktnú), t.j. schopnosť rozumieť a vedieť zaobchádzať so slovnými alebo inými symbolmi, 2. </a:t>
            </a:r>
            <a:r>
              <a:rPr lang="sk-SK" b="1" dirty="0">
                <a:solidFill>
                  <a:schemeClr val="tx1"/>
                </a:solidFill>
              </a:rPr>
              <a:t>praktickú </a:t>
            </a:r>
            <a:r>
              <a:rPr lang="sk-SK" dirty="0">
                <a:solidFill>
                  <a:schemeClr val="tx1"/>
                </a:solidFill>
              </a:rPr>
              <a:t>(konkrétnu), t.j. schopnosť rozumieť a zaobchádzať, narábať s predmetmi, ako napr. v odboroch, ktoré si vyžadujú zručnosť a vo vede pri práci s prístrojmi, 3. </a:t>
            </a:r>
            <a:r>
              <a:rPr lang="sk-SK" b="1" dirty="0">
                <a:solidFill>
                  <a:schemeClr val="tx1"/>
                </a:solidFill>
              </a:rPr>
              <a:t>sociálnu – </a:t>
            </a:r>
            <a:r>
              <a:rPr lang="sk-SK" dirty="0">
                <a:solidFill>
                  <a:schemeClr val="tx1"/>
                </a:solidFill>
              </a:rPr>
              <a:t>t.j. schopnosť rozumieť ľuďom a vedieť komunikovať, jednať s ľuďmi. Na tejto klasifikácii je pozoruhodná zhoda s trojakým princípom sveta ideí, vecí a ľudí, ktorý sa uplatňuje i v klasifikácii záujmov o idey, veci a ľudí.</a:t>
            </a:r>
          </a:p>
          <a:p>
            <a:pPr lvl="0" algn="l"/>
            <a:r>
              <a:rPr lang="sk-SK" i="1" dirty="0">
                <a:solidFill>
                  <a:schemeClr val="tx1"/>
                </a:solidFill>
              </a:rPr>
              <a:t>Fluidná a kryštalická inteligencia</a:t>
            </a:r>
            <a:endParaRPr lang="sk-SK" dirty="0">
              <a:solidFill>
                <a:schemeClr val="tx1"/>
              </a:solidFill>
            </a:endParaRPr>
          </a:p>
          <a:p>
            <a:pPr algn="l"/>
            <a:r>
              <a:rPr lang="sk-SK" dirty="0">
                <a:solidFill>
                  <a:schemeClr val="tx1"/>
                </a:solidFill>
              </a:rPr>
              <a:t>R.B. </a:t>
            </a:r>
            <a:r>
              <a:rPr lang="sk-SK" dirty="0" err="1">
                <a:solidFill>
                  <a:schemeClr val="tx1"/>
                </a:solidFill>
              </a:rPr>
              <a:t>Cattell</a:t>
            </a:r>
            <a:r>
              <a:rPr lang="sk-SK" dirty="0">
                <a:solidFill>
                  <a:schemeClr val="tx1"/>
                </a:solidFill>
              </a:rPr>
              <a:t> (1965) rozlišuje inteligenciu fluidnú a kryštalizovanú. Teória </a:t>
            </a:r>
            <a:r>
              <a:rPr lang="sk-SK" dirty="0" err="1">
                <a:solidFill>
                  <a:schemeClr val="tx1"/>
                </a:solidFill>
              </a:rPr>
              <a:t>Cattella</a:t>
            </a:r>
            <a:r>
              <a:rPr lang="sk-SK" dirty="0">
                <a:solidFill>
                  <a:schemeClr val="tx1"/>
                </a:solidFill>
              </a:rPr>
              <a:t> sa nachádza uprostred medzi názormi na inteligenciu ako jedinou všeobecnú schopnosť a predstavou o inteligencii ako o množstve rozumových schopností.</a:t>
            </a:r>
          </a:p>
          <a:p>
            <a:pPr algn="l"/>
            <a:r>
              <a:rPr lang="sk-SK" b="1" dirty="0">
                <a:solidFill>
                  <a:schemeClr val="tx1"/>
                </a:solidFill>
              </a:rPr>
              <a:t>Fluidná inteligencia</a:t>
            </a:r>
            <a:r>
              <a:rPr lang="sk-SK" dirty="0">
                <a:solidFill>
                  <a:schemeClr val="tx1"/>
                </a:solidFill>
              </a:rPr>
              <a:t> je nevyhnutná pre zvládanie úloh, ktoré si vyžadujú prispôsobovanie sa novým podmienkam a situáciám a je, podľa </a:t>
            </a:r>
            <a:r>
              <a:rPr lang="sk-SK" dirty="0" err="1">
                <a:solidFill>
                  <a:schemeClr val="tx1"/>
                </a:solidFill>
              </a:rPr>
              <a:t>Cattella</a:t>
            </a:r>
            <a:r>
              <a:rPr lang="sk-SK" dirty="0">
                <a:solidFill>
                  <a:schemeClr val="tx1"/>
                </a:solidFill>
              </a:rPr>
              <a:t> podmienená prevažne geneticky.</a:t>
            </a:r>
          </a:p>
          <a:p>
            <a:pPr algn="l"/>
            <a:r>
              <a:rPr lang="sk-SK" b="1" dirty="0">
                <a:solidFill>
                  <a:schemeClr val="tx1"/>
                </a:solidFill>
              </a:rPr>
              <a:t>Kryštalizovaná inteligencia </a:t>
            </a:r>
            <a:r>
              <a:rPr lang="sk-SK" dirty="0">
                <a:solidFill>
                  <a:schemeClr val="tx1"/>
                </a:solidFill>
              </a:rPr>
              <a:t>sa uplatňuje v riešení úloh, ktoré si vyžadujú určité zručnosti a využívajú minulú skúsenosť; jej formovanie závisí predovšetkým od podnetnosti prostredia.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lvl="0" algn="l"/>
            <a:r>
              <a:rPr lang="sk-SK" i="1" dirty="0" err="1">
                <a:solidFill>
                  <a:schemeClr val="tx1"/>
                </a:solidFill>
              </a:rPr>
              <a:t>Meiliho</a:t>
            </a:r>
            <a:r>
              <a:rPr lang="sk-SK" i="1" dirty="0">
                <a:solidFill>
                  <a:schemeClr val="tx1"/>
                </a:solidFill>
              </a:rPr>
              <a:t> teória analytickej inteligencie</a:t>
            </a:r>
            <a:endParaRPr lang="sk-SK" dirty="0">
              <a:solidFill>
                <a:schemeClr val="tx1"/>
              </a:solidFill>
            </a:endParaRPr>
          </a:p>
          <a:p>
            <a:pPr algn="l"/>
            <a:r>
              <a:rPr lang="sk-SK" dirty="0">
                <a:solidFill>
                  <a:schemeClr val="tx1"/>
                </a:solidFill>
              </a:rPr>
              <a:t>Popredný švajčiarsky psychológ </a:t>
            </a:r>
            <a:r>
              <a:rPr lang="sk-SK" dirty="0" err="1">
                <a:solidFill>
                  <a:schemeClr val="tx1"/>
                </a:solidFill>
              </a:rPr>
              <a:t>R.Meili</a:t>
            </a:r>
            <a:r>
              <a:rPr lang="sk-SK" dirty="0">
                <a:solidFill>
                  <a:schemeClr val="tx1"/>
                </a:solidFill>
              </a:rPr>
              <a:t> (1961) je najznámejší ako autor Analytického testu inteligencie. Rozlišuje päť typov inteligencie, ktoré zobrazuje pomocou prototypových hviezdicových profilov, kde jednotlivé lúče hviezdicových  útvarov predstavujú jednotlivé </a:t>
            </a:r>
            <a:r>
              <a:rPr lang="sk-SK" dirty="0" err="1">
                <a:solidFill>
                  <a:schemeClr val="tx1"/>
                </a:solidFill>
              </a:rPr>
              <a:t>subtesty</a:t>
            </a:r>
            <a:r>
              <a:rPr lang="sk-SK" dirty="0">
                <a:solidFill>
                  <a:schemeClr val="tx1"/>
                </a:solidFill>
              </a:rPr>
              <a:t>: (I) usporiadanie obrázkov, (II) číselné rady, (III) zostavovanie viet zo slov, (IV) medzery v obrázkoch, (V) vytváranie kresbových kombinácií z troch línií a (VI) analógie.</a:t>
            </a:r>
          </a:p>
          <a:p>
            <a:pPr lvl="0" algn="l"/>
            <a:r>
              <a:rPr lang="sk-SK" i="1" dirty="0">
                <a:solidFill>
                  <a:schemeClr val="tx1"/>
                </a:solidFill>
              </a:rPr>
              <a:t>Teórie rozličných inteligencií H. </a:t>
            </a:r>
            <a:r>
              <a:rPr lang="sk-SK" i="1" dirty="0" err="1">
                <a:solidFill>
                  <a:schemeClr val="tx1"/>
                </a:solidFill>
              </a:rPr>
              <a:t>Gardnera</a:t>
            </a:r>
            <a:endParaRPr lang="sk-SK" dirty="0">
              <a:solidFill>
                <a:schemeClr val="tx1"/>
              </a:solidFill>
            </a:endParaRPr>
          </a:p>
          <a:p>
            <a:pPr algn="l"/>
            <a:r>
              <a:rPr lang="sk-SK" dirty="0">
                <a:solidFill>
                  <a:schemeClr val="tx1"/>
                </a:solidFill>
              </a:rPr>
              <a:t>V súčasnosti sa úspešne presadzuje teória siedmych rozličných inteligencií, ktorú vypracoval H. </a:t>
            </a:r>
            <a:r>
              <a:rPr lang="sk-SK" dirty="0" err="1">
                <a:solidFill>
                  <a:schemeClr val="tx1"/>
                </a:solidFill>
              </a:rPr>
              <a:t>Gardner</a:t>
            </a:r>
            <a:r>
              <a:rPr lang="sk-SK" dirty="0">
                <a:solidFill>
                  <a:schemeClr val="tx1"/>
                </a:solidFill>
              </a:rPr>
              <a:t> (1993). Jeho teória reprezentuje koncepciu špecifických schopností. V jeho terminológii sú to:</a:t>
            </a:r>
          </a:p>
          <a:p>
            <a:pPr lvl="0" algn="l">
              <a:buFont typeface="Arial" pitchFamily="34" charset="0"/>
              <a:buChar char="•"/>
            </a:pPr>
            <a:r>
              <a:rPr lang="sk-SK" dirty="0" smtClean="0">
                <a:solidFill>
                  <a:schemeClr val="tx1"/>
                </a:solidFill>
              </a:rPr>
              <a:t> </a:t>
            </a:r>
            <a:r>
              <a:rPr lang="sk-SK" dirty="0" smtClean="0">
                <a:solidFill>
                  <a:schemeClr val="tx1"/>
                </a:solidFill>
              </a:rPr>
              <a:t>jazyková </a:t>
            </a:r>
            <a:r>
              <a:rPr lang="sk-SK" dirty="0">
                <a:solidFill>
                  <a:schemeClr val="tx1"/>
                </a:solidFill>
              </a:rPr>
              <a:t>inteligencia</a:t>
            </a:r>
          </a:p>
          <a:p>
            <a:pPr lvl="0" algn="l">
              <a:buFont typeface="Arial" pitchFamily="34" charset="0"/>
              <a:buChar char="•"/>
            </a:pPr>
            <a:r>
              <a:rPr lang="sk-SK" dirty="0" smtClean="0">
                <a:solidFill>
                  <a:schemeClr val="tx1"/>
                </a:solidFill>
              </a:rPr>
              <a:t> hudobná </a:t>
            </a:r>
            <a:r>
              <a:rPr lang="sk-SK" dirty="0">
                <a:solidFill>
                  <a:schemeClr val="tx1"/>
                </a:solidFill>
              </a:rPr>
              <a:t>inteligencia</a:t>
            </a:r>
          </a:p>
          <a:p>
            <a:pPr lvl="0" algn="l">
              <a:buFont typeface="Arial" pitchFamily="34" charset="0"/>
              <a:buChar char="•"/>
            </a:pPr>
            <a:r>
              <a:rPr lang="sk-SK" dirty="0" smtClean="0">
                <a:solidFill>
                  <a:schemeClr val="tx1"/>
                </a:solidFill>
              </a:rPr>
              <a:t> logicko-matematická </a:t>
            </a:r>
            <a:r>
              <a:rPr lang="sk-SK" dirty="0">
                <a:solidFill>
                  <a:schemeClr val="tx1"/>
                </a:solidFill>
              </a:rPr>
              <a:t>inteligencia</a:t>
            </a:r>
          </a:p>
          <a:p>
            <a:pPr lvl="0" algn="l">
              <a:buFont typeface="Arial" pitchFamily="34" charset="0"/>
              <a:buChar char="•"/>
            </a:pPr>
            <a:r>
              <a:rPr lang="sk-SK" dirty="0" smtClean="0">
                <a:solidFill>
                  <a:schemeClr val="tx1"/>
                </a:solidFill>
              </a:rPr>
              <a:t> priestorová </a:t>
            </a:r>
            <a:r>
              <a:rPr lang="sk-SK" dirty="0">
                <a:solidFill>
                  <a:schemeClr val="tx1"/>
                </a:solidFill>
              </a:rPr>
              <a:t>inteligencia</a:t>
            </a:r>
          </a:p>
          <a:p>
            <a:pPr lvl="0" algn="l">
              <a:buFont typeface="Arial" pitchFamily="34" charset="0"/>
              <a:buChar char="•"/>
            </a:pPr>
            <a:r>
              <a:rPr lang="sk-SK" dirty="0" smtClean="0">
                <a:solidFill>
                  <a:schemeClr val="tx1"/>
                </a:solidFill>
              </a:rPr>
              <a:t> </a:t>
            </a:r>
            <a:r>
              <a:rPr lang="sk-SK" dirty="0" err="1" smtClean="0">
                <a:solidFill>
                  <a:schemeClr val="tx1"/>
                </a:solidFill>
              </a:rPr>
              <a:t>telesne-pohybová</a:t>
            </a:r>
            <a:r>
              <a:rPr lang="sk-SK" dirty="0" smtClean="0">
                <a:solidFill>
                  <a:schemeClr val="tx1"/>
                </a:solidFill>
              </a:rPr>
              <a:t> </a:t>
            </a:r>
            <a:r>
              <a:rPr lang="sk-SK" dirty="0">
                <a:solidFill>
                  <a:schemeClr val="tx1"/>
                </a:solidFill>
              </a:rPr>
              <a:t>inteligencia</a:t>
            </a:r>
          </a:p>
          <a:p>
            <a:pPr lvl="0" algn="l">
              <a:buFont typeface="Arial" pitchFamily="34" charset="0"/>
              <a:buChar char="•"/>
            </a:pPr>
            <a:r>
              <a:rPr lang="sk-SK" dirty="0" smtClean="0">
                <a:solidFill>
                  <a:schemeClr val="tx1"/>
                </a:solidFill>
              </a:rPr>
              <a:t> </a:t>
            </a:r>
            <a:r>
              <a:rPr lang="sk-SK" dirty="0" err="1" smtClean="0">
                <a:solidFill>
                  <a:schemeClr val="tx1"/>
                </a:solidFill>
              </a:rPr>
              <a:t>intrapersonálna</a:t>
            </a:r>
            <a:r>
              <a:rPr lang="sk-SK" dirty="0" smtClean="0">
                <a:solidFill>
                  <a:schemeClr val="tx1"/>
                </a:solidFill>
              </a:rPr>
              <a:t> </a:t>
            </a:r>
            <a:r>
              <a:rPr lang="sk-SK" dirty="0">
                <a:solidFill>
                  <a:schemeClr val="tx1"/>
                </a:solidFill>
              </a:rPr>
              <a:t>inteligencia</a:t>
            </a:r>
          </a:p>
          <a:p>
            <a:pPr lvl="0" algn="l">
              <a:buFont typeface="Arial" pitchFamily="34" charset="0"/>
              <a:buChar char="•"/>
            </a:pPr>
            <a:r>
              <a:rPr lang="sk-SK" dirty="0" smtClean="0">
                <a:solidFill>
                  <a:schemeClr val="tx1"/>
                </a:solidFill>
              </a:rPr>
              <a:t> interpersonálna </a:t>
            </a:r>
            <a:r>
              <a:rPr lang="sk-SK" dirty="0">
                <a:solidFill>
                  <a:schemeClr val="tx1"/>
                </a:solidFill>
              </a:rPr>
              <a:t>(sociálna) inteligencia</a:t>
            </a:r>
          </a:p>
          <a:p>
            <a:pPr algn="l"/>
            <a:r>
              <a:rPr lang="sk-SK" dirty="0">
                <a:solidFill>
                  <a:schemeClr val="tx1"/>
                </a:solidFill>
              </a:rPr>
              <a:t>Najnovšie </a:t>
            </a:r>
            <a:r>
              <a:rPr lang="sk-SK" dirty="0" err="1">
                <a:solidFill>
                  <a:schemeClr val="tx1"/>
                </a:solidFill>
              </a:rPr>
              <a:t>Gardner</a:t>
            </a:r>
            <a:r>
              <a:rPr lang="sk-SK" dirty="0">
                <a:solidFill>
                  <a:schemeClr val="tx1"/>
                </a:solidFill>
              </a:rPr>
              <a:t> opísal ako relatívne nezávislú aj ekologickú a spirituálnu inteligenciu.</a:t>
            </a:r>
          </a:p>
          <a:p>
            <a:endParaRPr lang="sk-SK"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lvl="0" algn="l"/>
            <a:r>
              <a:rPr lang="sk-SK" i="1" dirty="0" err="1">
                <a:solidFill>
                  <a:schemeClr val="tx1"/>
                </a:solidFill>
              </a:rPr>
              <a:t>Triarchická</a:t>
            </a:r>
            <a:r>
              <a:rPr lang="sk-SK" i="1" dirty="0">
                <a:solidFill>
                  <a:schemeClr val="tx1"/>
                </a:solidFill>
              </a:rPr>
              <a:t> teória </a:t>
            </a:r>
            <a:r>
              <a:rPr lang="sk-SK" i="1" dirty="0" err="1">
                <a:solidFill>
                  <a:schemeClr val="tx1"/>
                </a:solidFill>
              </a:rPr>
              <a:t>R.Sternberga</a:t>
            </a:r>
            <a:endParaRPr lang="sk-SK" dirty="0">
              <a:solidFill>
                <a:schemeClr val="tx1"/>
              </a:solidFill>
            </a:endParaRPr>
          </a:p>
          <a:p>
            <a:pPr algn="l"/>
            <a:r>
              <a:rPr lang="sk-SK" dirty="0">
                <a:solidFill>
                  <a:schemeClr val="tx1"/>
                </a:solidFill>
              </a:rPr>
              <a:t>R. </a:t>
            </a:r>
            <a:r>
              <a:rPr lang="sk-SK" dirty="0" err="1">
                <a:solidFill>
                  <a:schemeClr val="tx1"/>
                </a:solidFill>
              </a:rPr>
              <a:t>Sternberg</a:t>
            </a:r>
            <a:r>
              <a:rPr lang="sk-SK" dirty="0">
                <a:solidFill>
                  <a:schemeClr val="tx1"/>
                </a:solidFill>
              </a:rPr>
              <a:t> (1988) je profesorom </a:t>
            </a:r>
            <a:r>
              <a:rPr lang="sk-SK" dirty="0" err="1">
                <a:solidFill>
                  <a:schemeClr val="tx1"/>
                </a:solidFill>
              </a:rPr>
              <a:t>Yalskej</a:t>
            </a:r>
            <a:r>
              <a:rPr lang="sk-SK" dirty="0">
                <a:solidFill>
                  <a:schemeClr val="tx1"/>
                </a:solidFill>
              </a:rPr>
              <a:t> univerzity. Hľadá nové pohľady na známe javy a považuje sa vedúcu osobnosť súčasnej psychológie. Už v polovine 80. rokov 20. stor. poukázal na slabiny doterajšieho testovania inteligencie a na pomerne nízku hodnotu výsledkov testov pri predpovedaní úspešnosti v činnosti manažérov a tvorivých pracovníkov. Dospel ku koncepcii inteligencie ako komponentu troch zložiek.</a:t>
            </a:r>
          </a:p>
          <a:p>
            <a:pPr algn="l"/>
            <a:r>
              <a:rPr lang="sk-SK" dirty="0">
                <a:solidFill>
                  <a:schemeClr val="tx1"/>
                </a:solidFill>
              </a:rPr>
              <a:t>Tradičné testy zisťujú tzv. </a:t>
            </a:r>
            <a:r>
              <a:rPr lang="sk-SK" b="1" dirty="0">
                <a:solidFill>
                  <a:schemeClr val="tx1"/>
                </a:solidFill>
              </a:rPr>
              <a:t>komponentovú</a:t>
            </a:r>
            <a:r>
              <a:rPr lang="sk-SK" dirty="0">
                <a:solidFill>
                  <a:schemeClr val="tx1"/>
                </a:solidFill>
              </a:rPr>
              <a:t> inteligenciu, v ktorej rozličné teórie identifikujú množstvo čiastkových komponentov. Táto inteligencia je najviac preskúmaná. Testy, pomocou ktorých sa meria, sú vytvárané z prvkov rozličných druhov učiva, a azda preto jej úroveň </a:t>
            </a:r>
            <a:r>
              <a:rPr lang="sk-SK" dirty="0" err="1">
                <a:solidFill>
                  <a:schemeClr val="tx1"/>
                </a:solidFill>
              </a:rPr>
              <a:t>spolupodmieňuje</a:t>
            </a:r>
            <a:r>
              <a:rPr lang="sk-SK" dirty="0">
                <a:solidFill>
                  <a:schemeClr val="tx1"/>
                </a:solidFill>
              </a:rPr>
              <a:t> úspech v škole. Podľa súčasných výskumov sa príliš neosvedčuje pre predikciu životnej úspešnosti.</a:t>
            </a:r>
          </a:p>
          <a:p>
            <a:pPr algn="l"/>
            <a:r>
              <a:rPr lang="sk-SK" b="1" dirty="0">
                <a:solidFill>
                  <a:schemeClr val="tx1"/>
                </a:solidFill>
              </a:rPr>
              <a:t>Skúsenostná</a:t>
            </a:r>
            <a:r>
              <a:rPr lang="sk-SK" dirty="0">
                <a:solidFill>
                  <a:schemeClr val="tx1"/>
                </a:solidFill>
              </a:rPr>
              <a:t> inteligencia je základom tvorivosti. Preto tie testové batérie, ktoré zahŕňajú meranie tvorivosti (napr. spomínaný </a:t>
            </a:r>
            <a:r>
              <a:rPr lang="sk-SK" dirty="0" err="1">
                <a:solidFill>
                  <a:schemeClr val="tx1"/>
                </a:solidFill>
              </a:rPr>
              <a:t>Meiliho</a:t>
            </a:r>
            <a:r>
              <a:rPr lang="sk-SK" dirty="0">
                <a:solidFill>
                  <a:schemeClr val="tx1"/>
                </a:solidFill>
              </a:rPr>
              <a:t> Analytický inteligenčný test), sú už vhodnejšie pre zisťovanie takých funkcií intelektu, od ktorých závisia reálne výkony ľudí najmä v interpretačných profesiách a v tzv. slobodných povolaniach.</a:t>
            </a:r>
          </a:p>
          <a:p>
            <a:pPr algn="l"/>
            <a:r>
              <a:rPr lang="sk-SK" b="1" dirty="0">
                <a:solidFill>
                  <a:schemeClr val="tx1"/>
                </a:solidFill>
              </a:rPr>
              <a:t>Kontextovú </a:t>
            </a:r>
            <a:r>
              <a:rPr lang="sk-SK" dirty="0">
                <a:solidFill>
                  <a:schemeClr val="tx1"/>
                </a:solidFill>
              </a:rPr>
              <a:t>inteligenciu možno chápať ako to, čo zabezpečuje úspešnosť človeka v bežnom živote. Je to determinant praktickej „chytrosti“, schopnosti vyznať sa v životných situáciách, v rozličných rokovaniach sociálnych, obchodných, ekonomických.</a:t>
            </a:r>
          </a:p>
          <a:p>
            <a:pPr algn="l"/>
            <a:r>
              <a:rPr lang="sk-SK" dirty="0" err="1">
                <a:solidFill>
                  <a:schemeClr val="tx1"/>
                </a:solidFill>
              </a:rPr>
              <a:t>Sterbergova</a:t>
            </a:r>
            <a:r>
              <a:rPr lang="sk-SK" dirty="0">
                <a:solidFill>
                  <a:schemeClr val="tx1"/>
                </a:solidFill>
              </a:rPr>
              <a:t> teória inšpiruje a provokuje novosťou pohľadu i odhalením slabín doterajšieho uvažovania o kognitívnej determinácii výkonov človeka.</a:t>
            </a:r>
          </a:p>
          <a:p>
            <a:pPr lvl="0" algn="l"/>
            <a:r>
              <a:rPr lang="sk-SK" i="1" dirty="0">
                <a:solidFill>
                  <a:schemeClr val="tx1"/>
                </a:solidFill>
              </a:rPr>
              <a:t>Súčasné netradičné prístupy k pojmu inteligencia</a:t>
            </a:r>
            <a:endParaRPr lang="sk-SK" dirty="0">
              <a:solidFill>
                <a:schemeClr val="tx1"/>
              </a:solidFill>
            </a:endParaRPr>
          </a:p>
          <a:p>
            <a:endParaRPr lang="sk-S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u="sng" dirty="0">
                <a:solidFill>
                  <a:schemeClr val="tx1"/>
                </a:solidFill>
              </a:rPr>
              <a:t>Charakteristické znaky citov</a:t>
            </a:r>
            <a:endParaRPr lang="sk-SK" dirty="0">
              <a:solidFill>
                <a:schemeClr val="tx1"/>
              </a:solidFill>
            </a:endParaRPr>
          </a:p>
          <a:p>
            <a:pPr algn="l"/>
            <a:r>
              <a:rPr lang="sk-SK" dirty="0">
                <a:solidFill>
                  <a:schemeClr val="tx1"/>
                </a:solidFill>
              </a:rPr>
              <a:t>     Zo všetkých doteraz preberaných psychických procesov city najlepšie charakterizujú subjektívnosť človeka. Prvým a podstatným znakom citov je teda ich</a:t>
            </a:r>
            <a:r>
              <a:rPr lang="sk-SK" i="1" dirty="0">
                <a:solidFill>
                  <a:schemeClr val="tx1"/>
                </a:solidFill>
              </a:rPr>
              <a:t> </a:t>
            </a:r>
            <a:r>
              <a:rPr lang="sk-SK" b="1" i="1" dirty="0">
                <a:solidFill>
                  <a:schemeClr val="tx1"/>
                </a:solidFill>
              </a:rPr>
              <a:t>subjektívnosť</a:t>
            </a:r>
            <a:r>
              <a:rPr lang="sk-SK" b="1" dirty="0">
                <a:solidFill>
                  <a:schemeClr val="tx1"/>
                </a:solidFill>
              </a:rPr>
              <a:t>,</a:t>
            </a:r>
            <a:r>
              <a:rPr lang="sk-SK" dirty="0">
                <a:solidFill>
                  <a:schemeClr val="tx1"/>
                </a:solidFill>
              </a:rPr>
              <a:t> t.j. úzke spojenie s naším Ja. Podľa tohto znaku sa city aj charakterizujú ako subjektívne prežívaný vzťah človeka k tomu čo poznáva, robí. Druhým znakom citov je ich </a:t>
            </a:r>
            <a:r>
              <a:rPr lang="sk-SK" b="1" i="1" dirty="0">
                <a:solidFill>
                  <a:schemeClr val="tx1"/>
                </a:solidFill>
              </a:rPr>
              <a:t>spontánnosť,</a:t>
            </a:r>
            <a:r>
              <a:rPr lang="sk-SK" i="1" dirty="0">
                <a:solidFill>
                  <a:schemeClr val="tx1"/>
                </a:solidFill>
              </a:rPr>
              <a:t> </a:t>
            </a:r>
            <a:r>
              <a:rPr lang="sk-SK" dirty="0">
                <a:solidFill>
                  <a:schemeClr val="tx1"/>
                </a:solidFill>
              </a:rPr>
              <a:t>t.j. tá vlastnosť, že sú vyvolávané bez nášho vedomia, chcenia. Naše vedomie a chcenie samozrejme má istý vplyv na naše city, ale v popredí je ich autonómnosť, spontánnosť. Ďalším znakom citov je, že </a:t>
            </a:r>
            <a:r>
              <a:rPr lang="sk-SK" b="1" i="1" dirty="0">
                <a:solidFill>
                  <a:schemeClr val="tx1"/>
                </a:solidFill>
              </a:rPr>
              <a:t>nie sú vyvolávané bezprostredne vonkajším podnetom, ale predpokladajú vždy nejaký vnem alebo predstavu, na ktoré sa pripájajú.</a:t>
            </a:r>
            <a:r>
              <a:rPr lang="sk-SK" b="1" dirty="0">
                <a:solidFill>
                  <a:schemeClr val="tx1"/>
                </a:solidFill>
              </a:rPr>
              <a:t> </a:t>
            </a:r>
            <a:r>
              <a:rPr lang="sk-SK" dirty="0">
                <a:solidFill>
                  <a:schemeClr val="tx1"/>
                </a:solidFill>
              </a:rPr>
              <a:t>Tak dostávame vzťah citu k objektom a v tomto zmysle hovoríme o predmete citu ako o čiastočnej príčine jeho vzniku. Ďalším znakom je</a:t>
            </a:r>
            <a:r>
              <a:rPr lang="sk-SK" b="1" dirty="0">
                <a:solidFill>
                  <a:schemeClr val="tx1"/>
                </a:solidFill>
              </a:rPr>
              <a:t> </a:t>
            </a:r>
            <a:r>
              <a:rPr lang="sk-SK" b="1" i="1" dirty="0">
                <a:solidFill>
                  <a:schemeClr val="tx1"/>
                </a:solidFill>
              </a:rPr>
              <a:t>aktuálnosť</a:t>
            </a:r>
            <a:r>
              <a:rPr lang="sk-SK" dirty="0">
                <a:solidFill>
                  <a:schemeClr val="tx1"/>
                </a:solidFill>
              </a:rPr>
              <a:t> citov, tzn., že si ich </a:t>
            </a:r>
            <a:r>
              <a:rPr lang="sk-SK" dirty="0" err="1">
                <a:solidFill>
                  <a:schemeClr val="tx1"/>
                </a:solidFill>
              </a:rPr>
              <a:t>nemôžme</a:t>
            </a:r>
            <a:r>
              <a:rPr lang="sk-SK" dirty="0">
                <a:solidFill>
                  <a:schemeClr val="tx1"/>
                </a:solidFill>
              </a:rPr>
              <a:t> udržať v tej istej podobe. Nový zážitok na rovnaký predmet alebo jav bude vždy, aj keď nepatrne, ale predsa len iný, odlišný od predchádzajúceho. Ďalším znakom citov je ich </a:t>
            </a:r>
            <a:r>
              <a:rPr lang="sk-SK" b="1" i="1" dirty="0">
                <a:solidFill>
                  <a:schemeClr val="tx1"/>
                </a:solidFill>
              </a:rPr>
              <a:t>polarita</a:t>
            </a:r>
            <a:r>
              <a:rPr lang="sk-SK" b="1" dirty="0">
                <a:solidFill>
                  <a:schemeClr val="tx1"/>
                </a:solidFill>
              </a:rPr>
              <a:t>.</a:t>
            </a:r>
            <a:r>
              <a:rPr lang="sk-SK" dirty="0">
                <a:solidFill>
                  <a:schemeClr val="tx1"/>
                </a:solidFill>
              </a:rPr>
              <a:t> City sa pohybujú medzi dvomi pólmi: príjemný - nepríjemný; láska - nenávisť, atď. Existuje aj taký znak, ktorý možno označiť ako </a:t>
            </a:r>
            <a:r>
              <a:rPr lang="sk-SK" b="1" i="1" dirty="0">
                <a:solidFill>
                  <a:schemeClr val="tx1"/>
                </a:solidFill>
              </a:rPr>
              <a:t>ambivalenciu </a:t>
            </a:r>
            <a:r>
              <a:rPr lang="sk-SK" dirty="0">
                <a:solidFill>
                  <a:schemeClr val="tx1"/>
                </a:solidFill>
              </a:rPr>
              <a:t>citov. Znamená to, že sa vyskytujú city, ktoré sú súčasne aj pozitívne aj negatívne. Napr. žiak príde domov zo školy a prinesie si zlú známku. Matka sa naňho hnevá, ale súčasne ho predsa neprestáva ľúbiť. Teda súčasne sa vyskytuje aj hnev aj láska. Niekedy sa hovorí aj o </a:t>
            </a:r>
            <a:r>
              <a:rPr lang="sk-SK" b="1" i="1" dirty="0">
                <a:solidFill>
                  <a:schemeClr val="tx1"/>
                </a:solidFill>
              </a:rPr>
              <a:t>nákazlivosti </a:t>
            </a:r>
            <a:r>
              <a:rPr lang="sk-SK" dirty="0">
                <a:solidFill>
                  <a:schemeClr val="tx1"/>
                </a:solidFill>
              </a:rPr>
              <a:t>citov. Ak sa v spoločnosti niekto rozosmeje, často sa o chvíľu smejú aj ostatní. City zvláštnym spôsobom menia životnú činnosť človeka. Pod vplyvom citov sa vo väčšej alebo menšej miere mení činnosť vnútorných orgánov človeka, obehu krvi, dýchania, zažívania a žliaz s vnútornou sekréciou. Značné premeny možno pozorovať i v mimike a v </a:t>
            </a:r>
            <a:r>
              <a:rPr lang="sk-SK" dirty="0" err="1">
                <a:solidFill>
                  <a:schemeClr val="tx1"/>
                </a:solidFill>
              </a:rPr>
              <a:t>pantomimike</a:t>
            </a:r>
            <a:r>
              <a:rPr lang="sk-SK" dirty="0">
                <a:solidFill>
                  <a:schemeClr val="tx1"/>
                </a:solidFill>
              </a:rPr>
              <a:t>. Dôležitá je i vokálna mimika, t.j. vyjadrenie citu v intonácii a zafarbení hlasu.</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lvl="0" algn="l"/>
            <a:r>
              <a:rPr lang="sk-SK" i="1" dirty="0">
                <a:solidFill>
                  <a:schemeClr val="tx1"/>
                </a:solidFill>
              </a:rPr>
              <a:t>Súčasné netradičné prístupy k pojmu inteligencia</a:t>
            </a:r>
            <a:endParaRPr lang="sk-SK" dirty="0">
              <a:solidFill>
                <a:schemeClr val="tx1"/>
              </a:solidFill>
            </a:endParaRPr>
          </a:p>
          <a:p>
            <a:pPr algn="l"/>
            <a:r>
              <a:rPr lang="sk-SK" b="1" dirty="0">
                <a:solidFill>
                  <a:schemeClr val="tx1"/>
                </a:solidFill>
              </a:rPr>
              <a:t>Emocionálna a sociálna inteligencia</a:t>
            </a:r>
          </a:p>
          <a:p>
            <a:pPr algn="l"/>
            <a:r>
              <a:rPr lang="sk-SK" dirty="0" err="1">
                <a:solidFill>
                  <a:schemeClr val="tx1"/>
                </a:solidFill>
              </a:rPr>
              <a:t>D.Goleman</a:t>
            </a:r>
            <a:r>
              <a:rPr lang="sk-SK" dirty="0">
                <a:solidFill>
                  <a:schemeClr val="tx1"/>
                </a:solidFill>
              </a:rPr>
              <a:t> (1995) zdôvodnil oprávnenosť skúmať „emocionálnu inteligenciu“ ako relatívne nezávislú od kognitívnej inteligencie. Argumentuje tým, že klasické testy kognitívnej inteligencie nepredpovedajú tak dobre úspech napr. činnosti manažéra ako poznanie jeho sociálnej obratnosti, empatie, záujmu o ľudí a umenie jednať s ľuďmi. Mnohých tradične uvažujúcich psychológov termín „emocionálna inteligencia“ priam poburuje. Jednako prijateľné je predpokladať, že emocionálna citlivosť, súcit a citová odozva na druhých ľudí si vyžadujú „čítať medzi riadkami“, vnímať alebo „čítať podtext“ jednania ľudí, čo možno etymologicky vyvodiť zo slova inteligencia, ktoré pochádza z latinského „</a:t>
            </a:r>
            <a:r>
              <a:rPr lang="sk-SK" dirty="0" err="1">
                <a:solidFill>
                  <a:schemeClr val="tx1"/>
                </a:solidFill>
              </a:rPr>
              <a:t>inter-alebo</a:t>
            </a:r>
            <a:r>
              <a:rPr lang="sk-SK" dirty="0">
                <a:solidFill>
                  <a:schemeClr val="tx1"/>
                </a:solidFill>
              </a:rPr>
              <a:t> </a:t>
            </a:r>
            <a:r>
              <a:rPr lang="sk-SK" dirty="0" err="1">
                <a:solidFill>
                  <a:schemeClr val="tx1"/>
                </a:solidFill>
              </a:rPr>
              <a:t>intus-legere</a:t>
            </a:r>
            <a:r>
              <a:rPr lang="sk-SK" dirty="0">
                <a:solidFill>
                  <a:schemeClr val="tx1"/>
                </a:solidFill>
              </a:rPr>
              <a:t>“.</a:t>
            </a:r>
          </a:p>
          <a:p>
            <a:pPr algn="l"/>
            <a:r>
              <a:rPr lang="sk-SK" dirty="0">
                <a:solidFill>
                  <a:schemeClr val="tx1"/>
                </a:solidFill>
              </a:rPr>
              <a:t>Emocionálna inteligencia v chápaní </a:t>
            </a:r>
            <a:r>
              <a:rPr lang="sk-SK" dirty="0" err="1">
                <a:solidFill>
                  <a:schemeClr val="tx1"/>
                </a:solidFill>
              </a:rPr>
              <a:t>Golemana</a:t>
            </a:r>
            <a:r>
              <a:rPr lang="sk-SK" dirty="0">
                <a:solidFill>
                  <a:schemeClr val="tx1"/>
                </a:solidFill>
              </a:rPr>
              <a:t> a ďalších autorov zahŕňa tieto čiastkové komponenty</a:t>
            </a:r>
            <a:r>
              <a:rPr lang="sk-SK" dirty="0" smtClean="0">
                <a:solidFill>
                  <a:schemeClr val="tx1"/>
                </a:solidFill>
              </a:rPr>
              <a:t>:</a:t>
            </a:r>
          </a:p>
          <a:p>
            <a:pPr algn="l"/>
            <a:endParaRPr lang="sk-SK" dirty="0">
              <a:solidFill>
                <a:schemeClr val="tx1"/>
              </a:solidFill>
            </a:endParaRPr>
          </a:p>
          <a:p>
            <a:pPr lvl="0" algn="l">
              <a:buFont typeface="Arial" pitchFamily="34" charset="0"/>
              <a:buChar char="•"/>
            </a:pPr>
            <a:r>
              <a:rPr lang="sk-SK" dirty="0" smtClean="0">
                <a:solidFill>
                  <a:schemeClr val="tx1"/>
                </a:solidFill>
              </a:rPr>
              <a:t> sebauvedomenie</a:t>
            </a:r>
            <a:endParaRPr lang="sk-SK" dirty="0">
              <a:solidFill>
                <a:schemeClr val="tx1"/>
              </a:solidFill>
            </a:endParaRPr>
          </a:p>
          <a:p>
            <a:pPr lvl="0" algn="l">
              <a:buFont typeface="Arial" pitchFamily="34" charset="0"/>
              <a:buChar char="•"/>
            </a:pPr>
            <a:r>
              <a:rPr lang="sk-SK" dirty="0" smtClean="0">
                <a:solidFill>
                  <a:schemeClr val="tx1"/>
                </a:solidFill>
              </a:rPr>
              <a:t> motivácia </a:t>
            </a:r>
            <a:r>
              <a:rPr lang="sk-SK" dirty="0">
                <a:solidFill>
                  <a:schemeClr val="tx1"/>
                </a:solidFill>
              </a:rPr>
              <a:t>vlastného konania</a:t>
            </a:r>
          </a:p>
          <a:p>
            <a:pPr lvl="0" algn="l">
              <a:buFont typeface="Arial" pitchFamily="34" charset="0"/>
              <a:buChar char="•"/>
            </a:pPr>
            <a:r>
              <a:rPr lang="sk-SK" dirty="0" smtClean="0">
                <a:solidFill>
                  <a:schemeClr val="tx1"/>
                </a:solidFill>
              </a:rPr>
              <a:t> vytrvalosť</a:t>
            </a:r>
            <a:endParaRPr lang="sk-SK" dirty="0">
              <a:solidFill>
                <a:schemeClr val="tx1"/>
              </a:solidFill>
            </a:endParaRPr>
          </a:p>
          <a:p>
            <a:pPr lvl="0" algn="l">
              <a:buFont typeface="Arial" pitchFamily="34" charset="0"/>
              <a:buChar char="•"/>
            </a:pPr>
            <a:r>
              <a:rPr lang="sk-SK" dirty="0" smtClean="0">
                <a:solidFill>
                  <a:schemeClr val="tx1"/>
                </a:solidFill>
              </a:rPr>
              <a:t> kontrola </a:t>
            </a:r>
            <a:r>
              <a:rPr lang="sk-SK" dirty="0">
                <a:solidFill>
                  <a:schemeClr val="tx1"/>
                </a:solidFill>
              </a:rPr>
              <a:t>impulzov</a:t>
            </a:r>
          </a:p>
          <a:p>
            <a:pPr lvl="0" algn="l">
              <a:buFont typeface="Arial" pitchFamily="34" charset="0"/>
              <a:buChar char="•"/>
            </a:pPr>
            <a:r>
              <a:rPr lang="sk-SK" dirty="0" smtClean="0">
                <a:solidFill>
                  <a:schemeClr val="tx1"/>
                </a:solidFill>
              </a:rPr>
              <a:t> regulácia </a:t>
            </a:r>
            <a:r>
              <a:rPr lang="sk-SK" dirty="0">
                <a:solidFill>
                  <a:schemeClr val="tx1"/>
                </a:solidFill>
              </a:rPr>
              <a:t>nálad</a:t>
            </a:r>
          </a:p>
          <a:p>
            <a:pPr lvl="0" algn="l">
              <a:buFont typeface="Arial" pitchFamily="34" charset="0"/>
              <a:buChar char="•"/>
            </a:pPr>
            <a:r>
              <a:rPr lang="sk-SK" dirty="0" smtClean="0">
                <a:solidFill>
                  <a:schemeClr val="tx1"/>
                </a:solidFill>
              </a:rPr>
              <a:t> empatia</a:t>
            </a:r>
            <a:endParaRPr lang="sk-SK" dirty="0">
              <a:solidFill>
                <a:schemeClr val="tx1"/>
              </a:solidFill>
            </a:endParaRPr>
          </a:p>
          <a:p>
            <a:pPr lvl="0" algn="l">
              <a:buFont typeface="Arial" pitchFamily="34" charset="0"/>
              <a:buChar char="•"/>
            </a:pPr>
            <a:r>
              <a:rPr lang="sk-SK" dirty="0" smtClean="0">
                <a:solidFill>
                  <a:schemeClr val="tx1"/>
                </a:solidFill>
              </a:rPr>
              <a:t> optimizmus</a:t>
            </a:r>
            <a:endParaRPr lang="sk-SK" dirty="0">
              <a:solidFill>
                <a:schemeClr val="tx1"/>
              </a:solidFill>
            </a:endParaRPr>
          </a:p>
          <a:p>
            <a:endParaRPr lang="sk-SK"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err="1">
                <a:solidFill>
                  <a:schemeClr val="tx1"/>
                </a:solidFill>
              </a:rPr>
              <a:t>J.D.Mayer</a:t>
            </a:r>
            <a:r>
              <a:rPr lang="sk-SK" dirty="0">
                <a:solidFill>
                  <a:schemeClr val="tx1"/>
                </a:solidFill>
              </a:rPr>
              <a:t> a </a:t>
            </a:r>
            <a:r>
              <a:rPr lang="sk-SK" dirty="0" err="1">
                <a:solidFill>
                  <a:schemeClr val="tx1"/>
                </a:solidFill>
              </a:rPr>
              <a:t>P.Salovey</a:t>
            </a:r>
            <a:r>
              <a:rPr lang="sk-SK" dirty="0">
                <a:solidFill>
                  <a:schemeClr val="tx1"/>
                </a:solidFill>
              </a:rPr>
              <a:t> (1993) považujú za najdôležitejšie päť emočných schopností, z ktorých </a:t>
            </a:r>
            <a:r>
              <a:rPr lang="sk-SK" dirty="0" err="1">
                <a:solidFill>
                  <a:schemeClr val="tx1"/>
                </a:solidFill>
              </a:rPr>
              <a:t>Goleman</a:t>
            </a:r>
            <a:r>
              <a:rPr lang="sk-SK" dirty="0">
                <a:solidFill>
                  <a:schemeClr val="tx1"/>
                </a:solidFill>
              </a:rPr>
              <a:t> vychádza:</a:t>
            </a:r>
          </a:p>
          <a:p>
            <a:pPr lvl="0" algn="l">
              <a:buFont typeface="Arial" pitchFamily="34" charset="0"/>
              <a:buChar char="•"/>
            </a:pPr>
            <a:r>
              <a:rPr lang="sk-SK" dirty="0" smtClean="0">
                <a:solidFill>
                  <a:schemeClr val="tx1"/>
                </a:solidFill>
              </a:rPr>
              <a:t> poznanie </a:t>
            </a:r>
            <a:r>
              <a:rPr lang="sk-SK" dirty="0">
                <a:solidFill>
                  <a:schemeClr val="tx1"/>
                </a:solidFill>
              </a:rPr>
              <a:t>vlastných emócií</a:t>
            </a:r>
          </a:p>
          <a:p>
            <a:pPr lvl="0" algn="l">
              <a:buFont typeface="Arial" pitchFamily="34" charset="0"/>
              <a:buChar char="•"/>
            </a:pPr>
            <a:r>
              <a:rPr lang="sk-SK" dirty="0" smtClean="0">
                <a:solidFill>
                  <a:schemeClr val="tx1"/>
                </a:solidFill>
              </a:rPr>
              <a:t> kontrola </a:t>
            </a:r>
            <a:r>
              <a:rPr lang="sk-SK" dirty="0">
                <a:solidFill>
                  <a:schemeClr val="tx1"/>
                </a:solidFill>
              </a:rPr>
              <a:t>vlastných emócií</a:t>
            </a:r>
          </a:p>
          <a:p>
            <a:pPr lvl="0" algn="l">
              <a:buFont typeface="Arial" pitchFamily="34" charset="0"/>
              <a:buChar char="•"/>
            </a:pPr>
            <a:r>
              <a:rPr lang="sk-SK" dirty="0" smtClean="0">
                <a:solidFill>
                  <a:schemeClr val="tx1"/>
                </a:solidFill>
              </a:rPr>
              <a:t> poznanie </a:t>
            </a:r>
            <a:r>
              <a:rPr lang="sk-SK" dirty="0">
                <a:solidFill>
                  <a:schemeClr val="tx1"/>
                </a:solidFill>
              </a:rPr>
              <a:t>emócií druhých</a:t>
            </a:r>
          </a:p>
          <a:p>
            <a:pPr lvl="0" algn="l">
              <a:buFont typeface="Arial" pitchFamily="34" charset="0"/>
              <a:buChar char="•"/>
            </a:pPr>
            <a:r>
              <a:rPr lang="sk-SK" dirty="0" smtClean="0">
                <a:solidFill>
                  <a:schemeClr val="tx1"/>
                </a:solidFill>
              </a:rPr>
              <a:t> </a:t>
            </a:r>
            <a:r>
              <a:rPr lang="sk-SK" dirty="0" err="1" smtClean="0">
                <a:solidFill>
                  <a:schemeClr val="tx1"/>
                </a:solidFill>
              </a:rPr>
              <a:t>sebamotivácia</a:t>
            </a:r>
            <a:endParaRPr lang="sk-SK" dirty="0">
              <a:solidFill>
                <a:schemeClr val="tx1"/>
              </a:solidFill>
            </a:endParaRPr>
          </a:p>
          <a:p>
            <a:pPr lvl="0" algn="l">
              <a:buFont typeface="Arial" pitchFamily="34" charset="0"/>
              <a:buChar char="•"/>
            </a:pPr>
            <a:r>
              <a:rPr lang="sk-SK" dirty="0" smtClean="0">
                <a:solidFill>
                  <a:schemeClr val="tx1"/>
                </a:solidFill>
              </a:rPr>
              <a:t> zvládanie </a:t>
            </a:r>
            <a:r>
              <a:rPr lang="sk-SK" dirty="0">
                <a:solidFill>
                  <a:schemeClr val="tx1"/>
                </a:solidFill>
              </a:rPr>
              <a:t>sociálnych vzťahov – teda sociálna obratnosť.</a:t>
            </a:r>
          </a:p>
          <a:p>
            <a:pPr algn="l"/>
            <a:r>
              <a:rPr lang="sk-SK" dirty="0">
                <a:solidFill>
                  <a:schemeClr val="tx1"/>
                </a:solidFill>
              </a:rPr>
              <a:t>V tomto zozname je zrejmé, že chápanie emočnej inteligencie sa do značnej miery zhoduje s tým, čo </a:t>
            </a:r>
            <a:r>
              <a:rPr lang="sk-SK" dirty="0" err="1">
                <a:solidFill>
                  <a:schemeClr val="tx1"/>
                </a:solidFill>
              </a:rPr>
              <a:t>H.Gardner</a:t>
            </a:r>
            <a:r>
              <a:rPr lang="sk-SK" dirty="0">
                <a:solidFill>
                  <a:schemeClr val="tx1"/>
                </a:solidFill>
              </a:rPr>
              <a:t> opisuje ako </a:t>
            </a:r>
            <a:r>
              <a:rPr lang="sk-SK" dirty="0" err="1">
                <a:solidFill>
                  <a:schemeClr val="tx1"/>
                </a:solidFill>
              </a:rPr>
              <a:t>intra</a:t>
            </a:r>
            <a:r>
              <a:rPr lang="sk-SK" dirty="0">
                <a:solidFill>
                  <a:schemeClr val="tx1"/>
                </a:solidFill>
              </a:rPr>
              <a:t>- a </a:t>
            </a:r>
            <a:r>
              <a:rPr lang="sk-SK" dirty="0" err="1">
                <a:solidFill>
                  <a:schemeClr val="tx1"/>
                </a:solidFill>
              </a:rPr>
              <a:t>inter-personálna</a:t>
            </a:r>
            <a:r>
              <a:rPr lang="sk-SK" dirty="0">
                <a:solidFill>
                  <a:schemeClr val="tx1"/>
                </a:solidFill>
              </a:rPr>
              <a:t> inteligenciu. Vidno tu aj značnú blízkosť s obsahom pojmu </a:t>
            </a:r>
            <a:r>
              <a:rPr lang="sk-SK" b="1" dirty="0">
                <a:solidFill>
                  <a:schemeClr val="tx1"/>
                </a:solidFill>
              </a:rPr>
              <a:t>sociálna inteligencia, </a:t>
            </a:r>
            <a:r>
              <a:rPr lang="sk-SK" dirty="0">
                <a:solidFill>
                  <a:schemeClr val="tx1"/>
                </a:solidFill>
              </a:rPr>
              <a:t>ktorá determinuje predovšetkým interpersonálnu kompetenciu, umenie jednať s ľuďmi, riadiť ich a viesť ich, zvládať i zložité sociálne situácie, a v negatívnom aspekte sa prejavuje ako umenie manipulovať s druhými ľuďmi.</a:t>
            </a:r>
          </a:p>
          <a:p>
            <a:pPr algn="l"/>
            <a:r>
              <a:rPr lang="sk-SK" b="1" dirty="0">
                <a:solidFill>
                  <a:schemeClr val="tx1"/>
                </a:solidFill>
              </a:rPr>
              <a:t>Morálna inteligencia</a:t>
            </a:r>
          </a:p>
          <a:p>
            <a:pPr algn="l"/>
            <a:r>
              <a:rPr lang="sk-SK" dirty="0">
                <a:solidFill>
                  <a:schemeClr val="tx1"/>
                </a:solidFill>
              </a:rPr>
              <a:t>Už v 19. storočí sa nereflektovane používal pojem „morálna </a:t>
            </a:r>
            <a:r>
              <a:rPr lang="sk-SK" dirty="0" err="1">
                <a:solidFill>
                  <a:schemeClr val="tx1"/>
                </a:solidFill>
              </a:rPr>
              <a:t>slabomyselnosť</a:t>
            </a:r>
            <a:r>
              <a:rPr lang="sk-SK" dirty="0">
                <a:solidFill>
                  <a:schemeClr val="tx1"/>
                </a:solidFill>
              </a:rPr>
              <a:t>“ ako     jadro mravných morálnych chýb. Až v r. 1998 vytvoril A. </a:t>
            </a:r>
            <a:r>
              <a:rPr lang="sk-SK" dirty="0" err="1">
                <a:solidFill>
                  <a:schemeClr val="tx1"/>
                </a:solidFill>
              </a:rPr>
              <a:t>Haas</a:t>
            </a:r>
            <a:r>
              <a:rPr lang="sk-SK" dirty="0">
                <a:solidFill>
                  <a:schemeClr val="tx1"/>
                </a:solidFill>
              </a:rPr>
              <a:t> koncepciu morálnej inteligencie ako schopnosti morálne sa správať a morálne uvažovať. Za jadro morálnej inteligencie považuje múdrosť, spravodlivosť, zmysel pre povinnosť a zodpovednosť, rešpektovanie dôstojnosti svojej i iných, súcit a lásku k blížnemu, ktorá sa prejavuje v pripravenosti pomáhať.</a:t>
            </a:r>
          </a:p>
          <a:p>
            <a:pPr algn="l"/>
            <a:r>
              <a:rPr lang="sk-SK" dirty="0">
                <a:solidFill>
                  <a:schemeClr val="tx1"/>
                </a:solidFill>
              </a:rPr>
              <a:t>Tradičná psychológia hovorí o uvedených kvalitách ako o jednotkách etickej vyspelosti či morálnej citlivosti osoby a považuje tieto jednotky skôr za súčasti charakteru</a:t>
            </a:r>
            <a:r>
              <a:rPr lang="sk-SK" dirty="0" smtClean="0">
                <a:solidFill>
                  <a:schemeClr val="tx1"/>
                </a:solidFill>
              </a:rPr>
              <a:t>.</a:t>
            </a:r>
            <a:endParaRPr lang="sk-SK" b="1" dirty="0">
              <a:solidFill>
                <a:schemeClr val="tx1"/>
              </a:solidFill>
            </a:endParaRPr>
          </a:p>
          <a:p>
            <a:endParaRPr lang="sk-SK"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92500" lnSpcReduction="10000"/>
          </a:bodyPr>
          <a:lstStyle/>
          <a:p>
            <a:pPr algn="l"/>
            <a:r>
              <a:rPr lang="sk-SK" b="1" dirty="0">
                <a:solidFill>
                  <a:schemeClr val="tx1"/>
                </a:solidFill>
              </a:rPr>
              <a:t>Múdrosť</a:t>
            </a:r>
          </a:p>
          <a:p>
            <a:pPr algn="l"/>
            <a:r>
              <a:rPr lang="sk-SK" dirty="0">
                <a:solidFill>
                  <a:schemeClr val="tx1"/>
                </a:solidFill>
              </a:rPr>
              <a:t>V posledných rokoch 20. storočia sa tiež začína objavovať pojem múdrosti, ktorá intenzívne skúmala scholastika a je rozpracovaný v </a:t>
            </a:r>
            <a:r>
              <a:rPr lang="sk-SK" dirty="0" err="1">
                <a:solidFill>
                  <a:schemeClr val="tx1"/>
                </a:solidFill>
              </a:rPr>
              <a:t>tomistickej</a:t>
            </a:r>
            <a:r>
              <a:rPr lang="sk-SK" dirty="0">
                <a:solidFill>
                  <a:schemeClr val="tx1"/>
                </a:solidFill>
              </a:rPr>
              <a:t> filozofii. Psychologická skúsenosť tu zaznamenáva, že existujú ľudia, ktorí sú schopní hlbokého </a:t>
            </a:r>
            <a:r>
              <a:rPr lang="sk-SK" dirty="0" err="1">
                <a:solidFill>
                  <a:schemeClr val="tx1"/>
                </a:solidFill>
              </a:rPr>
              <a:t>vhľadenia</a:t>
            </a:r>
            <a:r>
              <a:rPr lang="sk-SK" dirty="0">
                <a:solidFill>
                  <a:schemeClr val="tx1"/>
                </a:solidFill>
              </a:rPr>
              <a:t> sa do súvislostí a zmysle pre poriadok bytia a diania, ktorí vďaka tomu jednajú uvážlivo a zodpovedne. Ide o primerané rozhodovanie a voľbu zrelého spôsobu života, o výber životných cieľov a hodnôt podľa nadosobného hľadiska a o schopnosť rozlišovať medzi dôležitým a menej dôležitým so zreteľom na vyššie hodnoty. Múdrosť je výsadou vyššieho veku, na čo upozorňuje i </a:t>
            </a:r>
            <a:r>
              <a:rPr lang="sk-SK" dirty="0" err="1">
                <a:solidFill>
                  <a:schemeClr val="tx1"/>
                </a:solidFill>
              </a:rPr>
              <a:t>Erikson</a:t>
            </a:r>
            <a:r>
              <a:rPr lang="sk-SK" dirty="0">
                <a:solidFill>
                  <a:schemeClr val="tx1"/>
                </a:solidFill>
              </a:rPr>
              <a:t> v svojej koncepcii ôsmych etáp vývinu človeka. </a:t>
            </a:r>
            <a:r>
              <a:rPr lang="sk-SK" dirty="0"/>
              <a:t>	  </a:t>
            </a:r>
          </a:p>
          <a:p>
            <a:endParaRPr lang="sk-SK"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a:solidFill>
                  <a:schemeClr val="tx1"/>
                </a:solidFill>
              </a:rPr>
              <a:t> </a:t>
            </a:r>
            <a:r>
              <a:rPr lang="sk-SK" b="1" dirty="0">
                <a:solidFill>
                  <a:schemeClr val="tx1"/>
                </a:solidFill>
              </a:rPr>
              <a:t>Špeciálne schopnosti.</a:t>
            </a:r>
            <a:endParaRPr lang="sk-SK" dirty="0">
              <a:solidFill>
                <a:schemeClr val="tx1"/>
              </a:solidFill>
            </a:endParaRPr>
          </a:p>
          <a:p>
            <a:pPr algn="l"/>
            <a:r>
              <a:rPr lang="sk-SK" dirty="0">
                <a:solidFill>
                  <a:schemeClr val="tx1"/>
                </a:solidFill>
              </a:rPr>
              <a:t>     Patria sem predovšetkým </a:t>
            </a:r>
            <a:r>
              <a:rPr lang="sk-SK" b="1" dirty="0">
                <a:solidFill>
                  <a:schemeClr val="tx1"/>
                </a:solidFill>
              </a:rPr>
              <a:t>verbálne schopnosti</a:t>
            </a:r>
            <a:r>
              <a:rPr lang="sk-SK" dirty="0">
                <a:solidFill>
                  <a:schemeClr val="tx1"/>
                </a:solidFill>
              </a:rPr>
              <a:t>. Nejde iba o schopnosť vyjadrovať sa, ale najmä o schopnosť chápať zložité vzťahy vyjadrené slovami. Vynikajúce verbálne schopnosti musí mať okrem filozofa psychológ, právnik, učiteľ, agent. Naproti tomu technik alebo výtvarný umelec môže mať tieto schopnosti v slabšej miere. Dokonca by sa dalo povedať, že u inžiniera je tak trocha podozrivé, ak príliš dobre a veľa hovorí.</a:t>
            </a:r>
          </a:p>
          <a:p>
            <a:pPr algn="l"/>
            <a:r>
              <a:rPr lang="sk-SK" dirty="0">
                <a:solidFill>
                  <a:schemeClr val="tx1"/>
                </a:solidFill>
              </a:rPr>
              <a:t>     </a:t>
            </a:r>
            <a:r>
              <a:rPr lang="sk-SK" b="1" dirty="0">
                <a:solidFill>
                  <a:schemeClr val="tx1"/>
                </a:solidFill>
              </a:rPr>
              <a:t>Priestorové schopnosti</a:t>
            </a:r>
            <a:r>
              <a:rPr lang="sk-SK" dirty="0">
                <a:solidFill>
                  <a:schemeClr val="tx1"/>
                </a:solidFill>
              </a:rPr>
              <a:t> alebo priestorová predstavivosť zahrňuje v podstate tri dôležité schopnosti: priestorovú orientáciu, vizualizáciu a kinetickú predstavivosť.</a:t>
            </a:r>
          </a:p>
          <a:p>
            <a:pPr algn="l"/>
            <a:r>
              <a:rPr lang="sk-SK" dirty="0">
                <a:solidFill>
                  <a:schemeClr val="tx1"/>
                </a:solidFill>
              </a:rPr>
              <a:t>     </a:t>
            </a:r>
            <a:r>
              <a:rPr lang="sk-SK" b="1" dirty="0">
                <a:solidFill>
                  <a:schemeClr val="tx1"/>
                </a:solidFill>
              </a:rPr>
              <a:t>Numerická schopnosť</a:t>
            </a:r>
            <a:r>
              <a:rPr lang="sk-SK" dirty="0">
                <a:solidFill>
                  <a:schemeClr val="tx1"/>
                </a:solidFill>
              </a:rPr>
              <a:t> sa prejavuje v rýchlom a bezpečnom zaobchádzaní s číslami pri jednoduchých matematických úkonoch.</a:t>
            </a:r>
          </a:p>
          <a:p>
            <a:pPr algn="l"/>
            <a:r>
              <a:rPr lang="sk-SK" dirty="0">
                <a:solidFill>
                  <a:schemeClr val="tx1"/>
                </a:solidFill>
              </a:rPr>
              <a:t>     </a:t>
            </a:r>
            <a:r>
              <a:rPr lang="sk-SK" b="1" dirty="0">
                <a:solidFill>
                  <a:schemeClr val="tx1"/>
                </a:solidFill>
              </a:rPr>
              <a:t>Pamäťové schopnosti, </a:t>
            </a:r>
            <a:r>
              <a:rPr lang="sk-SK" b="1" dirty="0" err="1">
                <a:solidFill>
                  <a:schemeClr val="tx1"/>
                </a:solidFill>
              </a:rPr>
              <a:t>psychomotorické</a:t>
            </a:r>
            <a:r>
              <a:rPr lang="sk-SK" b="1" dirty="0">
                <a:solidFill>
                  <a:schemeClr val="tx1"/>
                </a:solidFill>
              </a:rPr>
              <a:t> schopnosti, umelecké schopnosti.</a:t>
            </a:r>
            <a:r>
              <a:rPr lang="sk-SK" dirty="0">
                <a:solidFill>
                  <a:schemeClr val="tx1"/>
                </a:solidFill>
              </a:rPr>
              <a:t> Bolo by možné hovoriť i o ďalších špeciálnych schopnostiach.</a:t>
            </a:r>
          </a:p>
          <a:p>
            <a:pPr algn="l"/>
            <a:r>
              <a:rPr lang="sk-SK" dirty="0">
                <a:solidFill>
                  <a:schemeClr val="tx1"/>
                </a:solidFill>
              </a:rPr>
              <a:t>     </a:t>
            </a:r>
            <a:r>
              <a:rPr lang="sk-SK" b="1" dirty="0">
                <a:solidFill>
                  <a:schemeClr val="tx1"/>
                </a:solidFill>
              </a:rPr>
              <a:t>Vplyv dedičnosti a prostredia na rozvoj schopností</a:t>
            </a:r>
            <a:endParaRPr lang="sk-SK" dirty="0">
              <a:solidFill>
                <a:schemeClr val="tx1"/>
              </a:solidFill>
            </a:endParaRPr>
          </a:p>
          <a:p>
            <a:pPr algn="l"/>
            <a:r>
              <a:rPr lang="sk-SK" dirty="0">
                <a:solidFill>
                  <a:schemeClr val="tx1"/>
                </a:solidFill>
              </a:rPr>
              <a:t>     Prakticky na všetky ľudské vlastnosti má vplyv jednak dedičnosť a jednak prostredie. V súvislosti so schopnosťami sa o tomto probléme diskutovalo azda najviac. Sú individuálne rozdiely v schopnostiach spôsobené rôznou dedičnou výbavou alebo rôznosťou prostredia, ktoré na nás od detstva pôsobí?</a:t>
            </a:r>
          </a:p>
          <a:p>
            <a:pPr algn="l"/>
            <a:r>
              <a:rPr lang="sk-SK" dirty="0">
                <a:solidFill>
                  <a:schemeClr val="tx1"/>
                </a:solidFill>
              </a:rPr>
              <a:t>     Doba, kedy sa otázka kládla takto (buď - alebo), je už za nami. Dnes už nikto netvrdí, že človek je pri narodení „tabula rasa“, ani že jeho duševné vlastnosti sú predurčené už pri počatí! Dnes otázka znie </a:t>
            </a:r>
            <a:r>
              <a:rPr lang="sk-SK" i="1" dirty="0">
                <a:solidFill>
                  <a:schemeClr val="tx1"/>
                </a:solidFill>
              </a:rPr>
              <a:t>do akej miery</a:t>
            </a:r>
            <a:r>
              <a:rPr lang="sk-SK" dirty="0">
                <a:solidFill>
                  <a:schemeClr val="tx1"/>
                </a:solidFill>
              </a:rPr>
              <a:t> sa na individuálnych rozdieloch podieľa dedičnosť a do akej prostredie. Najviac sa tento problém skúmal na inteligencii.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a:solidFill>
                  <a:schemeClr val="tx1"/>
                </a:solidFill>
              </a:rPr>
              <a:t> </a:t>
            </a:r>
            <a:endParaRPr lang="sk-SK" dirty="0" smtClean="0">
              <a:solidFill>
                <a:schemeClr val="tx1"/>
              </a:solidFill>
            </a:endParaRPr>
          </a:p>
          <a:p>
            <a:pPr algn="l"/>
            <a:r>
              <a:rPr lang="sk-SK" dirty="0" smtClean="0">
                <a:solidFill>
                  <a:schemeClr val="tx1"/>
                </a:solidFill>
              </a:rPr>
              <a:t> </a:t>
            </a:r>
            <a:r>
              <a:rPr lang="sk-SK" dirty="0" smtClean="0">
                <a:solidFill>
                  <a:schemeClr val="tx1"/>
                </a:solidFill>
              </a:rPr>
              <a:t>     </a:t>
            </a:r>
            <a:r>
              <a:rPr lang="sk-SK" dirty="0" smtClean="0">
                <a:solidFill>
                  <a:schemeClr val="tx1"/>
                </a:solidFill>
              </a:rPr>
              <a:t>Je </a:t>
            </a:r>
            <a:r>
              <a:rPr lang="sk-SK" dirty="0">
                <a:solidFill>
                  <a:schemeClr val="tx1"/>
                </a:solidFill>
              </a:rPr>
              <a:t>možné uviesť rad argumentov tak pre tvrdenie, že rozhodujúci je vplyv dedičnosti, ako aj pre tvrdenie, že rozhodujúci je vplyv prostredia. Bolo by možno hovoriť o „vlčích deťoch“ v prospech vplyvu prostredia ako aj o </a:t>
            </a:r>
            <a:r>
              <a:rPr lang="sk-SK" dirty="0" err="1">
                <a:solidFill>
                  <a:schemeClr val="tx1"/>
                </a:solidFill>
              </a:rPr>
              <a:t>monozygotných</a:t>
            </a:r>
            <a:r>
              <a:rPr lang="sk-SK" dirty="0">
                <a:solidFill>
                  <a:schemeClr val="tx1"/>
                </a:solidFill>
              </a:rPr>
              <a:t> dvojičkách v prospech vplyvu dedičnosti. Väčšina autorov sa však nazdáva, že inteligencia je asi z 80% dedičná. Tomuto číslu však treba rozumieť. Predovšetkým si treba uvedomiť, že k faktorom prostredia, ktoré sa prejavujú na finálnej úrovni dospelej inteligencie, nepatrí iba výchova, psychologické pôsobenie atď., ale aj biologické faktory, ktoré sa uplatňujú v priebehu vnútromaternicového života i neskôr. Napr. chudobná výživa (bielkovinný hlad) matky počas tehotenstva i v časnom štádiu vývinu môže nenapraviteľne poškodiť rozvoj inteligencie. Aj samotné číselné vyjadrenie si vyžaduje objasnenie. Uvedené čísla samotné o sebe môžu byť klamlivé. Laik, ktorý nepozná matematicko-štatistické základy výskumu dedičnosti, si povrchným spájaním ľahko odvodí, že inteligenciu jednotlivca možno zvýšiť najviac o 20%. A pretože orientačným číslom pre inteligenčný kvocient je 100, spojí si ľahko uvedené percentá s bodmi IQ. To je však obrovský omyl! Z uvedeného pomeru 80:20 možno z teoretických rovníc odvodiť, že v rade prípadov je zvýšenie (alebo zníženie) IQ o viac ako 20 bodov možno vplyvom prostredia. Nie je tu rozpor s faktami, ktoré sme práve uviedli.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a:bodyPr>
          <a:lstStyle/>
          <a:p>
            <a:pPr algn="l"/>
            <a:r>
              <a:rPr lang="sk-SK" sz="2000" dirty="0" smtClean="0">
                <a:solidFill>
                  <a:schemeClr val="tx1"/>
                </a:solidFill>
              </a:rPr>
              <a:t>       U </a:t>
            </a:r>
            <a:r>
              <a:rPr lang="sk-SK" sz="2000" dirty="0">
                <a:solidFill>
                  <a:schemeClr val="tx1"/>
                </a:solidFill>
              </a:rPr>
              <a:t>ktorých detí je možné za súčasného stavu psychológie a pedagogiky podstatne zvýšiť IQ? Predovšetkým u zanedbaných detí, ktoré sa môžu po prechode do vysoko podnetného prostredia alebo i len normálneho prostredia veľmi rýchlo intelektovo rozvinúť - pokiaľ však nedošlo k hrubému výchovnému zanedbaniu v kritickom období. Nesmú sa však zamieňať zanedbané a zaostávajúce deti. Veľa zaostávajúcich detí je blízko stropu svojich možností a s ich inteligenciou možno aj pri najväčšej starostlivosti urobiť len veľmi málo. Samozrejme, že i to „málo“ stojí za veľké výchovné úsilie, pokiaľ obohatí život postihnutého dieťaťa. Toto „málo“ môže v podstate znamenať rozdiel medzi pasívnym objektom starostlivosti a človekom, ktorý sa vie aspoň v minimálnej miere o seba postarať, alebo medzi invalidom a pracujúcim človekom. Dnes sa pozeráme na mentálne postihnutých ako na plnoprávnych občanov, ktorí potrebujú od spoločnosti viac, než môžu samotní poskytnúť.</a:t>
            </a:r>
          </a:p>
          <a:p>
            <a:pPr algn="l"/>
            <a:r>
              <a:rPr lang="sk-SK" sz="2000" dirty="0">
                <a:solidFill>
                  <a:schemeClr val="tx1"/>
                </a:solidFill>
              </a:rPr>
              <a:t>     Ako zložitý je problém podielu dedičnosti a prostredia v schopnostiach a ako ľahko možno nepochopiť zmysel uvedených 80% pre dedičnosť, ilustruje táto úvahu. Keby sme dali všetkým deťom ideálne podmienky na rozvoj rozumových schopností v rodine, v škole </a:t>
            </a:r>
            <a:r>
              <a:rPr lang="sk-SK" sz="2000" dirty="0" err="1">
                <a:solidFill>
                  <a:schemeClr val="tx1"/>
                </a:solidFill>
              </a:rPr>
              <a:t>atdˇ</a:t>
            </a:r>
            <a:r>
              <a:rPr lang="sk-SK" sz="2000" dirty="0">
                <a:solidFill>
                  <a:schemeClr val="tx1"/>
                </a:solidFill>
              </a:rPr>
              <a:t>. (a keby sme zabezpečili aj optimálny rozvoj pred narodením), potom by podiel dedičnosti v individuálnych rozdieloch bol nie 80%, ale 100%. Naopak, ako budú mať niektoré deti (napr. deti rodičov s lepším postavením) neporovnateľne lepšie podmienky pre rozvoj intelektu ako ostatné deti, úloha prostredia v individuálnych rozdieloch sa podstatne zvýši.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a:bodyPr>
          <a:lstStyle/>
          <a:p>
            <a:pPr algn="l"/>
            <a:r>
              <a:rPr lang="sk-SK" sz="1600" b="1" dirty="0">
                <a:solidFill>
                  <a:schemeClr val="tx1"/>
                </a:solidFill>
              </a:rPr>
              <a:t>Význam </a:t>
            </a:r>
            <a:r>
              <a:rPr lang="sk-SK" sz="1600" b="1" dirty="0" smtClean="0">
                <a:solidFill>
                  <a:schemeClr val="tx1"/>
                </a:solidFill>
              </a:rPr>
              <a:t>schopností</a:t>
            </a:r>
          </a:p>
          <a:p>
            <a:pPr algn="l"/>
            <a:endParaRPr lang="sk-SK" sz="1600" dirty="0">
              <a:solidFill>
                <a:schemeClr val="tx1"/>
              </a:solidFill>
            </a:endParaRPr>
          </a:p>
          <a:p>
            <a:pPr algn="l"/>
            <a:r>
              <a:rPr lang="sk-SK" sz="1600" b="1" dirty="0">
                <a:solidFill>
                  <a:schemeClr val="tx1"/>
                </a:solidFill>
              </a:rPr>
              <a:t>     </a:t>
            </a:r>
            <a:r>
              <a:rPr lang="sk-SK" sz="1600" dirty="0">
                <a:solidFill>
                  <a:schemeClr val="tx1"/>
                </a:solidFill>
              </a:rPr>
              <a:t>Myslím si, že nikto dnes nepochybuje o tom, že schopnosti sú v živote človeka veľmi dôležité. Ide však o to, ako sú dôležité. Na tom, akú prácu bude človek v živote vykonávať, aké postavenie bude zaujímať a do istej miery teda akým spôsobom bude žiť, podieľajú sa jeho schopnosti asi v jednej tretine. Druhá tretina pripadá na jeho povahové vlastnosti a tretia je - z hľadiska indivídua - náhodná. čo sa tým myslí? Vieme napr., že niekedy sa človek dostane čírou náhodou spoločnosti, ktorá ho veľmi silno ovplyvní a určí jeho ďalší život. K týmto, z hľadiska indivídua náhodným faktorom, patrí samozrejme najmä rodina, v ktorej vyrastá a na ktorej nemálo záleží. Predpoveď, ktorú o ľuďoch robíme na základe ich schopností, sa preto nutne  - aj keby sme tieto schopnosti poznali dokonale - splní iba čiastočne, v niektorých prípadoch lepšie, v iných horšie.</a:t>
            </a:r>
          </a:p>
          <a:p>
            <a:pPr algn="l"/>
            <a:r>
              <a:rPr lang="sk-SK" sz="1600" dirty="0">
                <a:solidFill>
                  <a:schemeClr val="tx1"/>
                </a:solidFill>
              </a:rPr>
              <a:t>     Krátkodobá predpoveď na základe schopností je lepšia ako dlhodobá a nesmieme sa dať od ich diagnostikovania odradiť povedzme tým, že úspech vo vysokoškolskom štúdiu je len v neveľmi vysokej korelácii s inteligenčným kvocientom, ktorý mal jednotlivec vo veku 10-15 rokov. Určenie podielu schopností na životnej dráhe človeka môžeme považovať za reálne iba za predpokladu ako tak stabilizovaných pomerov. Celospoločenské otrasy, ako je napr. vojna, ovplyvnia ľudské osudy tak dokonale, že naše predpovede väčšinou zlyhajú.</a:t>
            </a:r>
          </a:p>
          <a:p>
            <a:pPr algn="l"/>
            <a:r>
              <a:rPr lang="sk-SK" sz="1600" dirty="0">
                <a:solidFill>
                  <a:schemeClr val="tx1"/>
                </a:solidFill>
              </a:rPr>
              <a:t>     </a:t>
            </a:r>
            <a:r>
              <a:rPr lang="sk-SK" sz="1600" u="sng" dirty="0">
                <a:solidFill>
                  <a:schemeClr val="tx1"/>
                </a:solidFill>
              </a:rPr>
              <a:t>Druhou otázkou</a:t>
            </a:r>
            <a:r>
              <a:rPr lang="sk-SK" sz="1600" dirty="0">
                <a:solidFill>
                  <a:schemeClr val="tx1"/>
                </a:solidFill>
              </a:rPr>
              <a:t> pri posudzovaní osobnosti človeka je otázka, </a:t>
            </a:r>
            <a:r>
              <a:rPr lang="sk-SK" sz="1600" b="1" dirty="0">
                <a:solidFill>
                  <a:schemeClr val="tx1"/>
                </a:solidFill>
              </a:rPr>
              <a:t>čo chce</a:t>
            </a:r>
            <a:r>
              <a:rPr lang="sk-SK" sz="1600" dirty="0">
                <a:solidFill>
                  <a:schemeClr val="tx1"/>
                </a:solidFill>
              </a:rPr>
              <a:t>. Ako sme už povedali, je to najmä otázka motivácie, cieľov, ideálov, potrieb, záujmov. Ak chceme porozumieť správaniu ľudí, pochopiť ich a vedieť aj predpovedať do budúcnosti, ako sa za rôznych okolností budú správať, potom sa prirodzene pýtame, čo chcú, o čo im ide, čo ich baví, zaujíma a teší alebo zasa čoho sa boja, v čo dúfajú, o čom snívajú. Pýtame sa, aké sily ich uvádzajú do činnosti, odborne povedané ako silno a k čomu sú motivovaní.</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Jeden </a:t>
            </a:r>
            <a:r>
              <a:rPr lang="sk-SK" dirty="0">
                <a:solidFill>
                  <a:schemeClr val="tx1"/>
                </a:solidFill>
              </a:rPr>
              <a:t>môj kolega je fantasticky usilovný. Vedecká práca je jeho vášeň. Všetko, na čo sa pozrie, čo prežíva, o čom hovorí s ľuďmi, sa mu mení na zaujímavý psychologický problém. Manželka ho musí nútiť, aby si vybral aspoň časť dovolenky. Ako vysvetliť túto nezvyčajnú pracovnú motiváciu? Teší ho natoľko práca sama - dobrodružstvo poznania? Alebo ho ženie ctižiadostivosť? Alebo je v tom neistota, neschopnosť vyplniť voľný čas podľa svojich ideálnych predstáv? Uteká do práce pred ľudskými vzťahmi? Alebo má pred sebou určitý vysoký cieľ, ideálnu predstavu o tom, čo by mal pre spoločnosť vykonať? A môže byť taký cieľ sám o sebe silou, ktorá preniká celým životom a určuje jeho štýl?</a:t>
            </a:r>
          </a:p>
          <a:p>
            <a:pPr algn="l"/>
            <a:r>
              <a:rPr lang="sk-SK" dirty="0">
                <a:solidFill>
                  <a:schemeClr val="tx1"/>
                </a:solidFill>
              </a:rPr>
              <a:t>     Motívy človeka vytvárajú veľmi zložitú štruktúru, rôzne sa prepájajú, kombinujú. Určitý čin často slúži niekoľkým motívom naraz, je </a:t>
            </a:r>
            <a:r>
              <a:rPr lang="sk-SK" i="1" dirty="0">
                <a:solidFill>
                  <a:schemeClr val="tx1"/>
                </a:solidFill>
              </a:rPr>
              <a:t>viacnásobne motivovaný</a:t>
            </a:r>
            <a:r>
              <a:rPr lang="sk-SK" dirty="0">
                <a:solidFill>
                  <a:schemeClr val="tx1"/>
                </a:solidFill>
              </a:rPr>
              <a:t>. Napríklad v nedeľu pôjdeme na výlet súčasne preto, aby sme urobili deťom radosť, aby sme si zašportovali, aby sme pobudli s priateľmi, aby sme unikli samote a súčasne aby sme boli konformní k svojmu okoliu, ktoré by považovalo za čudné, keby sme zostali napriek peknému počasiu doma. Pre spleť motívov je ďalej typické vytváranie </a:t>
            </a:r>
            <a:r>
              <a:rPr lang="sk-SK" i="1" dirty="0">
                <a:solidFill>
                  <a:schemeClr val="tx1"/>
                </a:solidFill>
              </a:rPr>
              <a:t>odvodených motívov</a:t>
            </a:r>
            <a:r>
              <a:rPr lang="sk-SK" dirty="0">
                <a:solidFill>
                  <a:schemeClr val="tx1"/>
                </a:solidFill>
              </a:rPr>
              <a:t>, ktoré často tvoria celé reťazce. Napr. túžba získať nejaké dievča vedie mladého človeka k túžbe vyniknúť vo futbale, tá zasa vedie k záujmu o športový klub a tento záujem k snahe získať si priazeň funkcionárov klubu... Pokúste sa sami zamyslieť sa nad niektorými vašimi činnosťami a motiváciou, ktorá k nim vedie. Uvidíte, že to vôbec nie je také zložité.</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a:solidFill>
                  <a:schemeClr val="tx1"/>
                </a:solidFill>
              </a:rPr>
              <a:t>Rozdiely v ľudskom správaní a v jeho výsledkoch, ktoré sú spôsobené rozdielmi v motivácii, bývajú obrovské. Ak je úspech alebo neúspech v povolaní, v športe a pod. závislý z jednej tretiny na schopnostiach, potom možno povedať, že dôležitosť motivácie je zvyčajne rovnako veľká. Poznáme ľudí, ktorí sa pri mierne nadpriemerným nadaním stali - vďaka veľkej usilovnosti alebo inému húževnatému úsiliu - univerzitnými profesormi, a na druhej strane existujú prípady inteligenčných kvocientov na hranici geniality, ktorých nositelia to nikdy nedotiahli ďalej ako na priemerných pracovníkov.</a:t>
            </a:r>
          </a:p>
          <a:p>
            <a:pPr algn="l"/>
            <a:r>
              <a:rPr lang="sk-SK" dirty="0">
                <a:solidFill>
                  <a:schemeClr val="tx1"/>
                </a:solidFill>
              </a:rPr>
              <a:t>     </a:t>
            </a:r>
            <a:r>
              <a:rPr lang="sk-SK" b="1" dirty="0">
                <a:solidFill>
                  <a:schemeClr val="tx1"/>
                </a:solidFill>
              </a:rPr>
              <a:t>K teórii motivácie</a:t>
            </a:r>
            <a:endParaRPr lang="sk-SK" dirty="0">
              <a:solidFill>
                <a:schemeClr val="tx1"/>
              </a:solidFill>
            </a:endParaRPr>
          </a:p>
          <a:p>
            <a:pPr algn="l"/>
            <a:r>
              <a:rPr lang="sk-SK" dirty="0">
                <a:solidFill>
                  <a:schemeClr val="tx1"/>
                </a:solidFill>
              </a:rPr>
              <a:t>     Motivačné sily (potreby, motívy, pudy, hodnoty, záujmy, postoje, ciele), ktoré vedú k správaniu rôzneho druhu, sú pre nás akosi samozrejme „evidentné“. Vieme o nich z introspekcie a z pozorovania iných. Vieme, že hlad, chuť porozprávať sa alebo láska k pravde sú mocné sily. Istým spôsobom to prežívame. Ale ak máme o nich hovoriť všeobecne a systematicky, tak ako si to vyžaduje vedecký prístup, potom nás zdanlivá samozrejmosť môže sklamať. Napríklad pokus o uspokojivú definíciu motivácie zlyháva a nedarí sa podať všeobecnejšie prijímanú definíciu.</a:t>
            </a:r>
          </a:p>
          <a:p>
            <a:pPr algn="l"/>
            <a:r>
              <a:rPr lang="sk-SK" dirty="0">
                <a:solidFill>
                  <a:schemeClr val="tx1"/>
                </a:solidFill>
              </a:rPr>
              <a:t>     </a:t>
            </a:r>
            <a:r>
              <a:rPr lang="sk-SK" b="1" dirty="0">
                <a:solidFill>
                  <a:schemeClr val="tx1"/>
                </a:solidFill>
              </a:rPr>
              <a:t>Dva introspektívne fyzikálne </a:t>
            </a:r>
            <a:r>
              <a:rPr lang="sk-SK" b="1" dirty="0" err="1">
                <a:solidFill>
                  <a:schemeClr val="tx1"/>
                </a:solidFill>
              </a:rPr>
              <a:t>homeostatické</a:t>
            </a:r>
            <a:r>
              <a:rPr lang="sk-SK" b="1" dirty="0">
                <a:solidFill>
                  <a:schemeClr val="tx1"/>
                </a:solidFill>
              </a:rPr>
              <a:t> modely</a:t>
            </a:r>
            <a:endParaRPr lang="sk-SK" dirty="0">
              <a:solidFill>
                <a:schemeClr val="tx1"/>
              </a:solidFill>
            </a:endParaRPr>
          </a:p>
          <a:p>
            <a:pPr algn="l"/>
            <a:r>
              <a:rPr lang="sk-SK" b="1" dirty="0">
                <a:solidFill>
                  <a:schemeClr val="tx1"/>
                </a:solidFill>
              </a:rPr>
              <a:t>     </a:t>
            </a:r>
            <a:r>
              <a:rPr lang="sk-SK" dirty="0">
                <a:solidFill>
                  <a:schemeClr val="tx1"/>
                </a:solidFill>
              </a:rPr>
              <a:t>Ak uvažujeme o motivácii, staviame do značnej miery - či už vedome alebo nevedome - na dvoch základných predstavách, v ktorých sa zaujímavým spôsobom spája introspekcia s fyzikálnym nazeraním. Tieto dve základné predstavy môžeme chápať ako modely.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i="1" dirty="0" smtClean="0">
                <a:solidFill>
                  <a:schemeClr val="tx1"/>
                </a:solidFill>
              </a:rPr>
              <a:t>     a</a:t>
            </a:r>
            <a:r>
              <a:rPr lang="sk-SK" i="1" dirty="0">
                <a:solidFill>
                  <a:schemeClr val="tx1"/>
                </a:solidFill>
              </a:rPr>
              <a:t>) Model nedostatku (vákua)</a:t>
            </a:r>
            <a:endParaRPr lang="sk-SK" dirty="0">
              <a:solidFill>
                <a:schemeClr val="tx1"/>
              </a:solidFill>
            </a:endParaRPr>
          </a:p>
          <a:p>
            <a:pPr algn="l"/>
            <a:r>
              <a:rPr lang="sk-SK" dirty="0">
                <a:solidFill>
                  <a:schemeClr val="tx1"/>
                </a:solidFill>
              </a:rPr>
              <a:t>     Model nedostatku vychádza jednak z pocitu prázdnoty, ktorá túži po naplnení (najmä v prípade hladu), jednak z pozorovaní iných ľudí a zvierat, ktorí bývajú pod zrejmým vplyvom motivačných síl, kým nedosiahnu nejaký objekt, ktorý by mohli zjesť. Markantnými prípadmi sú okrem hladu  smäd a potreba vzduchu. Model nedostatku používame i pri vysvetľovaní iných motivačných síl. Hovoríme napríklad o tom, že niekto je lačný po peniazoch, hovoríme o smäde po vzdelaní, o potrebe nadýchať sa vzduchu slobody atď. Výrazne to vyjadruje fyzikálny pojem vákua, ktoré si vynucuje pohyb, vedúci k jeho naplneniu. Je dôležité si uvedomiť, že predstava prázdnoty, ktorá si vyžaduje naplnenie, je iba nástrojom k pochopeniu psychologickej skutočnosti. Niektoré motivačné sily, aj keď ich tiež označujeme ako </a:t>
            </a:r>
            <a:r>
              <a:rPr lang="sk-SK" i="1" dirty="0">
                <a:solidFill>
                  <a:schemeClr val="tx1"/>
                </a:solidFill>
              </a:rPr>
              <a:t>potreby</a:t>
            </a:r>
            <a:r>
              <a:rPr lang="sk-SK" dirty="0">
                <a:solidFill>
                  <a:schemeClr val="tx1"/>
                </a:solidFill>
              </a:rPr>
              <a:t>, sú úplne iného druhu.</a:t>
            </a:r>
          </a:p>
          <a:p>
            <a:pPr algn="l"/>
            <a:r>
              <a:rPr lang="sk-SK" dirty="0">
                <a:solidFill>
                  <a:schemeClr val="tx1"/>
                </a:solidFill>
              </a:rPr>
              <a:t>     </a:t>
            </a:r>
            <a:r>
              <a:rPr lang="sk-SK" i="1" dirty="0">
                <a:solidFill>
                  <a:schemeClr val="tx1"/>
                </a:solidFill>
              </a:rPr>
              <a:t>b) Model vybitia (pretlaku)</a:t>
            </a:r>
            <a:endParaRPr lang="sk-SK" dirty="0">
              <a:solidFill>
                <a:schemeClr val="tx1"/>
              </a:solidFill>
            </a:endParaRPr>
          </a:p>
          <a:p>
            <a:pPr algn="l"/>
            <a:r>
              <a:rPr lang="sk-SK" dirty="0">
                <a:solidFill>
                  <a:schemeClr val="tx1"/>
                </a:solidFill>
              </a:rPr>
              <a:t>      Celkom opačná predstava o motivačných silách vyplýva zo zovšeobecnenia iných prípadov. Sú to prípady, kedy k uspokojeniu a upokojeniu dochádza nie po nejakom zaplneniu, ale naopak vtedy, keď organizmus zo seba niečo vydá, niečoho sa zbaví. Tak je to u eliminačných potrieb i u potreby laktácie. To sa prenáša aj na iné prípady uspokojovania potrieb. Často sa napríklad hovorí, že človek si musí vybiť svoju zlosť, „odreagovať sa“, dieťa sa potrebuje „vyblázniť“ atď.</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i="1" dirty="0">
                <a:solidFill>
                  <a:schemeClr val="tx1"/>
                </a:solidFill>
              </a:rPr>
              <a:t>Teórie citov</a:t>
            </a:r>
            <a:endParaRPr lang="sk-SK" dirty="0">
              <a:solidFill>
                <a:schemeClr val="tx1"/>
              </a:solidFill>
            </a:endParaRPr>
          </a:p>
          <a:p>
            <a:pPr algn="l"/>
            <a:r>
              <a:rPr lang="sk-SK" i="1" dirty="0">
                <a:solidFill>
                  <a:schemeClr val="tx1"/>
                </a:solidFill>
              </a:rPr>
              <a:t>     </a:t>
            </a:r>
            <a:r>
              <a:rPr lang="sk-SK" dirty="0">
                <a:solidFill>
                  <a:schemeClr val="tx1"/>
                </a:solidFill>
              </a:rPr>
              <a:t>Na vysvetlenie citového života sa v priebehu vývinu psychológie vytvorilo viacero teórií, z ktorých najznámejšie sú teória </a:t>
            </a:r>
            <a:r>
              <a:rPr lang="sk-SK" dirty="0" err="1">
                <a:solidFill>
                  <a:schemeClr val="tx1"/>
                </a:solidFill>
              </a:rPr>
              <a:t>Jamesa-Langeho</a:t>
            </a:r>
            <a:r>
              <a:rPr lang="sk-SK" dirty="0">
                <a:solidFill>
                  <a:schemeClr val="tx1"/>
                </a:solidFill>
              </a:rPr>
              <a:t> a </a:t>
            </a:r>
            <a:r>
              <a:rPr lang="sk-SK" dirty="0" err="1">
                <a:solidFill>
                  <a:schemeClr val="tx1"/>
                </a:solidFill>
              </a:rPr>
              <a:t>talamická</a:t>
            </a:r>
            <a:r>
              <a:rPr lang="sk-SK" dirty="0">
                <a:solidFill>
                  <a:schemeClr val="tx1"/>
                </a:solidFill>
              </a:rPr>
              <a:t> teória </a:t>
            </a:r>
            <a:r>
              <a:rPr lang="sk-SK" dirty="0" err="1">
                <a:solidFill>
                  <a:schemeClr val="tx1"/>
                </a:solidFill>
              </a:rPr>
              <a:t>Cannona</a:t>
            </a:r>
            <a:r>
              <a:rPr lang="sk-SK" dirty="0">
                <a:solidFill>
                  <a:schemeClr val="tx1"/>
                </a:solidFill>
              </a:rPr>
              <a:t>.</a:t>
            </a:r>
          </a:p>
          <a:p>
            <a:pPr algn="l"/>
            <a:r>
              <a:rPr lang="sk-SK" dirty="0">
                <a:solidFill>
                  <a:schemeClr val="tx1"/>
                </a:solidFill>
              </a:rPr>
              <a:t>     </a:t>
            </a:r>
            <a:r>
              <a:rPr lang="sk-SK" i="1" dirty="0">
                <a:solidFill>
                  <a:schemeClr val="tx1"/>
                </a:solidFill>
              </a:rPr>
              <a:t>Teória </a:t>
            </a:r>
            <a:r>
              <a:rPr lang="sk-SK" i="1" dirty="0" err="1">
                <a:solidFill>
                  <a:schemeClr val="tx1"/>
                </a:solidFill>
              </a:rPr>
              <a:t>Jamesa-Langeho</a:t>
            </a:r>
            <a:r>
              <a:rPr lang="sk-SK" dirty="0">
                <a:solidFill>
                  <a:schemeClr val="tx1"/>
                </a:solidFill>
              </a:rPr>
              <a:t> sa tak nazýva preto, lebo ju nezávisle skoncipovali Američan </a:t>
            </a:r>
            <a:r>
              <a:rPr lang="sk-SK" dirty="0" err="1">
                <a:solidFill>
                  <a:schemeClr val="tx1"/>
                </a:solidFill>
              </a:rPr>
              <a:t>Wiliam</a:t>
            </a:r>
            <a:r>
              <a:rPr lang="sk-SK" dirty="0">
                <a:solidFill>
                  <a:schemeClr val="tx1"/>
                </a:solidFill>
              </a:rPr>
              <a:t> </a:t>
            </a:r>
            <a:r>
              <a:rPr lang="sk-SK" dirty="0" err="1">
                <a:solidFill>
                  <a:schemeClr val="tx1"/>
                </a:solidFill>
              </a:rPr>
              <a:t>James</a:t>
            </a:r>
            <a:r>
              <a:rPr lang="sk-SK" dirty="0">
                <a:solidFill>
                  <a:schemeClr val="tx1"/>
                </a:solidFill>
              </a:rPr>
              <a:t> a dánsky fyziológ </a:t>
            </a:r>
            <a:r>
              <a:rPr lang="sk-SK" dirty="0" err="1">
                <a:solidFill>
                  <a:schemeClr val="tx1"/>
                </a:solidFill>
              </a:rPr>
              <a:t>Lange</a:t>
            </a:r>
            <a:r>
              <a:rPr lang="sk-SK" dirty="0">
                <a:solidFill>
                  <a:schemeClr val="tx1"/>
                </a:solidFill>
              </a:rPr>
              <a:t>. Podľa tejto teórie telesné zmeny priamo nasledujú vnímanie vzrušujúcej situácie a pociťovanie týchto zmien, to je práve cit, emócia. Nie teda ako hovorí teória prostého rozumu, že vnímame situáciu, ktorá vyvoláva citový zážitok, máme túto citovú skúsenosť a potom sa správame emocionálne, že táto emocionálna skúsenosť dáva vznik </a:t>
            </a:r>
            <a:r>
              <a:rPr lang="sk-SK" dirty="0" err="1">
                <a:solidFill>
                  <a:schemeClr val="tx1"/>
                </a:solidFill>
              </a:rPr>
              <a:t>vnútornostným</a:t>
            </a:r>
            <a:r>
              <a:rPr lang="sk-SK" dirty="0">
                <a:solidFill>
                  <a:schemeClr val="tx1"/>
                </a:solidFill>
              </a:rPr>
              <a:t> a kostrovým reakciám. Bežne totiž povieme: stratil som peniaze, som smutný, a preto plačem, alebo stretnem medveďa, naľakám sa a utekám. </a:t>
            </a:r>
            <a:r>
              <a:rPr lang="sk-SK" dirty="0" err="1">
                <a:solidFill>
                  <a:schemeClr val="tx1"/>
                </a:solidFill>
              </a:rPr>
              <a:t>James-Langeho</a:t>
            </a:r>
            <a:r>
              <a:rPr lang="sk-SK" dirty="0">
                <a:solidFill>
                  <a:schemeClr val="tx1"/>
                </a:solidFill>
              </a:rPr>
              <a:t> teória neuznáva toto poradie, teda situáciu, emocionálnu skúsenosť a telesnú reakciu, ale kladie telesnú reakciu hneď k situácii a až potom prichádza emocionálna skúsenosť (neplačeme preto, že sme smutní, ale sme smutní, pretože plačeme, sme naľakaní, pretože sa chvejeme atď. Táto teória získala veľa prívržencov, ale aj odporcov. Ako najzávažnejší argument proti nej sa uvádza, že pri prerušení spojenia medzi miechovými nervovými dráhami a teda aj sympatickými a medzi kôrou, emocionálne správanie nebolo narušené (pokusy sa robili na zvieratách i na zranených ľuďoch).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endParaRPr lang="sk-SK" dirty="0" smtClean="0">
              <a:solidFill>
                <a:schemeClr val="tx1"/>
              </a:solidFill>
            </a:endParaRPr>
          </a:p>
          <a:p>
            <a:pPr algn="l"/>
            <a:r>
              <a:rPr lang="sk-SK" dirty="0" smtClean="0">
                <a:solidFill>
                  <a:schemeClr val="tx1"/>
                </a:solidFill>
              </a:rPr>
              <a:t> </a:t>
            </a:r>
            <a:r>
              <a:rPr lang="sk-SK" dirty="0" smtClean="0">
                <a:solidFill>
                  <a:schemeClr val="tx1"/>
                </a:solidFill>
              </a:rPr>
              <a:t>    </a:t>
            </a:r>
            <a:r>
              <a:rPr lang="sk-SK" dirty="0" smtClean="0">
                <a:solidFill>
                  <a:schemeClr val="tx1"/>
                </a:solidFill>
              </a:rPr>
              <a:t>Tak </a:t>
            </a:r>
            <a:r>
              <a:rPr lang="sk-SK" dirty="0">
                <a:solidFill>
                  <a:schemeClr val="tx1"/>
                </a:solidFill>
              </a:rPr>
              <a:t>model nedostatku, ako aj model vybitia predpokladá, že po nasýtení alebo odreagovaní dôjde k pokojnému stavu rovnováhy, k </a:t>
            </a:r>
            <a:r>
              <a:rPr lang="sk-SK" dirty="0" err="1">
                <a:solidFill>
                  <a:schemeClr val="tx1"/>
                </a:solidFill>
              </a:rPr>
              <a:t>homeostatickému</a:t>
            </a:r>
            <a:r>
              <a:rPr lang="sk-SK" dirty="0">
                <a:solidFill>
                  <a:schemeClr val="tx1"/>
                </a:solidFill>
              </a:rPr>
              <a:t> vyrovnaniu. Tento predpoklad sa potom prenáša na ďalšie motivačné procesy. Vráťme sa však k „lačnosti po peniazoch“ Skúsenosť nás učí, že je neukojiteľná, podobne ako túžba po moci. Platí tu zdanlivý paradox, že „jedlom rastie chuť“. Tak agresivita, útočnosť (ktorá sa považuje za jednu zo základných potrieb), je podľa niektorých autorov prípadom, kedy </a:t>
            </a:r>
            <a:r>
              <a:rPr lang="sk-SK" dirty="0" err="1">
                <a:solidFill>
                  <a:schemeClr val="tx1"/>
                </a:solidFill>
              </a:rPr>
              <a:t>homeostatický</a:t>
            </a:r>
            <a:r>
              <a:rPr lang="sk-SK" dirty="0">
                <a:solidFill>
                  <a:schemeClr val="tx1"/>
                </a:solidFill>
              </a:rPr>
              <a:t> model zlyháva. Agresivita, ktorá nenaráža na odpor (napríklad u príliš zhovievavých rodičov), neprestáva, ale naopak sa stupňuje. Avšak napriek týmto zjavným nedostatkom sú </a:t>
            </a:r>
            <a:r>
              <a:rPr lang="sk-SK" dirty="0" err="1">
                <a:solidFill>
                  <a:schemeClr val="tx1"/>
                </a:solidFill>
              </a:rPr>
              <a:t>homeostatické</a:t>
            </a:r>
            <a:r>
              <a:rPr lang="sk-SK" dirty="0">
                <a:solidFill>
                  <a:schemeClr val="tx1"/>
                </a:solidFill>
              </a:rPr>
              <a:t> modely pre bádateľov veľmi príťažlivé, pretože umožňujú formulovať teórie i výskumné hypotézy na základe fyzikálnych predstáv. Napríklad experimentátor nechá pokusné zviera počas určitej doby hladovať a zisťuje, ako hrubú papierovú bariéru pretrhne, aby sa dostalo k potrave, teda ako veľkú „silu“ vyvoláva toto vákuum.</a:t>
            </a:r>
          </a:p>
          <a:p>
            <a:pPr algn="l"/>
            <a:r>
              <a:rPr lang="sk-SK" dirty="0">
                <a:solidFill>
                  <a:schemeClr val="tx1"/>
                </a:solidFill>
              </a:rPr>
              <a:t>     Snaha vysvetliť čo možno najviac z motivačnej dynamiky na základe primitívnych </a:t>
            </a:r>
            <a:r>
              <a:rPr lang="sk-SK" dirty="0" err="1">
                <a:solidFill>
                  <a:schemeClr val="tx1"/>
                </a:solidFill>
              </a:rPr>
              <a:t>homeostatických</a:t>
            </a:r>
            <a:r>
              <a:rPr lang="sk-SK" dirty="0">
                <a:solidFill>
                  <a:schemeClr val="tx1"/>
                </a:solidFill>
              </a:rPr>
              <a:t> modelov ovplyvnila nepriaznivo poznanie špecificky ľudských motívov. Najmä motivačné akty, ktoré sprevádzajú rast a vývoj osobnosti, nemožno na základe </a:t>
            </a:r>
            <a:r>
              <a:rPr lang="sk-SK" dirty="0" err="1">
                <a:solidFill>
                  <a:schemeClr val="tx1"/>
                </a:solidFill>
              </a:rPr>
              <a:t>homeostatických</a:t>
            </a:r>
            <a:r>
              <a:rPr lang="sk-SK" dirty="0">
                <a:solidFill>
                  <a:schemeClr val="tx1"/>
                </a:solidFill>
              </a:rPr>
              <a:t> modelov vysvetliť.</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Motivačné „</a:t>
            </a:r>
            <a:r>
              <a:rPr lang="sk-SK" b="1" dirty="0" err="1">
                <a:solidFill>
                  <a:schemeClr val="tx1"/>
                </a:solidFill>
              </a:rPr>
              <a:t>perpetum</a:t>
            </a:r>
            <a:r>
              <a:rPr lang="sk-SK" b="1" dirty="0">
                <a:solidFill>
                  <a:schemeClr val="tx1"/>
                </a:solidFill>
              </a:rPr>
              <a:t> mobile“</a:t>
            </a:r>
            <a:r>
              <a:rPr lang="sk-SK" dirty="0">
                <a:solidFill>
                  <a:schemeClr val="tx1"/>
                </a:solidFill>
              </a:rPr>
              <a:t> </a:t>
            </a:r>
          </a:p>
          <a:p>
            <a:pPr algn="l"/>
            <a:r>
              <a:rPr lang="sk-SK" dirty="0">
                <a:solidFill>
                  <a:schemeClr val="tx1"/>
                </a:solidFill>
              </a:rPr>
              <a:t>     </a:t>
            </a:r>
            <a:r>
              <a:rPr lang="sk-SK" dirty="0" err="1">
                <a:solidFill>
                  <a:schemeClr val="tx1"/>
                </a:solidFill>
              </a:rPr>
              <a:t>Homeostatické</a:t>
            </a:r>
            <a:r>
              <a:rPr lang="sk-SK" dirty="0">
                <a:solidFill>
                  <a:schemeClr val="tx1"/>
                </a:solidFill>
              </a:rPr>
              <a:t> modely vedú k tomu, že sa pozeráme na činnosť ako na prostriedok k dosiahnutiu želaného cieľa, napr. rovnováhy, pokoja, odstránenia nepríjemného napätia spojeného s určitým nedostatkom alebo prebytkom.</a:t>
            </a:r>
          </a:p>
          <a:p>
            <a:pPr algn="l"/>
            <a:r>
              <a:rPr lang="sk-SK" dirty="0">
                <a:solidFill>
                  <a:schemeClr val="tx1"/>
                </a:solidFill>
              </a:rPr>
              <a:t>     Existujú však činnosti, ktoré nie sú </a:t>
            </a:r>
            <a:r>
              <a:rPr lang="sk-SK" i="1" dirty="0">
                <a:solidFill>
                  <a:schemeClr val="tx1"/>
                </a:solidFill>
              </a:rPr>
              <a:t>samotné sebe odmenou</a:t>
            </a:r>
            <a:r>
              <a:rPr lang="sk-SK" dirty="0">
                <a:solidFill>
                  <a:schemeClr val="tx1"/>
                </a:solidFill>
              </a:rPr>
              <a:t>, sú </a:t>
            </a:r>
            <a:r>
              <a:rPr lang="sk-SK" i="1" dirty="0" err="1">
                <a:solidFill>
                  <a:schemeClr val="tx1"/>
                </a:solidFill>
              </a:rPr>
              <a:t>automotivačné</a:t>
            </a:r>
            <a:r>
              <a:rPr lang="sk-SK" dirty="0">
                <a:solidFill>
                  <a:schemeClr val="tx1"/>
                </a:solidFill>
              </a:rPr>
              <a:t>. Osobitne nápadné je to u novo osvojených činností, kde sa hovorí o </a:t>
            </a:r>
            <a:r>
              <a:rPr lang="sk-SK" i="1" dirty="0">
                <a:solidFill>
                  <a:schemeClr val="tx1"/>
                </a:solidFill>
              </a:rPr>
              <a:t>funkčnej rozkoši</a:t>
            </a:r>
            <a:r>
              <a:rPr lang="sk-SK" dirty="0">
                <a:solidFill>
                  <a:schemeClr val="tx1"/>
                </a:solidFill>
              </a:rPr>
              <a:t> (</a:t>
            </a:r>
            <a:r>
              <a:rPr lang="sk-SK" dirty="0" err="1">
                <a:solidFill>
                  <a:schemeClr val="tx1"/>
                </a:solidFill>
              </a:rPr>
              <a:t>Funkcionslust</a:t>
            </a:r>
            <a:r>
              <a:rPr lang="sk-SK" dirty="0">
                <a:solidFill>
                  <a:schemeClr val="tx1"/>
                </a:solidFill>
              </a:rPr>
              <a:t>).</a:t>
            </a:r>
          </a:p>
          <a:p>
            <a:pPr algn="l"/>
            <a:r>
              <a:rPr lang="sk-SK" dirty="0">
                <a:solidFill>
                  <a:schemeClr val="tx1"/>
                </a:solidFill>
              </a:rPr>
              <a:t>     Aplikujme to na pracovnú motiváciu. Existuje teória pracovnej motivácie, ktorú možno laicky zhrnúť do vety: „Zadarmo ani kura nehrabe“. Za všemocný motív sa potom považujú peniaze, hmotná zainteresovanosť. Proti týmto teóriám stojí iná teória o </a:t>
            </a:r>
            <a:r>
              <a:rPr lang="sk-SK" i="1" dirty="0">
                <a:solidFill>
                  <a:schemeClr val="tx1"/>
                </a:solidFill>
              </a:rPr>
              <a:t>tvorivej práci ako prvotnej potrebe človeka</a:t>
            </a:r>
            <a:r>
              <a:rPr lang="sk-SK" dirty="0">
                <a:solidFill>
                  <a:schemeClr val="tx1"/>
                </a:solidFill>
              </a:rPr>
              <a:t>. Azda každý z vás pozná pracovné zaujatie, ktoré je odmenou samotné o sebe, činnosť, ktorú prerušujeme, pretože sme ustatí, nie preto, že by sme sa ňou nasýtili. V tejto súvislosti je zaujímavá formulácia Aristotela: „Šťastie človeka spočíva v primeranej činnosti“.</a:t>
            </a:r>
          </a:p>
          <a:p>
            <a:pPr algn="l"/>
            <a:r>
              <a:rPr lang="sk-SK" dirty="0">
                <a:solidFill>
                  <a:schemeClr val="tx1"/>
                </a:solidFill>
              </a:rPr>
              <a:t>     </a:t>
            </a:r>
            <a:r>
              <a:rPr lang="sk-SK" dirty="0" err="1">
                <a:solidFill>
                  <a:schemeClr val="tx1"/>
                </a:solidFill>
              </a:rPr>
              <a:t>Automotivačná</a:t>
            </a:r>
            <a:r>
              <a:rPr lang="sk-SK" dirty="0">
                <a:solidFill>
                  <a:schemeClr val="tx1"/>
                </a:solidFill>
              </a:rPr>
              <a:t> činnosť sa vysvetľuje osobitnou </a:t>
            </a:r>
            <a:r>
              <a:rPr lang="sk-SK" i="1" dirty="0">
                <a:solidFill>
                  <a:schemeClr val="tx1"/>
                </a:solidFill>
              </a:rPr>
              <a:t>potrebou činnosti.</a:t>
            </a:r>
            <a:r>
              <a:rPr lang="sk-SK" dirty="0">
                <a:solidFill>
                  <a:schemeClr val="tx1"/>
                </a:solidFill>
              </a:rPr>
              <a:t> Isté teoretické ťažkosti sa vyskytnú, ako staviame potrebu činnosti vedľa ostatných potrieb, pretože sa od nich líši nekonečnou rozmanitosťou svojich prejavov. Preto bola vytvorená teória, podľa ktorej </a:t>
            </a:r>
            <a:r>
              <a:rPr lang="sk-SK" i="1" dirty="0">
                <a:solidFill>
                  <a:schemeClr val="tx1"/>
                </a:solidFill>
              </a:rPr>
              <a:t>potreba činnosti je základom akejkoľvek ľudskej motivácie</a:t>
            </a:r>
            <a:r>
              <a:rPr lang="sk-SK" dirty="0">
                <a:solidFill>
                  <a:schemeClr val="tx1"/>
                </a:solidFill>
              </a:rPr>
              <a:t>. Predstavujeme si potom človeka z hľadiska motivácie ako akési perpetuum mobile. Jeho nevyčerpateľnú motivačnú energiu je možné do značnej miery „zapriahnuť“ do činností nevyhnutných k získaniu základných životných potrieb, prípadne i mnohých </a:t>
            </a:r>
            <a:r>
              <a:rPr lang="sk-SK" dirty="0" err="1">
                <a:solidFill>
                  <a:schemeClr val="tx1"/>
                </a:solidFill>
              </a:rPr>
              <a:t>pseudopotrieb</a:t>
            </a:r>
            <a:r>
              <a:rPr lang="sk-SK" dirty="0">
                <a:solidFill>
                  <a:schemeClr val="tx1"/>
                </a:solidFill>
              </a:rPr>
              <a:t>, ktoré mu vnucuje konzumná spoločnosť, v podstate však ide o energiu, ktorá smeruje k uplatneniu bez ohľadu na tieto potreby, nech už v hre, v umeleckej tvorbe alebo vo filozofii pestovanej pre radosť z poznania.</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a:solidFill>
                  <a:schemeClr val="tx1"/>
                </a:solidFill>
              </a:rPr>
              <a:t>Odvodzovanie motívov a funkčná autonómia</a:t>
            </a:r>
            <a:endParaRPr lang="sk-SK" dirty="0">
              <a:solidFill>
                <a:schemeClr val="tx1"/>
              </a:solidFill>
            </a:endParaRPr>
          </a:p>
          <a:p>
            <a:pPr algn="l"/>
            <a:r>
              <a:rPr lang="sk-SK" dirty="0" smtClean="0">
                <a:solidFill>
                  <a:schemeClr val="tx1"/>
                </a:solidFill>
              </a:rPr>
              <a:t>     </a:t>
            </a:r>
            <a:r>
              <a:rPr lang="sk-SK" dirty="0" err="1" smtClean="0">
                <a:solidFill>
                  <a:schemeClr val="tx1"/>
                </a:solidFill>
              </a:rPr>
              <a:t>Cattell</a:t>
            </a:r>
            <a:r>
              <a:rPr lang="sk-SK" dirty="0" smtClean="0">
                <a:solidFill>
                  <a:schemeClr val="tx1"/>
                </a:solidFill>
              </a:rPr>
              <a:t> </a:t>
            </a:r>
            <a:r>
              <a:rPr lang="sk-SK" dirty="0">
                <a:solidFill>
                  <a:schemeClr val="tx1"/>
                </a:solidFill>
              </a:rPr>
              <a:t>predpokladá určitý počet základných, primárnych motivačných síl. Tieto sily, potreby, sú jedinými zdrojmi motivačnej energie (sú </a:t>
            </a:r>
            <a:r>
              <a:rPr lang="sk-SK" dirty="0" err="1">
                <a:solidFill>
                  <a:schemeClr val="tx1"/>
                </a:solidFill>
              </a:rPr>
              <a:t>hýbateľmi</a:t>
            </a:r>
            <a:r>
              <a:rPr lang="sk-SK" dirty="0">
                <a:solidFill>
                  <a:schemeClr val="tx1"/>
                </a:solidFill>
              </a:rPr>
              <a:t>) a uvádzajú do chodu všetky funkcie </a:t>
            </a:r>
            <a:r>
              <a:rPr lang="sk-SK" dirty="0" err="1">
                <a:solidFill>
                  <a:schemeClr val="tx1"/>
                </a:solidFill>
              </a:rPr>
              <a:t>schopnostného</a:t>
            </a:r>
            <a:r>
              <a:rPr lang="sk-SK" dirty="0">
                <a:solidFill>
                  <a:schemeClr val="tx1"/>
                </a:solidFill>
              </a:rPr>
              <a:t> aparátu, všetky činnosti. Každý cieľ, ktorý sledujeme, je koniec koncov determinovaný primárnymi potrebami. Ako možno určiť, ktorými primárnymi potrebami je určený daný cieľ, prípadne postoj? </a:t>
            </a:r>
            <a:r>
              <a:rPr lang="sk-SK" dirty="0" err="1">
                <a:solidFill>
                  <a:schemeClr val="tx1"/>
                </a:solidFill>
              </a:rPr>
              <a:t>Cattell</a:t>
            </a:r>
            <a:r>
              <a:rPr lang="sk-SK" dirty="0">
                <a:solidFill>
                  <a:schemeClr val="tx1"/>
                </a:solidFill>
              </a:rPr>
              <a:t> hovorí: „Jednoduchým spôsobom je spýtať sa niekoho: „Prečo študujete účtovníctvo?“ Ak odpovie: „Aby som si udržal miesto“, môžeme povedať: „A prečo si chcete udržať miesto?“ atď. Ale v každej reťazi otázok - ak je skúmaná osoba trpezlivá a ochotná odpovedať úprimne na otázky týkajúce sa súkromných vecí - vždy napokon dôjdeme k bodu, kedy nie sme schopní dať odpoveď. Dôjdete k takej otázke ako „Prečo chcete jesť?“. V tomto bode prichádzate k biologickému kategorickému imperatívu primárnej potreby“.</a:t>
            </a:r>
          </a:p>
          <a:p>
            <a:pPr algn="l"/>
            <a:r>
              <a:rPr lang="sk-SK" dirty="0">
                <a:solidFill>
                  <a:schemeClr val="tx1"/>
                </a:solidFill>
              </a:rPr>
              <a:t>     Veľa psychológov túto teóriu prijíma, pretože je jednoduchá, umožňuje stanoviť jednoznačné hypotézy a tiež ich overovať. Namiesto obrovského množstva motívov máme - v súhlase s myslením faktorových analytikov -  malý počet základných potrieb, na základe  ktorých je možno vysvetliť i najzložitejšie správanie ľudí. To tiež sľubuje jednoduchý a potenciálne účinný systém predpovedania správania.</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    Medzi </a:t>
            </a:r>
            <a:r>
              <a:rPr lang="sk-SK" dirty="0">
                <a:solidFill>
                  <a:schemeClr val="tx1"/>
                </a:solidFill>
              </a:rPr>
              <a:t>filozofmi a psychológmi sa vždy našli takí, ktorí odmietali také zjednodušenie problematiky ľudskej motivácie. Odmietali vidieť človeka ako „ľudského živočícha“, sústreďovali svoju pozornosť na jeho špecificky ľudské prejavy z hľadiska kultúry i spoločnosti. Jeden z nich, </a:t>
            </a:r>
            <a:r>
              <a:rPr lang="sk-SK" dirty="0" err="1">
                <a:solidFill>
                  <a:schemeClr val="tx1"/>
                </a:solidFill>
              </a:rPr>
              <a:t>harvardský</a:t>
            </a:r>
            <a:r>
              <a:rPr lang="sk-SK" dirty="0">
                <a:solidFill>
                  <a:schemeClr val="tx1"/>
                </a:solidFill>
              </a:rPr>
              <a:t> profesor </a:t>
            </a:r>
            <a:r>
              <a:rPr lang="sk-SK" dirty="0" err="1">
                <a:solidFill>
                  <a:schemeClr val="tx1"/>
                </a:solidFill>
              </a:rPr>
              <a:t>G.W.Allport</a:t>
            </a:r>
            <a:r>
              <a:rPr lang="sk-SK" dirty="0">
                <a:solidFill>
                  <a:schemeClr val="tx1"/>
                </a:solidFill>
              </a:rPr>
              <a:t>, vyslovil </a:t>
            </a:r>
            <a:r>
              <a:rPr lang="sk-SK" i="1" dirty="0">
                <a:solidFill>
                  <a:schemeClr val="tx1"/>
                </a:solidFill>
              </a:rPr>
              <a:t>princíp  funkčnej autonómie, </a:t>
            </a:r>
            <a:r>
              <a:rPr lang="sk-SK" dirty="0">
                <a:solidFill>
                  <a:schemeClr val="tx1"/>
                </a:solidFill>
              </a:rPr>
              <a:t>podľa ktorého odvodené motívy síce vznikajú zo základných potrieb, ale nemožno ich bezo zvyšku vysvetliť kombináciou týchto potrieb. Nový motív, aj keď vznikne na základe primárnych potrieb, má už do značnej miery „samostatný život“, funguje autonómne a pôsobí i vtedy, kedy sú tie základné potreby uspokojené. Možno si napríklad predstaviť, že pre malého chlapca, ktorý sa začal intenzívne venovať hre na husliach, bola hybnou silou snaha presadiť sa, ktorú mohol uspokojiť v kolektíve rovnako starých chlapcov, pre plachosť alebo nejaký fyzický nedostatok. Z tohto chlapca sa stal vynikajúci virtuóz a jeho  vzťah k hudbe je veľmi zložitý samostatný útvar, ktorý už nie je závislý na „motoru“, ktorým kedysi bola snaha kompenzovať odmietanie a posmech kamarátov. Jeho ctižiadostivosť a potreba uznania je plne uspokojená: bude azda preto hrať na husliach s menším elánom?</a:t>
            </a:r>
          </a:p>
          <a:p>
            <a:pPr algn="l"/>
            <a:r>
              <a:rPr lang="sk-SK" dirty="0">
                <a:solidFill>
                  <a:schemeClr val="tx1"/>
                </a:solidFill>
              </a:rPr>
              <a:t>     Princíp funkčnej autonómie nie je iba obranou pred príliš zjednodušeným výkladom ušľachtilých motívov, pred ich násilnou redukciou na primárne potreby. Funkčnú autonómiu má - podľa </a:t>
            </a:r>
            <a:r>
              <a:rPr lang="sk-SK" dirty="0" err="1">
                <a:solidFill>
                  <a:schemeClr val="tx1"/>
                </a:solidFill>
              </a:rPr>
              <a:t>Allporta</a:t>
            </a:r>
            <a:r>
              <a:rPr lang="sk-SK" dirty="0">
                <a:solidFill>
                  <a:schemeClr val="tx1"/>
                </a:solidFill>
              </a:rPr>
              <a:t> - i patologický motivačný útvar, ktorý sa prejavuje v neurotickom symptóme. Neurotický komplex, ku ktorému došlo v dôsledku zablokovania uspokojenia určitých potrieb, má svoju vlastnú existenciu a uspokojenie týchto potrieb ho - samotné o sebe -už neodstráni. Napríklad dieťa, ktoré v bezvýchodnej situácii vytvorenej nevhodnou výchovou nájde patologické uspokojenie v obrátení agresie voči sebe samému, sa nezačne </a:t>
            </a:r>
            <a:r>
              <a:rPr lang="sk-SK" i="1" dirty="0">
                <a:solidFill>
                  <a:schemeClr val="tx1"/>
                </a:solidFill>
              </a:rPr>
              <a:t>automaticky</a:t>
            </a:r>
            <a:r>
              <a:rPr lang="sk-SK" dirty="0">
                <a:solidFill>
                  <a:schemeClr val="tx1"/>
                </a:solidFill>
              </a:rPr>
              <a:t> správať a prežívať normálne, keď sa jeho situácia zlepší. V takom prípade je vždy nevyhnutný špeciálny výchovný alebo liečebný zásah.</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Konflikt</a:t>
            </a:r>
            <a:endParaRPr lang="sk-SK" dirty="0">
              <a:solidFill>
                <a:schemeClr val="tx1"/>
              </a:solidFill>
            </a:endParaRPr>
          </a:p>
          <a:p>
            <a:pPr algn="l"/>
            <a:r>
              <a:rPr lang="sk-SK" dirty="0">
                <a:solidFill>
                  <a:schemeClr val="tx1"/>
                </a:solidFill>
              </a:rPr>
              <a:t>     Motivačné sily si možno predstaviť ako fyzikálne sily, ktoré pôsobia v priestore na hmotný bod. S týmto modelom začal pracovať Kurt </a:t>
            </a:r>
            <a:r>
              <a:rPr lang="sk-SK" dirty="0" err="1">
                <a:solidFill>
                  <a:schemeClr val="tx1"/>
                </a:solidFill>
              </a:rPr>
              <a:t>Lewin</a:t>
            </a:r>
            <a:r>
              <a:rPr lang="sk-SK" dirty="0">
                <a:solidFill>
                  <a:schemeClr val="tx1"/>
                </a:solidFill>
              </a:rPr>
              <a:t>. Ak pôsobí iba jediná sila, je výsledok jednoduchý: pohyb v smere žiaduceho objektu, akcie a uspokojenie potreby. Pre človeka je však typické, že sa rôzne motívy a potreby často dostávajú do konfliktu. Ako sa taký konflikt rieši? </a:t>
            </a:r>
          </a:p>
          <a:p>
            <a:pPr algn="l"/>
            <a:r>
              <a:rPr lang="sk-SK" dirty="0">
                <a:solidFill>
                  <a:schemeClr val="tx1"/>
                </a:solidFill>
              </a:rPr>
              <a:t>     Keby išlo o jednoduché „preťahovanie“, boli by vzniknuté pomery ešte stále veľmi jednoduché. Motivačná dynamika konfliktu je však zložitejšia, ako si hneď ukážeme na príklade. </a:t>
            </a:r>
          </a:p>
          <a:p>
            <a:pPr algn="l"/>
            <a:r>
              <a:rPr lang="sk-SK" dirty="0">
                <a:solidFill>
                  <a:schemeClr val="tx1"/>
                </a:solidFill>
              </a:rPr>
              <a:t>     Obzvlášť dôležitý je prípad konfliktu medzi kladným a záporným motívom. Existujú objekty, ktoré sú časne príťažlivé i odpudivé, vyvolávajú - na ľudskej úrovni - napríklad súčasne nádej i strach. Povedali by sme, že výsledok je jednoduchý: ak silnejšia nádej, dôjde k priblíženiu k žiaducemu objektu a k uspokojeniu potreby. Ak je silnejší strach, dôjde k ústupu, príslušnému objektu sa vyhneme. Skutočnosť je však oveľa komplikovanejšia. Príťažlivá a odpudivá sila (nádej a strach) pôsobia tým silnejšie, čím sme - v psychickom poli, ako ho definoval </a:t>
            </a:r>
            <a:r>
              <a:rPr lang="sk-SK" dirty="0" err="1">
                <a:solidFill>
                  <a:schemeClr val="tx1"/>
                </a:solidFill>
              </a:rPr>
              <a:t>Lewin</a:t>
            </a:r>
            <a:r>
              <a:rPr lang="sk-SK" dirty="0">
                <a:solidFill>
                  <a:schemeClr val="tx1"/>
                </a:solidFill>
              </a:rPr>
              <a:t> - k danému predmetu bližšie. Tieto sily majú teda pozitívny </a:t>
            </a:r>
            <a:r>
              <a:rPr lang="sk-SK" dirty="0" err="1">
                <a:solidFill>
                  <a:schemeClr val="tx1"/>
                </a:solidFill>
              </a:rPr>
              <a:t>gradient</a:t>
            </a:r>
            <a:r>
              <a:rPr lang="sk-SK" dirty="0">
                <a:solidFill>
                  <a:schemeClr val="tx1"/>
                </a:solidFill>
              </a:rPr>
              <a:t> - a ten je podstatne väčší pri strachu ako pri nádeji. Ak je teda vo väčšej vzdialenosti nádej silnejšia ako strach, približujeme sa k žiaducemu objektu. Ak sme však bližšie, potom strach, ktorý má vyšší </a:t>
            </a:r>
            <a:r>
              <a:rPr lang="sk-SK" dirty="0" err="1">
                <a:solidFill>
                  <a:schemeClr val="tx1"/>
                </a:solidFill>
              </a:rPr>
              <a:t>gradient</a:t>
            </a:r>
            <a:r>
              <a:rPr lang="sk-SK" dirty="0">
                <a:solidFill>
                  <a:schemeClr val="tx1"/>
                </a:solidFill>
              </a:rPr>
              <a:t>, prevýši nádej a dôjde k ústupu. Takto dôjde ku kolísaniu „kyvadlovému pohybu“ k objektu a od neho, z ktorého - v modelovom prípade - niet úniku. Ten to dej sa síce odohráva v psychickom poli, ale každý muž, ktorý bol niekedy silno priťahovaný ženou, z ktorej mal súčasne strach, dobre vie, že psychický priestor tu do značnej miery splýva s fyzikálnym priestorom.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a:solidFill>
                  <a:schemeClr val="tx1"/>
                </a:solidFill>
              </a:rPr>
              <a:t>Primárne ľudské potreby</a:t>
            </a:r>
            <a:r>
              <a:rPr lang="sk-SK" dirty="0">
                <a:solidFill>
                  <a:schemeClr val="tx1"/>
                </a:solidFill>
              </a:rPr>
              <a:t>    </a:t>
            </a:r>
          </a:p>
          <a:p>
            <a:pPr algn="l"/>
            <a:r>
              <a:rPr lang="sk-SK" dirty="0">
                <a:solidFill>
                  <a:schemeClr val="tx1"/>
                </a:solidFill>
              </a:rPr>
              <a:t>     </a:t>
            </a:r>
            <a:r>
              <a:rPr lang="sk-SK" i="1" dirty="0">
                <a:solidFill>
                  <a:schemeClr val="tx1"/>
                </a:solidFill>
              </a:rPr>
              <a:t>1. Primárne fyziologické potreby</a:t>
            </a:r>
            <a:endParaRPr lang="sk-SK" dirty="0">
              <a:solidFill>
                <a:schemeClr val="tx1"/>
              </a:solidFill>
            </a:endParaRPr>
          </a:p>
          <a:p>
            <a:pPr algn="l"/>
            <a:r>
              <a:rPr lang="sk-SK" dirty="0">
                <a:solidFill>
                  <a:schemeClr val="tx1"/>
                </a:solidFill>
              </a:rPr>
              <a:t>     Tieto potreby má človek spoločné s vyššími cicavcami. Murray ich narátal 13: potreba kyslíka (nadýchnutie), potreba zbaviť sa kysličníka uhličitého (vydýchnutie), potreba vody, potreba potravy, potreba zmyslových podnetov, sexuálna potreba, potreba laktácie, močenia, vyprázdnenia tlstého čreva, potreba vyhnúť sa bolesti, horúčave, chladu a poškodeniu. Existuje i iné delenie primárnych fyziologických potrieb, v ktorých je napr. zaradená i potreba spánku a ďalšie.</a:t>
            </a:r>
          </a:p>
          <a:p>
            <a:pPr algn="l"/>
            <a:r>
              <a:rPr lang="sk-SK" dirty="0">
                <a:solidFill>
                  <a:schemeClr val="tx1"/>
                </a:solidFill>
              </a:rPr>
              <a:t>     V akom zmysle sú tieto potreby primárne? a) Ich uspokojenie je nevyhnutné pre zachovanie života. b) Sú zabezpečované pomocou inštinktívnych mechanizmov (u človeka sú tieto mechanizmy menej určité a menej zrejmé). c) Sú fylogeneticky pôvodnejšie ako ostatné potreby, t.j. vyskytujú sa aj u nižších živočíchov. d) Sú ontogeneticky najpôvodnejšie: s výnimkou sexuálnej potreby a potreby laktácie, ktoré súvisia s reprodukciou, sa uplatňujú od počiatku samotnej existencie organizmu.</a:t>
            </a:r>
          </a:p>
          <a:p>
            <a:pPr algn="l"/>
            <a:r>
              <a:rPr lang="sk-SK" dirty="0">
                <a:solidFill>
                  <a:schemeClr val="tx1"/>
                </a:solidFill>
              </a:rPr>
              <a:t>     Z hľadiska psychológie sú primárnym fyziologickým potrebám blízke i sekundárne potreby, ktoré vznikli na základe návyku (alkohol, heroín a niektoré iné drogy); ide o tzv. </a:t>
            </a:r>
            <a:r>
              <a:rPr lang="sk-SK" i="1" dirty="0">
                <a:solidFill>
                  <a:schemeClr val="tx1"/>
                </a:solidFill>
              </a:rPr>
              <a:t>narkománie</a:t>
            </a:r>
            <a:r>
              <a:rPr lang="sk-SK" dirty="0">
                <a:solidFill>
                  <a:schemeClr val="tx1"/>
                </a:solidFill>
              </a:rPr>
              <a:t>. Tieto potreby sú - ak dôjde k návyku) často rovnako silné ako potreba potravy a nápoja a hlboko menia celú osobnosť.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i="1" dirty="0">
                <a:solidFill>
                  <a:schemeClr val="tx1"/>
                </a:solidFill>
              </a:rPr>
              <a:t>2.Primárne psychologické potreby</a:t>
            </a:r>
            <a:endParaRPr lang="sk-SK" dirty="0">
              <a:solidFill>
                <a:schemeClr val="tx1"/>
              </a:solidFill>
            </a:endParaRPr>
          </a:p>
          <a:p>
            <a:pPr algn="l"/>
            <a:r>
              <a:rPr lang="sk-SK" dirty="0">
                <a:solidFill>
                  <a:schemeClr val="tx1"/>
                </a:solidFill>
              </a:rPr>
              <a:t>     Správanie človeka (i vyšších cicavcov) sa v priebehu individuálnej existencie začína meniť. Objavujú sa nové typické vzorce správania, napr. mača sa hrá so všetkým, čo sa pohybuje. Tieto vzorce správania sú často nápadne podobné u človeka a iných živočíchov. Z ich pozorovania u rôznych živočíšnych druhov možno usudzovať na existenciu radu motivačných síl, ktoré existujú pomimo potrieb fyziologických. Označujeme ich ako primárne psychologické potreby.</a:t>
            </a:r>
          </a:p>
          <a:p>
            <a:pPr algn="l"/>
            <a:r>
              <a:rPr lang="sk-SK" dirty="0">
                <a:solidFill>
                  <a:schemeClr val="tx1"/>
                </a:solidFill>
              </a:rPr>
              <a:t>     Vzťah medzi primárnymi potrebami fyziologickými a psychologickými je pomerne zložitý. Psychologické potreby sa vyvíjajú na vrodenom základe, ktorý sčasti tvoria fyziologické potreby. Preto je možné niektoré z nich považovať za akési </a:t>
            </a:r>
            <a:r>
              <a:rPr lang="sk-SK" i="1" dirty="0">
                <a:solidFill>
                  <a:schemeClr val="tx1"/>
                </a:solidFill>
              </a:rPr>
              <a:t>deriváty</a:t>
            </a:r>
            <a:r>
              <a:rPr lang="sk-SK" dirty="0">
                <a:solidFill>
                  <a:schemeClr val="tx1"/>
                </a:solidFill>
              </a:rPr>
              <a:t>, odnože fyziologických potrieb (napr. erotická potreba je derivátom sexuálnej potreby). Iné psychologické potreby sa síce fylogeneticky vyvinuli preto, aby napomáhali uspokojenie fyziologických potrieb, a sú teda fyziologickým potrebám v tomto zmysle podriadené, v ontogenéze sa však vyvíjajú značne nezávisle, ako spomínaná potreba hry.</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Zoznam </a:t>
            </a:r>
            <a:r>
              <a:rPr lang="sk-SK" dirty="0">
                <a:solidFill>
                  <a:schemeClr val="tx1"/>
                </a:solidFill>
              </a:rPr>
              <a:t>psychologických primárnych potrieb býva pomerne dlhý a zatiaľ neexistuje nijaký, ktorý by bol všeobecne uznávaný. Uvedieme jeden z nich, ktorý vychádza z </a:t>
            </a:r>
            <a:r>
              <a:rPr lang="sk-SK" dirty="0" err="1">
                <a:solidFill>
                  <a:schemeClr val="tx1"/>
                </a:solidFill>
              </a:rPr>
              <a:t>Murraya</a:t>
            </a:r>
            <a:r>
              <a:rPr lang="sk-SK" dirty="0">
                <a:solidFill>
                  <a:schemeClr val="tx1"/>
                </a:solidFill>
              </a:rPr>
              <a:t>:</a:t>
            </a:r>
          </a:p>
          <a:p>
            <a:pPr algn="l"/>
            <a:r>
              <a:rPr lang="sk-SK" dirty="0">
                <a:solidFill>
                  <a:schemeClr val="tx1"/>
                </a:solidFill>
              </a:rPr>
              <a:t>     potreba združovať sa, lásky, autonómie, ochrany a pomoci, uznania, agresie, brániť sa, starať sa o druhých, dvoriť sa (kurizovať), vyniknúť vysokým výkonom, poddávať sa, oponovať, ovládať, predvádzať sa, koriť sa, poriadku, hry, zavrhovať, straniť sa (súkromie), superiority, poznávať, chápať (intelektuálne), vyhnúť sa hanbe, konštruktívna potreba, potreba uchovávať, potreba smiechu. </a:t>
            </a:r>
          </a:p>
          <a:p>
            <a:pPr algn="l"/>
            <a:r>
              <a:rPr lang="sk-SK" dirty="0">
                <a:solidFill>
                  <a:schemeClr val="tx1"/>
                </a:solidFill>
              </a:rPr>
              <a:t>     Samozrejme, že ani tento zoznam nie je úplný. V niektorých prípadoch váhame, či uznať primárnosť vymenovaných potrieb; z druhej strany chýba napr. Pavlovov „reflex slobody“ a niektoré ďalšie.</a:t>
            </a:r>
          </a:p>
          <a:p>
            <a:pPr algn="l"/>
            <a:r>
              <a:rPr lang="sk-SK" dirty="0">
                <a:solidFill>
                  <a:schemeClr val="tx1"/>
                </a:solidFill>
              </a:rPr>
              <a:t>     V akom zmysle sú uvedené psychologické potreby primárne?</a:t>
            </a:r>
          </a:p>
          <a:p>
            <a:pPr algn="l"/>
            <a:r>
              <a:rPr lang="sk-SK" dirty="0">
                <a:solidFill>
                  <a:schemeClr val="tx1"/>
                </a:solidFill>
              </a:rPr>
              <a:t>     Pozrime si ešte raz tie štyri body odpovede, ktoré sme na rovnakú otázku dali v súvislosti s primárnymi fyziologickými potrebami. Vidno, že do úvahy prichádzajú iba body b) a d). Pritom inštinktívne mechanizmy sú tu u človeka väčšinou veľmi nezreteľné. Pokiaľ ide o ontogenetickú primárnosť, môžeme prejavy väčšiny uvedených potrieb pozorovať už v rannom veku. Preto sa zdá prijateľná téza, že väčšina záujmov, postojov a hodnotových orientácií dieťaťa i dospelého má svoj základ (pomimo primárnych fyziologických potrieb) práve v primárnych psychologických potrebách.</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a:bodyPr>
          <a:lstStyle/>
          <a:p>
            <a:pPr algn="l"/>
            <a:r>
              <a:rPr lang="sk-SK" sz="2000" dirty="0" smtClean="0">
                <a:solidFill>
                  <a:schemeClr val="tx1"/>
                </a:solidFill>
              </a:rPr>
              <a:t>   </a:t>
            </a:r>
          </a:p>
          <a:p>
            <a:pPr algn="l"/>
            <a:r>
              <a:rPr lang="sk-SK" sz="2000" dirty="0" smtClean="0">
                <a:solidFill>
                  <a:schemeClr val="tx1"/>
                </a:solidFill>
              </a:rPr>
              <a:t>     Argumentom </a:t>
            </a:r>
            <a:r>
              <a:rPr lang="sk-SK" sz="2000" dirty="0">
                <a:solidFill>
                  <a:schemeClr val="tx1"/>
                </a:solidFill>
              </a:rPr>
              <a:t>pre primárnosť niektorých psychologických potrieb je aj to, že ich nachádzame na </a:t>
            </a:r>
            <a:r>
              <a:rPr lang="sk-SK" sz="2000" dirty="0" err="1">
                <a:solidFill>
                  <a:schemeClr val="tx1"/>
                </a:solidFill>
              </a:rPr>
              <a:t>predhumánnej</a:t>
            </a:r>
            <a:r>
              <a:rPr lang="sk-SK" sz="2000" dirty="0">
                <a:solidFill>
                  <a:schemeClr val="tx1"/>
                </a:solidFill>
              </a:rPr>
              <a:t> úrovni. Napríklad potreba dominovať je výrazná i v kŕdli kúr, kde sa vždy vytvorí poradie nadradenosti a podradenosti.</a:t>
            </a:r>
          </a:p>
          <a:p>
            <a:pPr algn="l"/>
            <a:r>
              <a:rPr lang="sk-SK" sz="2000" dirty="0">
                <a:solidFill>
                  <a:schemeClr val="tx1"/>
                </a:solidFill>
              </a:rPr>
              <a:t>     Azda najpresvedčivejším dokladom primárnosti niektorých psychologických potrieb je ich výskyt v rôznych kultúrach a civilizáciách, teda </a:t>
            </a:r>
            <a:r>
              <a:rPr lang="sk-SK" sz="2000" i="1" dirty="0">
                <a:solidFill>
                  <a:schemeClr val="tx1"/>
                </a:solidFill>
              </a:rPr>
              <a:t>antropologická univerzálnosť</a:t>
            </a:r>
            <a:r>
              <a:rPr lang="sk-SK" sz="2000" dirty="0">
                <a:solidFill>
                  <a:schemeClr val="tx1"/>
                </a:solidFill>
              </a:rPr>
              <a:t>. Potrebu vyhnúť sa hanbe nachádzame u všetkých národov aj keď v pozoruhodných modifikáciách (nápadné je v tomto smere Japonsko so samovraždami pre „stratu tváre“). Považujeme túto potrebu teda za všeľudskú a v tomto zmysle primárnu.</a:t>
            </a:r>
          </a:p>
          <a:p>
            <a:pPr algn="l"/>
            <a:r>
              <a:rPr lang="sk-SK" sz="2000" dirty="0">
                <a:solidFill>
                  <a:schemeClr val="tx1"/>
                </a:solidFill>
              </a:rPr>
              <a:t>     Niektorí psychológovia sa k vyratúvaniu primárnych psychologických potrieb stavajú skepticky. Vplyvom </a:t>
            </a:r>
            <a:r>
              <a:rPr lang="sk-SK" sz="2000" dirty="0" err="1">
                <a:solidFill>
                  <a:schemeClr val="tx1"/>
                </a:solidFill>
              </a:rPr>
              <a:t>vitalistických</a:t>
            </a:r>
            <a:r>
              <a:rPr lang="sk-SK" sz="2000" dirty="0">
                <a:solidFill>
                  <a:schemeClr val="tx1"/>
                </a:solidFill>
              </a:rPr>
              <a:t> koncepcií uznávajú jedinú životnú silu - smerovanie hore, k dokonalosti. Všetky rozlíšiteľné potreby, túžby, snahy a konanie sú pre nich výrazom jedinej mocnej sily, ktorá však môže „zablúdiť“ (potom vznikajú chorobné symptómy), ale i potom pôsobí a treba len uvoľniť jej správnu cestu. V súčasnej americkej psychológii sa často hovorí o tendencii k sebarealizácii, k </a:t>
            </a:r>
            <a:r>
              <a:rPr lang="sk-SK" sz="2000" dirty="0" err="1">
                <a:solidFill>
                  <a:schemeClr val="tx1"/>
                </a:solidFill>
              </a:rPr>
              <a:t>sebauplatneniu</a:t>
            </a:r>
            <a:r>
              <a:rPr lang="sk-SK" sz="2000" dirty="0">
                <a:solidFill>
                  <a:schemeClr val="tx1"/>
                </a:solidFill>
              </a:rPr>
              <a:t> ako o základnej a v podstate jedinej potrebe.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dirty="0" smtClean="0">
                <a:solidFill>
                  <a:schemeClr val="tx1"/>
                </a:solidFill>
              </a:rPr>
              <a:t>      Tieto </a:t>
            </a:r>
            <a:r>
              <a:rPr lang="sk-SK" dirty="0">
                <a:solidFill>
                  <a:schemeClr val="tx1"/>
                </a:solidFill>
              </a:rPr>
              <a:t>myšlienky majú zrejme zdravé jadro. Upozorňujú, že ľudské motivačné sily neexistujú vedľa seba ako rad izolovaných tendencií, ale že vytvárajú jednotný systém. Človek si môže vytýčiť jediný životný cieľ, ktorý „absorbuje“, pohltí všetky jeho potreby, záujmy a sklony a dá mu okrem plného spoločenského uplatnenia i dokonalé osobné uspokojenie. Nazdávam sa, že optimálne z tohto hľadiska je kompromisné stanovisko, ku ktorému sa aj prikláňam: primárne psychologické potreby existujú, ale sú značne plastické, je možné včleniť ich do životného plánu ako kocky do mozaiky. Okrem toho sa môžu do značnej miery navzájom zastupovať: uspokojovaním jednej sa utlmujú niektoré iné. Napríklad uspokojovanie potreby bezpečia utlmuje potrebu agresie, uspokojenie potreby lásky utlmuje potrebu presadiť sa atď.   </a:t>
            </a:r>
          </a:p>
          <a:p>
            <a:pPr algn="l"/>
            <a:r>
              <a:rPr lang="sk-SK" dirty="0" smtClean="0">
                <a:solidFill>
                  <a:schemeClr val="tx1"/>
                </a:solidFill>
              </a:rPr>
              <a:t>       Ak </a:t>
            </a:r>
            <a:r>
              <a:rPr lang="sk-SK" dirty="0">
                <a:solidFill>
                  <a:schemeClr val="tx1"/>
                </a:solidFill>
              </a:rPr>
              <a:t>hovoríme o potrebách, nemôžeme sa vyhnúť hierarchii potrieb, ktorú do psychológii priniesol </a:t>
            </a:r>
            <a:r>
              <a:rPr lang="sk-SK" dirty="0" err="1">
                <a:solidFill>
                  <a:schemeClr val="tx1"/>
                </a:solidFill>
              </a:rPr>
              <a:t>Abraham</a:t>
            </a:r>
            <a:r>
              <a:rPr lang="sk-SK" dirty="0">
                <a:solidFill>
                  <a:schemeClr val="tx1"/>
                </a:solidFill>
              </a:rPr>
              <a:t> </a:t>
            </a:r>
            <a:r>
              <a:rPr lang="sk-SK" dirty="0" err="1">
                <a:solidFill>
                  <a:schemeClr val="tx1"/>
                </a:solidFill>
              </a:rPr>
              <a:t>Maslow</a:t>
            </a:r>
            <a:r>
              <a:rPr lang="sk-SK" dirty="0">
                <a:solidFill>
                  <a:schemeClr val="tx1"/>
                </a:solidFill>
              </a:rPr>
              <a:t> (1908-1970). V jeho hierarchii sú na samom spodku fyziologické potreby, nasleduje potreba bezpečia, lásky, úcty a na samom vrchole je potreba </a:t>
            </a:r>
            <a:r>
              <a:rPr lang="sk-SK" dirty="0" err="1">
                <a:solidFill>
                  <a:schemeClr val="tx1"/>
                </a:solidFill>
              </a:rPr>
              <a:t>sebaaktualizácie</a:t>
            </a:r>
            <a:r>
              <a:rPr lang="sk-SK" dirty="0">
                <a:solidFill>
                  <a:schemeClr val="tx1"/>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20000"/>
          </a:bodyPr>
          <a:lstStyle/>
          <a:p>
            <a:pPr algn="l"/>
            <a:r>
              <a:rPr lang="sk-SK" i="1" dirty="0" err="1">
                <a:solidFill>
                  <a:schemeClr val="tx1"/>
                </a:solidFill>
              </a:rPr>
              <a:t>Talamická</a:t>
            </a:r>
            <a:r>
              <a:rPr lang="sk-SK" i="1" dirty="0">
                <a:solidFill>
                  <a:schemeClr val="tx1"/>
                </a:solidFill>
              </a:rPr>
              <a:t> teória</a:t>
            </a:r>
            <a:r>
              <a:rPr lang="sk-SK" dirty="0">
                <a:solidFill>
                  <a:schemeClr val="tx1"/>
                </a:solidFill>
              </a:rPr>
              <a:t> - v dnešnej podobe sa u ňu zaslúžili najmä </a:t>
            </a:r>
            <a:r>
              <a:rPr lang="sk-SK" dirty="0" err="1">
                <a:solidFill>
                  <a:schemeClr val="tx1"/>
                </a:solidFill>
              </a:rPr>
              <a:t>Cannon</a:t>
            </a:r>
            <a:r>
              <a:rPr lang="sk-SK" dirty="0">
                <a:solidFill>
                  <a:schemeClr val="tx1"/>
                </a:solidFill>
              </a:rPr>
              <a:t> a Bard. Odlišuje sa od predchádzajúcej najmä v tom, že hlása nezávislosť emocionálnej skúsenosti (zážitku) od emocionálneho správania (výrazy tváre, činnosť vnútorných orgánov, telesné pohyby). Kým </a:t>
            </a:r>
            <a:r>
              <a:rPr lang="sk-SK" dirty="0" err="1">
                <a:solidFill>
                  <a:schemeClr val="tx1"/>
                </a:solidFill>
              </a:rPr>
              <a:t>James-Langeho</a:t>
            </a:r>
            <a:r>
              <a:rPr lang="sk-SK" dirty="0">
                <a:solidFill>
                  <a:schemeClr val="tx1"/>
                </a:solidFill>
              </a:rPr>
              <a:t> teória hovorí, že emocionálnou skúsenosťou je uvedomovanie si telesných zmien, </a:t>
            </a:r>
            <a:r>
              <a:rPr lang="sk-SK" dirty="0" err="1">
                <a:solidFill>
                  <a:schemeClr val="tx1"/>
                </a:solidFill>
              </a:rPr>
              <a:t>talamická</a:t>
            </a:r>
            <a:r>
              <a:rPr lang="sk-SK" dirty="0">
                <a:solidFill>
                  <a:schemeClr val="tx1"/>
                </a:solidFill>
              </a:rPr>
              <a:t> teória predpokladá, že emocionálny zážitok a emocionálne správanie vznikajú súčasne výbojom vzruchu z </a:t>
            </a:r>
            <a:r>
              <a:rPr lang="sk-SK" dirty="0" err="1">
                <a:solidFill>
                  <a:schemeClr val="tx1"/>
                </a:solidFill>
              </a:rPr>
              <a:t>talamu</a:t>
            </a:r>
            <a:r>
              <a:rPr lang="sk-SK" dirty="0">
                <a:solidFill>
                  <a:schemeClr val="tx1"/>
                </a:solidFill>
              </a:rPr>
              <a:t>. </a:t>
            </a:r>
            <a:r>
              <a:rPr lang="sk-SK" dirty="0" err="1">
                <a:solidFill>
                  <a:schemeClr val="tx1"/>
                </a:solidFill>
              </a:rPr>
              <a:t>Cannon</a:t>
            </a:r>
            <a:r>
              <a:rPr lang="sk-SK" dirty="0">
                <a:solidFill>
                  <a:schemeClr val="tx1"/>
                </a:solidFill>
              </a:rPr>
              <a:t> uvádza schému na znázornenie svojej teórie, podľa ktorej vzruchy zo zmyslového orgánu, ktorý postihuje situáciu, idú po prepojení do hypotalamu a odtiaľ jednak do kôry a jednak do vnútorných orgánov a kostrového svalstva. Keďže </a:t>
            </a:r>
            <a:r>
              <a:rPr lang="sk-SK" dirty="0" err="1">
                <a:solidFill>
                  <a:schemeClr val="tx1"/>
                </a:solidFill>
              </a:rPr>
              <a:t>talamus</a:t>
            </a:r>
            <a:r>
              <a:rPr lang="sk-SK" dirty="0">
                <a:solidFill>
                  <a:schemeClr val="tx1"/>
                </a:solidFill>
              </a:rPr>
              <a:t> je bližšie ku kôre, emocionálna skúsenosť predchádza telesným zmenám. </a:t>
            </a:r>
            <a:r>
              <a:rPr lang="sk-SK" dirty="0" err="1">
                <a:solidFill>
                  <a:schemeClr val="tx1"/>
                </a:solidFill>
              </a:rPr>
              <a:t>Talamická</a:t>
            </a:r>
            <a:r>
              <a:rPr lang="sk-SK" dirty="0">
                <a:solidFill>
                  <a:schemeClr val="tx1"/>
                </a:solidFill>
              </a:rPr>
              <a:t> teória, ako aj </a:t>
            </a:r>
            <a:r>
              <a:rPr lang="sk-SK" dirty="0" err="1">
                <a:solidFill>
                  <a:schemeClr val="tx1"/>
                </a:solidFill>
              </a:rPr>
              <a:t>James-Langeho</a:t>
            </a:r>
            <a:r>
              <a:rPr lang="sk-SK" dirty="0">
                <a:solidFill>
                  <a:schemeClr val="tx1"/>
                </a:solidFill>
              </a:rPr>
              <a:t> teória pripúšťa, že kôra môže podnietiť alebo utlmiť emocionálne správanie. Možno konštatovať, že aj táto teória má svoje nedostatky a vyčerpávajúcu teóriu sa dodnes nepodarilo vytvoriť.</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lvl="0" algn="l"/>
            <a:r>
              <a:rPr lang="sk-SK" b="1" dirty="0" smtClean="0">
                <a:solidFill>
                  <a:schemeClr val="tx1"/>
                </a:solidFill>
              </a:rPr>
              <a:t>Fyziologické </a:t>
            </a:r>
            <a:r>
              <a:rPr lang="sk-SK" b="1" dirty="0">
                <a:solidFill>
                  <a:schemeClr val="tx1"/>
                </a:solidFill>
              </a:rPr>
              <a:t>potreby </a:t>
            </a:r>
            <a:r>
              <a:rPr lang="sk-SK" dirty="0">
                <a:solidFill>
                  <a:schemeClr val="tx1"/>
                </a:solidFill>
              </a:rPr>
              <a:t>– sú to základné potreby, ktoré sú v každom živom jedincovi prítomné od narodenia (potreba kyslíka, výživy, určitých nerastných látok atď.</a:t>
            </a:r>
          </a:p>
          <a:p>
            <a:pPr lvl="0" algn="l"/>
            <a:r>
              <a:rPr lang="sk-SK" b="1" dirty="0">
                <a:solidFill>
                  <a:schemeClr val="tx1"/>
                </a:solidFill>
              </a:rPr>
              <a:t>Potreby bezpečia </a:t>
            </a:r>
            <a:r>
              <a:rPr lang="sk-SK" dirty="0">
                <a:solidFill>
                  <a:schemeClr val="tx1"/>
                </a:solidFill>
              </a:rPr>
              <a:t>– každý jedinec vyžaduje bezpečie a slobodu od strachu, úzkosti a zmätku. K bezpečiu patrí tiež štruktúra, poriadok, stanovenie medzí a ochrana pred poranením. Osobitne silno sa tieto potreby prejavujú v ranom veku a v detstve.</a:t>
            </a:r>
          </a:p>
          <a:p>
            <a:pPr lvl="0" algn="l"/>
            <a:r>
              <a:rPr lang="sk-SK" b="1" dirty="0">
                <a:solidFill>
                  <a:schemeClr val="tx1"/>
                </a:solidFill>
              </a:rPr>
              <a:t>Potreby </a:t>
            </a:r>
            <a:r>
              <a:rPr lang="sk-SK" b="1" dirty="0" err="1">
                <a:solidFill>
                  <a:schemeClr val="tx1"/>
                </a:solidFill>
              </a:rPr>
              <a:t>prináležnosti</a:t>
            </a:r>
            <a:r>
              <a:rPr lang="sk-SK" b="1" dirty="0">
                <a:solidFill>
                  <a:schemeClr val="tx1"/>
                </a:solidFill>
              </a:rPr>
              <a:t> a lásky. </a:t>
            </a:r>
            <a:r>
              <a:rPr lang="sk-SK" dirty="0">
                <a:solidFill>
                  <a:schemeClr val="tx1"/>
                </a:solidFill>
              </a:rPr>
              <a:t>Podľa </a:t>
            </a:r>
            <a:r>
              <a:rPr lang="sk-SK" dirty="0" err="1">
                <a:solidFill>
                  <a:schemeClr val="tx1"/>
                </a:solidFill>
              </a:rPr>
              <a:t>Maslowa</a:t>
            </a:r>
            <a:r>
              <a:rPr lang="sk-SK" dirty="0">
                <a:solidFill>
                  <a:schemeClr val="tx1"/>
                </a:solidFill>
              </a:rPr>
              <a:t> ak sú uspokojené nižšie potreby, jedinec túži po láske, po citovom vzťahu, chce niekde patriť.</a:t>
            </a:r>
          </a:p>
          <a:p>
            <a:pPr lvl="0" algn="l"/>
            <a:r>
              <a:rPr lang="sk-SK" b="1" dirty="0">
                <a:solidFill>
                  <a:schemeClr val="tx1"/>
                </a:solidFill>
              </a:rPr>
              <a:t>Potreba úcty </a:t>
            </a:r>
            <a:r>
              <a:rPr lang="sk-SK" dirty="0">
                <a:solidFill>
                  <a:schemeClr val="tx1"/>
                </a:solidFill>
              </a:rPr>
              <a:t>– Okrem patologických prípadov majú tieto potreby všetci ľudia. </a:t>
            </a:r>
            <a:r>
              <a:rPr lang="sk-SK" dirty="0" err="1">
                <a:solidFill>
                  <a:schemeClr val="tx1"/>
                </a:solidFill>
              </a:rPr>
              <a:t>Maslow</a:t>
            </a:r>
            <a:r>
              <a:rPr lang="sk-SK" dirty="0">
                <a:solidFill>
                  <a:schemeClr val="tx1"/>
                </a:solidFill>
              </a:rPr>
              <a:t> tieto potreby delí na potreby, ktoré súvisia s vlastnou zdatnosťou a vedomím zvládania životných nárokov (sebaúcta) a s povesťou, prestížou a uznaním (úcta druhých).</a:t>
            </a:r>
          </a:p>
          <a:p>
            <a:pPr lvl="0" algn="l"/>
            <a:r>
              <a:rPr lang="sk-SK" b="1" dirty="0">
                <a:solidFill>
                  <a:schemeClr val="tx1"/>
                </a:solidFill>
              </a:rPr>
              <a:t>Potreba </a:t>
            </a:r>
            <a:r>
              <a:rPr lang="sk-SK" b="1" dirty="0" err="1">
                <a:solidFill>
                  <a:schemeClr val="tx1"/>
                </a:solidFill>
              </a:rPr>
              <a:t>sebaaktualizácie</a:t>
            </a:r>
            <a:r>
              <a:rPr lang="sk-SK" b="1" dirty="0">
                <a:solidFill>
                  <a:schemeClr val="tx1"/>
                </a:solidFill>
              </a:rPr>
              <a:t>. </a:t>
            </a:r>
            <a:r>
              <a:rPr lang="sk-SK" dirty="0">
                <a:solidFill>
                  <a:schemeClr val="tx1"/>
                </a:solidFill>
              </a:rPr>
              <a:t>Jedinec sa usiluje stať všetkým, čím sa môže stať. </a:t>
            </a:r>
            <a:r>
              <a:rPr lang="sk-SK" dirty="0" err="1">
                <a:solidFill>
                  <a:schemeClr val="tx1"/>
                </a:solidFill>
              </a:rPr>
              <a:t>Maslow</a:t>
            </a:r>
            <a:r>
              <a:rPr lang="sk-SK" dirty="0">
                <a:solidFill>
                  <a:schemeClr val="tx1"/>
                </a:solidFill>
              </a:rPr>
              <a:t> zdôrazňuje, že čím človek </a:t>
            </a:r>
            <a:r>
              <a:rPr lang="sk-SK" b="1" dirty="0">
                <a:solidFill>
                  <a:schemeClr val="tx1"/>
                </a:solidFill>
              </a:rPr>
              <a:t>môže</a:t>
            </a:r>
            <a:r>
              <a:rPr lang="sk-SK" dirty="0">
                <a:solidFill>
                  <a:schemeClr val="tx1"/>
                </a:solidFill>
              </a:rPr>
              <a:t> byť, tým aj </a:t>
            </a:r>
            <a:r>
              <a:rPr lang="sk-SK" b="1" dirty="0">
                <a:solidFill>
                  <a:schemeClr val="tx1"/>
                </a:solidFill>
              </a:rPr>
              <a:t>musí </a:t>
            </a:r>
            <a:r>
              <a:rPr lang="sk-SK" dirty="0">
                <a:solidFill>
                  <a:schemeClr val="tx1"/>
                </a:solidFill>
              </a:rPr>
              <a:t>byť. Musí byť verný svojej prirodzenosti. Na tejto úrovni sú medzi ľuďmi najväčšie rozdiely </a:t>
            </a:r>
          </a:p>
          <a:p>
            <a:endParaRPr lang="sk-SK"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55000" lnSpcReduction="20000"/>
          </a:bodyPr>
          <a:lstStyle/>
          <a:p>
            <a:pPr algn="l"/>
            <a:r>
              <a:rPr lang="sk-SK" b="1" dirty="0">
                <a:solidFill>
                  <a:schemeClr val="tx1"/>
                </a:solidFill>
              </a:rPr>
              <a:t>Záujmy</a:t>
            </a:r>
            <a:endParaRPr lang="sk-SK" dirty="0">
              <a:solidFill>
                <a:schemeClr val="tx1"/>
              </a:solidFill>
            </a:endParaRPr>
          </a:p>
          <a:p>
            <a:pPr algn="l"/>
            <a:r>
              <a:rPr lang="sk-SK" dirty="0">
                <a:solidFill>
                  <a:schemeClr val="tx1"/>
                </a:solidFill>
              </a:rPr>
              <a:t>     Záujmy chápeme ako osobitný druh motivačných síl. Ich základom sú primárne potreby, ktoré sa konkretizujú v podmienkach daného kultúrneho prostredia. Napríklad čitateľský záujem sa môže rozvinúť iba pri istom stupni vzdelanosti, rovnako ako, povedzme, záujem o motorizmus iba pri istom stupni technického rozvoja.</a:t>
            </a:r>
          </a:p>
          <a:p>
            <a:pPr algn="l"/>
            <a:r>
              <a:rPr lang="sk-SK" dirty="0">
                <a:solidFill>
                  <a:schemeClr val="tx1"/>
                </a:solidFill>
              </a:rPr>
              <a:t>     Záujem možno definovať ako odvodenú potrebu, ktorá sa uspokojuje v dôsledku </a:t>
            </a:r>
            <a:r>
              <a:rPr lang="sk-SK" i="1" dirty="0">
                <a:solidFill>
                  <a:schemeClr val="tx1"/>
                </a:solidFill>
              </a:rPr>
              <a:t>vykonávania</a:t>
            </a:r>
            <a:r>
              <a:rPr lang="sk-SK" dirty="0">
                <a:solidFill>
                  <a:schemeClr val="tx1"/>
                </a:solidFill>
              </a:rPr>
              <a:t> nejakej činnosti. To je pre záujem charakteristické. Záujem o futbal sa napríklad uspokojuje hraním futbalu, nie dosiahnutím určitého výsledku. Tam, kde prevažuje túžba vyhrať na chuťou hrať, zahrať si, tam už nejde o čistý záujem, ale o zložitejší motivačný komplex. Záujem o futbal môže byť, samozrejme, tiež iba „teoretický“. Príslušnou činnosťou potom je čítanie športových rubrík, diskutovanie, rozoberanie a predpovedanie výsledkov </a:t>
            </a:r>
            <a:r>
              <a:rPr lang="sk-SK" dirty="0" err="1">
                <a:solidFill>
                  <a:schemeClr val="tx1"/>
                </a:solidFill>
              </a:rPr>
              <a:t>atdˇ</a:t>
            </a:r>
            <a:r>
              <a:rPr lang="sk-SK" dirty="0">
                <a:solidFill>
                  <a:schemeClr val="tx1"/>
                </a:solidFill>
              </a:rPr>
              <a:t>.</a:t>
            </a:r>
          </a:p>
          <a:p>
            <a:pPr algn="l"/>
            <a:r>
              <a:rPr lang="sk-SK" dirty="0">
                <a:solidFill>
                  <a:schemeClr val="tx1"/>
                </a:solidFill>
              </a:rPr>
              <a:t>     Záujmov existuje toľko, koľko je činností, ktoré môžu človeka tešiť. Znovu teda vzniká problém triedenia záujmov, ich zaraďovanie do skupín, o ktorých by bolo možné povedať niečo všeobecnejšie. Podľa nášho psychológa </a:t>
            </a:r>
            <a:r>
              <a:rPr lang="sk-SK" dirty="0" err="1">
                <a:solidFill>
                  <a:schemeClr val="tx1"/>
                </a:solidFill>
              </a:rPr>
              <a:t>Stavěla</a:t>
            </a:r>
            <a:r>
              <a:rPr lang="sk-SK" dirty="0">
                <a:solidFill>
                  <a:schemeClr val="tx1"/>
                </a:solidFill>
              </a:rPr>
              <a:t> „u záujmov, podobne ako o mnohých iných osobnostných javov, je nutné rozlíšiť povrch a hlbšiu vrstvu. Od tohto rozdielu musí vychádzať i analýza záujmov. Prvému pohľadu na záujmy jednotlivcov sa javí a núka predovšetkým ten povrch. Tým sa myslí rozmanitosť jednotlivých </a:t>
            </a:r>
            <a:r>
              <a:rPr lang="sk-SK" dirty="0" err="1">
                <a:solidFill>
                  <a:schemeClr val="tx1"/>
                </a:solidFill>
              </a:rPr>
              <a:t>manifestných</a:t>
            </a:r>
            <a:r>
              <a:rPr lang="sk-SK" dirty="0">
                <a:solidFill>
                  <a:schemeClr val="tx1"/>
                </a:solidFill>
              </a:rPr>
              <a:t> záujmov, v prvej inštancii vlastne jednotlivých zaujatí, hodnotiacich reakcií, sympatií a antipatií voči </a:t>
            </a:r>
            <a:r>
              <a:rPr lang="sk-SK" dirty="0" err="1">
                <a:solidFill>
                  <a:schemeClr val="tx1"/>
                </a:solidFill>
              </a:rPr>
              <a:t>tomu-ktorému</a:t>
            </a:r>
            <a:r>
              <a:rPr lang="sk-SK" dirty="0">
                <a:solidFill>
                  <a:schemeClr val="tx1"/>
                </a:solidFill>
              </a:rPr>
              <a:t> predmetu, činnosti, situácii; teda vrstvy osobitných záujmov, z ktorých mnohé sú iba druhotné, veľmi odvodené, čo niekedy znamená i nepravé, často prechodné. Úlohou psychologickej analýzy potom je preniknúť od tejto povrchovej vrstvy, ktorá má u niektorých ľudí skôr ráz beztvarého zmätku, u iných viac menej usporiadanej sústavy, k hlbším, základnejším a trvácnejším postojom, zameraniam, sklonom, slovom k tendenciám, s ktorými rozličné zjavné záujmy súvisia“.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     Bolo </a:t>
            </a:r>
            <a:r>
              <a:rPr lang="sk-SK" dirty="0">
                <a:solidFill>
                  <a:schemeClr val="tx1"/>
                </a:solidFill>
              </a:rPr>
              <a:t>navrhnutých niekoľko spôsobov triedenia záujmov. Sám </a:t>
            </a:r>
            <a:r>
              <a:rPr lang="sk-SK" dirty="0" err="1">
                <a:solidFill>
                  <a:schemeClr val="tx1"/>
                </a:solidFill>
              </a:rPr>
              <a:t>Stavěl</a:t>
            </a:r>
            <a:r>
              <a:rPr lang="sk-SK" dirty="0">
                <a:solidFill>
                  <a:schemeClr val="tx1"/>
                </a:solidFill>
              </a:rPr>
              <a:t> rozlišuje u dospievajúcej mládeže záujmy poznávacie, estetické, sociálne, záujem o prírodu, obchodný záujem, záujem technický, </a:t>
            </a:r>
            <a:r>
              <a:rPr lang="sk-SK" dirty="0" err="1">
                <a:solidFill>
                  <a:schemeClr val="tx1"/>
                </a:solidFill>
              </a:rPr>
              <a:t>rukodelný</a:t>
            </a:r>
            <a:r>
              <a:rPr lang="sk-SK" dirty="0">
                <a:solidFill>
                  <a:schemeClr val="tx1"/>
                </a:solidFill>
              </a:rPr>
              <a:t>, záujem o hmotný materiál, záujmy výtvarné a športové.</a:t>
            </a:r>
          </a:p>
          <a:p>
            <a:pPr algn="l"/>
            <a:r>
              <a:rPr lang="sk-SK" dirty="0">
                <a:solidFill>
                  <a:schemeClr val="tx1"/>
                </a:solidFill>
              </a:rPr>
              <a:t>     Záujmy predstavujú tú časť štruktúry osobnosti, ktorú možno najľahšie ovplyvňovať. Záujmy možno zosilňovať, zoslabovať i vytvárať v dôsledku zámerného pôsobenia oveľa ľahšie ako primárne potreby alebo hodnotové orientácie, o ktorých ešte len budeme hovoriť. Stačí napr. jediná vynikajúca pedagogická osobnosť, aby z dramatického krúžku školy vzišiel rad mladých ľudí, pre ktorých  záujem o divadlo zostane trvalou životnou charakteristikou. Práve tak ľahké je vytvoriť - či už zámerne alebo mimovoľne - niečo, čo by sme mohli nazvať „</a:t>
            </a:r>
            <a:r>
              <a:rPr lang="sk-SK" dirty="0" err="1">
                <a:solidFill>
                  <a:schemeClr val="tx1"/>
                </a:solidFill>
              </a:rPr>
              <a:t>antizáujmom</a:t>
            </a:r>
            <a:r>
              <a:rPr lang="sk-SK" dirty="0">
                <a:solidFill>
                  <a:schemeClr val="tx1"/>
                </a:solidFill>
              </a:rPr>
              <a:t>“, znechutením určitej činnosti (napr. tým, že ju deťom vnucujeme).</a:t>
            </a:r>
          </a:p>
          <a:p>
            <a:pPr algn="l"/>
            <a:r>
              <a:rPr lang="sk-SK" dirty="0">
                <a:solidFill>
                  <a:schemeClr val="tx1"/>
                </a:solidFill>
              </a:rPr>
              <a:t>     Z veľkej plastickosti - až manipulovateľnosti - záujmov však nevyplýva, že by sme si mohli dovoliť nedbať na tieto záujmy, že by sme napr. dieťaťu mohli určiť povolanie podľa iných hľadísk a dúfať, že „sa to voľajako poddá“. Dôvody sú prinajmenšom dva: 1.Ovplyvniteľnosť záujmov je nutné chápať </a:t>
            </a:r>
            <a:r>
              <a:rPr lang="sk-SK" i="1" dirty="0">
                <a:solidFill>
                  <a:schemeClr val="tx1"/>
                </a:solidFill>
              </a:rPr>
              <a:t>pravdepodobnostne</a:t>
            </a:r>
            <a:r>
              <a:rPr lang="sk-SK" dirty="0">
                <a:solidFill>
                  <a:schemeClr val="tx1"/>
                </a:solidFill>
              </a:rPr>
              <a:t>. Môžeme napríklad určitým pedagogickým pôsobením zabezpečiť, že z tisíc detí sa prejaví výrazný záujem o matematiku u 200 namiesto u 100, ako do bolo doposiaľ. Nemôžeme však zaručiť, že vzbudíme záujem určitého daného dieťaťa, hoc aj s výborným matematickým nadaním. 2. Obmedzenie </a:t>
            </a:r>
            <a:r>
              <a:rPr lang="sk-SK" i="1" dirty="0">
                <a:solidFill>
                  <a:schemeClr val="tx1"/>
                </a:solidFill>
              </a:rPr>
              <a:t>spontaneity vývoja </a:t>
            </a:r>
            <a:r>
              <a:rPr lang="sk-SK" dirty="0">
                <a:solidFill>
                  <a:schemeClr val="tx1"/>
                </a:solidFill>
              </a:rPr>
              <a:t>a pocitu slobody vedie temer nevyhnutne k ostrému vnútornému konfliktu, ktorý sa môže skončiť dlhodobou apatiou alebo deštruktívnym vzorom. Azda nikde neplatí tak výrazne Komenského „</a:t>
            </a:r>
            <a:r>
              <a:rPr lang="sk-SK" dirty="0" err="1">
                <a:solidFill>
                  <a:schemeClr val="tx1"/>
                </a:solidFill>
              </a:rPr>
              <a:t>Omnia</a:t>
            </a:r>
            <a:r>
              <a:rPr lang="sk-SK" dirty="0">
                <a:solidFill>
                  <a:schemeClr val="tx1"/>
                </a:solidFill>
              </a:rPr>
              <a:t> </a:t>
            </a:r>
            <a:r>
              <a:rPr lang="sk-SK" dirty="0" err="1">
                <a:solidFill>
                  <a:schemeClr val="tx1"/>
                </a:solidFill>
              </a:rPr>
              <a:t>sponte</a:t>
            </a:r>
            <a:r>
              <a:rPr lang="sk-SK" dirty="0">
                <a:solidFill>
                  <a:schemeClr val="tx1"/>
                </a:solidFill>
              </a:rPr>
              <a:t> </a:t>
            </a:r>
            <a:r>
              <a:rPr lang="sk-SK" dirty="0" err="1">
                <a:solidFill>
                  <a:schemeClr val="tx1"/>
                </a:solidFill>
              </a:rPr>
              <a:t>fluant</a:t>
            </a:r>
            <a:r>
              <a:rPr lang="sk-SK" dirty="0">
                <a:solidFill>
                  <a:schemeClr val="tx1"/>
                </a:solidFill>
              </a:rPr>
              <a:t>, </a:t>
            </a:r>
            <a:r>
              <a:rPr lang="sk-SK" dirty="0" err="1">
                <a:solidFill>
                  <a:schemeClr val="tx1"/>
                </a:solidFill>
              </a:rPr>
              <a:t>absit</a:t>
            </a:r>
            <a:r>
              <a:rPr lang="sk-SK" dirty="0">
                <a:solidFill>
                  <a:schemeClr val="tx1"/>
                </a:solidFill>
              </a:rPr>
              <a:t> </a:t>
            </a:r>
            <a:r>
              <a:rPr lang="sk-SK" dirty="0" err="1">
                <a:solidFill>
                  <a:schemeClr val="tx1"/>
                </a:solidFill>
              </a:rPr>
              <a:t>violentia</a:t>
            </a:r>
            <a:r>
              <a:rPr lang="sk-SK" dirty="0">
                <a:solidFill>
                  <a:schemeClr val="tx1"/>
                </a:solidFill>
              </a:rPr>
              <a:t> </a:t>
            </a:r>
            <a:r>
              <a:rPr lang="sk-SK" dirty="0" err="1">
                <a:solidFill>
                  <a:schemeClr val="tx1"/>
                </a:solidFill>
              </a:rPr>
              <a:t>rebus</a:t>
            </a:r>
            <a:r>
              <a:rPr lang="sk-SK" dirty="0">
                <a:solidFill>
                  <a:schemeClr val="tx1"/>
                </a:solidFill>
              </a:rPr>
              <a:t>!“ (Všetko nech plynie spontánne, bez násilia!).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a:solidFill>
                  <a:schemeClr val="tx1"/>
                </a:solidFill>
              </a:rPr>
              <a:t>Postoje a hodnotové orientácie</a:t>
            </a:r>
            <a:endParaRPr lang="sk-SK" dirty="0">
              <a:solidFill>
                <a:schemeClr val="tx1"/>
              </a:solidFill>
            </a:endParaRPr>
          </a:p>
          <a:p>
            <a:pPr algn="l"/>
            <a:r>
              <a:rPr lang="sk-SK" b="1" dirty="0">
                <a:solidFill>
                  <a:schemeClr val="tx1"/>
                </a:solidFill>
              </a:rPr>
              <a:t>    </a:t>
            </a:r>
            <a:r>
              <a:rPr lang="sk-SK" dirty="0">
                <a:solidFill>
                  <a:schemeClr val="tx1"/>
                </a:solidFill>
              </a:rPr>
              <a:t>Postoj možno vymedziť ako relatívne stálu formu reakcií charakterizujúcu indivíduum i skupinu. Vyznačuje sa tendenciou k určitému všeobecnému spôsobu reagovania. Spravidla je to relatívne stabilný a konzistentný spôsob reagovania. Postoj sa často vysvetľuje ako isté človekom zaujímané stanovisko. Odráža sa vo vzťahu k cieľom, úlohám, ktoré má človek pred sebou. Prejavuje sa v </a:t>
            </a:r>
            <a:r>
              <a:rPr lang="sk-SK" dirty="0" err="1">
                <a:solidFill>
                  <a:schemeClr val="tx1"/>
                </a:solidFill>
              </a:rPr>
              <a:t>mobilizovanosti</a:t>
            </a:r>
            <a:r>
              <a:rPr lang="sk-SK" dirty="0">
                <a:solidFill>
                  <a:schemeClr val="tx1"/>
                </a:solidFill>
              </a:rPr>
              <a:t> a pripravenosti na realizovanie činnosti. Postoj je takto výsledkom skúsenosti, ale v nasledujúcich činnostiach sa uplatňuje ako riadiaci, takmer direktívny faktor. Umožňuje riešiť situácie bez nového rozvažovania, rozhodovania a argumentácie a tým šetrí námahu i čas. Takto chápaný postoj zohráva dôležitú úlohu pri akejkoľvek činnosti človeka.</a:t>
            </a:r>
          </a:p>
          <a:p>
            <a:pPr algn="l"/>
            <a:r>
              <a:rPr lang="sk-SK" dirty="0">
                <a:solidFill>
                  <a:schemeClr val="tx1"/>
                </a:solidFill>
              </a:rPr>
              <a:t>     </a:t>
            </a:r>
            <a:r>
              <a:rPr lang="sk-SK" i="1" dirty="0">
                <a:solidFill>
                  <a:schemeClr val="tx1"/>
                </a:solidFill>
              </a:rPr>
              <a:t>Zložky postoja.</a:t>
            </a:r>
            <a:endParaRPr lang="sk-SK" dirty="0">
              <a:solidFill>
                <a:schemeClr val="tx1"/>
              </a:solidFill>
            </a:endParaRPr>
          </a:p>
          <a:p>
            <a:pPr algn="l"/>
            <a:r>
              <a:rPr lang="sk-SK" dirty="0">
                <a:solidFill>
                  <a:schemeClr val="tx1"/>
                </a:solidFill>
              </a:rPr>
              <a:t>     Pri obsahovom vymedzení pojmu postoj je možné určiť tieto zložky:</a:t>
            </a:r>
          </a:p>
          <a:p>
            <a:pPr algn="l"/>
            <a:r>
              <a:rPr lang="sk-SK" dirty="0">
                <a:solidFill>
                  <a:schemeClr val="tx1"/>
                </a:solidFill>
              </a:rPr>
              <a:t>     1. kognitívna alebo poznávacia zložka - tvoria ju myšlienky, názory jednotlivca o nejakom predmete alebo jave, pričom sa za najzložitejšie považujú názory týkajúce sa hodnotenia a zahrňujúce znaky žiaduce a nežiaduce. Môže ísť o postoje k práci, ktoré zahŕňajú tak údaje, ktoré človek o práci má, ako aj názory, čo by sa podľa neho malo robiť. Výskumami je zistené, že napr. vo vzťahu k štúdiu si človek lepšie pamätá údaje, ktoré podporujú jeho postoj, ako údaje, ktoré sú s postojom v rozpore. Uznáva sa aj názor, že základom pre utvorenie určitého postoja je pamäť, ktorá uchováva informáciu. Je zrejmé, že ak máme mať k niečomu postoj, musíme o tom niečo vedieť, mať informácie.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2</a:t>
            </a:r>
            <a:r>
              <a:rPr lang="sk-SK" dirty="0">
                <a:solidFill>
                  <a:schemeClr val="tx1"/>
                </a:solidFill>
              </a:rPr>
              <a:t>. Citová zložka - vzťahuje sa na emócie späté s predmetom alebo javom (objektom), pričom emócie vyjadrujú dynamiku postojov k obľúbeným alebo neobľúbeným predmetom.</a:t>
            </a:r>
          </a:p>
          <a:p>
            <a:pPr algn="l"/>
            <a:r>
              <a:rPr lang="sk-SK" dirty="0">
                <a:solidFill>
                  <a:schemeClr val="tx1"/>
                </a:solidFill>
              </a:rPr>
              <a:t>     3. </a:t>
            </a:r>
            <a:r>
              <a:rPr lang="sk-SK" dirty="0" err="1">
                <a:solidFill>
                  <a:schemeClr val="tx1"/>
                </a:solidFill>
              </a:rPr>
              <a:t>Konatívna</a:t>
            </a:r>
            <a:r>
              <a:rPr lang="sk-SK" dirty="0">
                <a:solidFill>
                  <a:schemeClr val="tx1"/>
                </a:solidFill>
              </a:rPr>
              <a:t> zložka - tendencia ku konaniu. Rozumie sa ňou pohotovosť ku správaniu spojená s postojom. Prejavuje sa ako smerovanie k predmetu, javu (objektu), alebo od neho, resp. ako ochota pomôcť, podporiť vec (alebo naopak). Postoje, ktoré sú utvorené v spojitosti s aktivitou sú jasnejšie definované, v čase stabilnejšie, v pamäti lepšie zafixované a odolnejšie voči zmene.</a:t>
            </a:r>
          </a:p>
          <a:p>
            <a:pPr algn="l"/>
            <a:r>
              <a:rPr lang="sk-SK" dirty="0">
                <a:solidFill>
                  <a:schemeClr val="tx1"/>
                </a:solidFill>
              </a:rPr>
              <a:t>     Postoje môžu byť veľmi elementárne, týkať sa jednotlivých objektov, ktoré majú samotné o sebe malý význam: kniha, ktorú práve čítam, názory môjho spolupracovníka atď. Inokedy sú všeobecnejšie, ako napr. postoj k rodine, k pracovnému kolektívu, k postihnutým atď.</a:t>
            </a:r>
          </a:p>
          <a:p>
            <a:pPr algn="l"/>
            <a:r>
              <a:rPr lang="sk-SK" dirty="0">
                <a:solidFill>
                  <a:schemeClr val="tx1"/>
                </a:solidFill>
              </a:rPr>
              <a:t>     Najvšeobecnejšie postoje, ktoré určujú celý životný štýl človeka nazývame </a:t>
            </a:r>
            <a:r>
              <a:rPr lang="sk-SK" i="1" dirty="0">
                <a:solidFill>
                  <a:schemeClr val="tx1"/>
                </a:solidFill>
              </a:rPr>
              <a:t>hodnotovými orientáciami</a:t>
            </a:r>
            <a:r>
              <a:rPr lang="sk-SK" dirty="0">
                <a:solidFill>
                  <a:schemeClr val="tx1"/>
                </a:solidFill>
              </a:rPr>
              <a:t>. Možno ich chápať ako najvyššie abstrakcie konkrétnych postojov. Niektorí autori sociologického zamerania (napr. </a:t>
            </a:r>
            <a:r>
              <a:rPr lang="sk-SK" dirty="0" err="1">
                <a:solidFill>
                  <a:schemeClr val="tx1"/>
                </a:solidFill>
              </a:rPr>
              <a:t>Ch.Morris</a:t>
            </a:r>
            <a:r>
              <a:rPr lang="sk-SK" dirty="0">
                <a:solidFill>
                  <a:schemeClr val="tx1"/>
                </a:solidFill>
              </a:rPr>
              <a:t>) ich spájajú priamo s historicky danými životnými štýlmi. Najznámejšia psychologická klasifikácia hodnôt je klasifikácia staršieho nemeckého autora </a:t>
            </a:r>
            <a:r>
              <a:rPr lang="sk-SK" dirty="0" err="1">
                <a:solidFill>
                  <a:schemeClr val="tx1"/>
                </a:solidFill>
              </a:rPr>
              <a:t>Sprangera</a:t>
            </a:r>
            <a:r>
              <a:rPr lang="sk-SK" dirty="0">
                <a:solidFill>
                  <a:schemeClr val="tx1"/>
                </a:solidFill>
              </a:rPr>
              <a:t>, ktorý používal vtedy bežné typologické pojmy - typ teoretický, ekonomický, estetický, sociálny, politický a náboženský.</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55000" lnSpcReduction="20000"/>
          </a:bodyPr>
          <a:lstStyle/>
          <a:p>
            <a:pPr algn="l"/>
            <a:r>
              <a:rPr lang="sk-SK" i="1" dirty="0" smtClean="0">
                <a:solidFill>
                  <a:schemeClr val="tx1"/>
                </a:solidFill>
              </a:rPr>
              <a:t>     Teoretický </a:t>
            </a:r>
            <a:r>
              <a:rPr lang="sk-SK" i="1" dirty="0">
                <a:solidFill>
                  <a:schemeClr val="tx1"/>
                </a:solidFill>
              </a:rPr>
              <a:t>typ</a:t>
            </a:r>
            <a:r>
              <a:rPr lang="sk-SK" dirty="0">
                <a:solidFill>
                  <a:schemeClr val="tx1"/>
                </a:solidFill>
              </a:rPr>
              <a:t> je zameraný k hľadaniu pravdy, k uvažovaniu, ku kritike. Je racionálny až intelektualistický. </a:t>
            </a:r>
            <a:r>
              <a:rPr lang="sk-SK" i="1" dirty="0">
                <a:solidFill>
                  <a:schemeClr val="tx1"/>
                </a:solidFill>
              </a:rPr>
              <a:t>Typ ekonomický</a:t>
            </a:r>
            <a:r>
              <a:rPr lang="sk-SK" dirty="0">
                <a:solidFill>
                  <a:schemeClr val="tx1"/>
                </a:solidFill>
              </a:rPr>
              <a:t> meria všetko prostredníctvom užitočnosti, praktickosti. Je zameraný k prosperite a kumulovaniu majetku. </a:t>
            </a:r>
            <a:r>
              <a:rPr lang="sk-SK" i="1" dirty="0">
                <a:solidFill>
                  <a:schemeClr val="tx1"/>
                </a:solidFill>
              </a:rPr>
              <a:t>Estetický typ</a:t>
            </a:r>
            <a:r>
              <a:rPr lang="sk-SK" dirty="0">
                <a:solidFill>
                  <a:schemeClr val="tx1"/>
                </a:solidFill>
              </a:rPr>
              <a:t> vidí najvyššiu hodnotu vo forme, tvare a harmónii. Smeruje k individualizmu a sebestačnosti. </a:t>
            </a:r>
            <a:r>
              <a:rPr lang="sk-SK" i="1" dirty="0">
                <a:solidFill>
                  <a:schemeClr val="tx1"/>
                </a:solidFill>
              </a:rPr>
              <a:t>Sociálny typ</a:t>
            </a:r>
            <a:r>
              <a:rPr lang="sk-SK" dirty="0">
                <a:solidFill>
                  <a:schemeClr val="tx1"/>
                </a:solidFill>
              </a:rPr>
              <a:t> je altruista, nesebecký človek, pre ktorého láska je jedinou správnou formou ľudského vzťahu. </a:t>
            </a:r>
            <a:r>
              <a:rPr lang="sk-SK" i="1" dirty="0">
                <a:solidFill>
                  <a:schemeClr val="tx1"/>
                </a:solidFill>
              </a:rPr>
              <a:t>Politický typ</a:t>
            </a:r>
            <a:r>
              <a:rPr lang="sk-SK" dirty="0">
                <a:solidFill>
                  <a:schemeClr val="tx1"/>
                </a:solidFill>
              </a:rPr>
              <a:t> hodnotí najvyššie moc. V ktoromkoľvek povolaní vyhľadáva súťaž, vplyv, možnosť ovládať druhých. </a:t>
            </a:r>
            <a:r>
              <a:rPr lang="sk-SK" i="1" dirty="0">
                <a:solidFill>
                  <a:schemeClr val="tx1"/>
                </a:solidFill>
              </a:rPr>
              <a:t>Typ náboženský</a:t>
            </a:r>
            <a:r>
              <a:rPr lang="sk-SK" dirty="0">
                <a:solidFill>
                  <a:schemeClr val="tx1"/>
                </a:solidFill>
              </a:rPr>
              <a:t>, ako ho </a:t>
            </a:r>
            <a:r>
              <a:rPr lang="sk-SK" dirty="0" err="1">
                <a:solidFill>
                  <a:schemeClr val="tx1"/>
                </a:solidFill>
              </a:rPr>
              <a:t>Spranger</a:t>
            </a:r>
            <a:r>
              <a:rPr lang="sk-SK" dirty="0">
                <a:solidFill>
                  <a:schemeClr val="tx1"/>
                </a:solidFill>
              </a:rPr>
              <a:t> definuje, vidí najvyššiu hodnotu v jednote. Je zameraný k absolútnym hodnotám, hľadá mystickú náboženskú skúsenosť.</a:t>
            </a:r>
          </a:p>
          <a:p>
            <a:pPr algn="l"/>
            <a:r>
              <a:rPr lang="sk-SK" dirty="0">
                <a:solidFill>
                  <a:schemeClr val="tx1"/>
                </a:solidFill>
              </a:rPr>
              <a:t>     Dnes by sme zrejme pridali technický typ, zaujatý technikou. </a:t>
            </a:r>
            <a:r>
              <a:rPr lang="sk-SK" dirty="0" smtClean="0">
                <a:solidFill>
                  <a:schemeClr val="tx1"/>
                </a:solidFill>
              </a:rPr>
              <a:t>ďalej </a:t>
            </a:r>
            <a:r>
              <a:rPr lang="sk-SK" dirty="0">
                <a:solidFill>
                  <a:schemeClr val="tx1"/>
                </a:solidFill>
              </a:rPr>
              <a:t>v </a:t>
            </a:r>
            <a:r>
              <a:rPr lang="sk-SK" dirty="0" err="1">
                <a:solidFill>
                  <a:schemeClr val="tx1"/>
                </a:solidFill>
              </a:rPr>
              <a:t>Sprangerovom</a:t>
            </a:r>
            <a:r>
              <a:rPr lang="sk-SK" dirty="0">
                <a:solidFill>
                  <a:schemeClr val="tx1"/>
                </a:solidFill>
              </a:rPr>
              <a:t> systéme chýbajú hodnoty späté so športom a kultúrou tela v širšom zmysle, ktoré tiež výrazne určujú životný štýl mnohých súčasných ľudí.</a:t>
            </a:r>
          </a:p>
          <a:p>
            <a:pPr algn="l"/>
            <a:r>
              <a:rPr lang="sk-SK" dirty="0">
                <a:solidFill>
                  <a:schemeClr val="tx1"/>
                </a:solidFill>
              </a:rPr>
              <a:t>     Hodnotové orientácie sú do istej miery </a:t>
            </a:r>
            <a:r>
              <a:rPr lang="sk-SK" i="1" dirty="0">
                <a:solidFill>
                  <a:schemeClr val="tx1"/>
                </a:solidFill>
              </a:rPr>
              <a:t>príbuzné s niektorými záujmami.</a:t>
            </a:r>
            <a:r>
              <a:rPr lang="sk-SK" dirty="0">
                <a:solidFill>
                  <a:schemeClr val="tx1"/>
                </a:solidFill>
              </a:rPr>
              <a:t> Ak záujem prenikne celým životným štýlom, potom určuje jeho hodnotovú orientáciu. Iné záujmy (napr. záujem o šachy) môžu byť akokoľvek silné, a napriek tomu hodnotovú orientáciu v podstate nevytvárajú. Rozlíšenie medzi iba silným záujmom a hodnotou (hodnotovou orientáciou) je v tom, že hodnota je prijímaná ako norma, má </a:t>
            </a:r>
            <a:r>
              <a:rPr lang="sk-SK" i="1" dirty="0">
                <a:solidFill>
                  <a:schemeClr val="tx1"/>
                </a:solidFill>
              </a:rPr>
              <a:t>normatívny charakter</a:t>
            </a:r>
            <a:r>
              <a:rPr lang="sk-SK" dirty="0">
                <a:solidFill>
                  <a:schemeClr val="tx1"/>
                </a:solidFill>
              </a:rPr>
              <a:t>. Človek, ktorý je výrazne hodnotovo orientovaný určitým smerom, považuje za rozumné, dobré a koniec koncov mravné pre všetkých ľudí, aby boli orientovaní podobne. Jeho hodnotová orientácia súčasne určuje jeho morálku. Človek </a:t>
            </a:r>
            <a:r>
              <a:rPr lang="sk-SK" dirty="0" err="1">
                <a:solidFill>
                  <a:schemeClr val="tx1"/>
                </a:solidFill>
              </a:rPr>
              <a:t>Sprangerovho</a:t>
            </a:r>
            <a:r>
              <a:rPr lang="sk-SK" dirty="0">
                <a:solidFill>
                  <a:schemeClr val="tx1"/>
                </a:solidFill>
              </a:rPr>
              <a:t> estetické typu cíti dešpekt k tým, kto nejaví nijaký zmysel pre umenie a neváži si ho. Človek teoretického typu azda skôr ľutuje tých, ktorí sa spokojujú s povrchom vecí, tak ako sa im poddáva pri každodennom zaobstarávaní. Ekonomicky zameraného človeka popudzuje plytvanie a strácanie času, pretože preňho užitočnosť je normou, ktorej by chcel podriadiť všetkých a všetko.</a:t>
            </a:r>
          </a:p>
          <a:p>
            <a:endParaRPr lang="sk-SK"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dirty="0" smtClean="0">
                <a:solidFill>
                  <a:schemeClr val="tx1"/>
                </a:solidFill>
              </a:rPr>
              <a:t>     Vytvorenie </a:t>
            </a:r>
            <a:r>
              <a:rPr lang="sk-SK" dirty="0">
                <a:solidFill>
                  <a:schemeClr val="tx1"/>
                </a:solidFill>
              </a:rPr>
              <a:t>hodnotných záujmov je najpodstatnejšou výchovnou úlohou vyučovania. Potreby a záujmy, ktoré vyvolávajú zameranosť osobnosti a stávajú sa tak motívmi jej činnosti, problematiku motívov úplne nevyčerpávajú. Správanie človeka neregulujú iba potreby a záujmy, ale aj isté morálne predstavy o jeho povinnostiach. Ak si človek uvedomuje, že niečo je spoločensky a všeobecne významné a prežíva  ako svoju povinnosť toto všeobecne významné uplatňovať, stáva sa táto povinnosť predmetom jeho snáh, jeho usilovania. Vedomie povinnosti konať podľa spoločnosťou stanovených noriem správania vedie k stavaniu </a:t>
            </a:r>
            <a:r>
              <a:rPr lang="sk-SK" b="1" dirty="0">
                <a:solidFill>
                  <a:schemeClr val="tx1"/>
                </a:solidFill>
              </a:rPr>
              <a:t>ideálu</a:t>
            </a:r>
            <a:r>
              <a:rPr lang="sk-SK" dirty="0">
                <a:solidFill>
                  <a:schemeClr val="tx1"/>
                </a:solidFill>
              </a:rPr>
              <a:t>, ktorý stelesňuje nanajvýš cenné a v tomto smere príťažlivé ľudské črty. </a:t>
            </a:r>
            <a:r>
              <a:rPr lang="sk-SK" i="1" dirty="0">
                <a:solidFill>
                  <a:schemeClr val="tx1"/>
                </a:solidFill>
              </a:rPr>
              <a:t>Ideál je obraz, za ktorým človek ide a môže ho dosiahnuť, resp. sa k nemu maximálne priblížiť.</a:t>
            </a:r>
            <a:r>
              <a:rPr lang="sk-SK" dirty="0">
                <a:solidFill>
                  <a:schemeClr val="tx1"/>
                </a:solidFill>
              </a:rPr>
              <a:t> Ideály sa vytvárajú pod silným a bezprostredným spoločenským vplyvom, určuje ich najmä ideológia, svetový názor danej spoločnosti, danej historickej epochy. Z ideálov vyviera najmä všeobecná zameranosť osobnosti.</a:t>
            </a:r>
          </a:p>
          <a:p>
            <a:pPr algn="l"/>
            <a:r>
              <a:rPr lang="sk-SK" dirty="0">
                <a:solidFill>
                  <a:schemeClr val="tx1"/>
                </a:solidFill>
              </a:rPr>
              <a:t>     </a:t>
            </a:r>
            <a:r>
              <a:rPr lang="sk-SK" u="sng" dirty="0">
                <a:solidFill>
                  <a:schemeClr val="tx1"/>
                </a:solidFill>
              </a:rPr>
              <a:t>Treťou</a:t>
            </a:r>
            <a:r>
              <a:rPr lang="sk-SK" dirty="0">
                <a:solidFill>
                  <a:schemeClr val="tx1"/>
                </a:solidFill>
              </a:rPr>
              <a:t> a poslednou otázkou, ktorá nás pre posudzovaní osobnosti zaujíma, je otázka o tom, </a:t>
            </a:r>
            <a:r>
              <a:rPr lang="sk-SK" u="sng" dirty="0">
                <a:solidFill>
                  <a:schemeClr val="tx1"/>
                </a:solidFill>
              </a:rPr>
              <a:t>čo človek vlastne je.</a:t>
            </a:r>
            <a:r>
              <a:rPr lang="sk-SK" dirty="0">
                <a:solidFill>
                  <a:schemeClr val="tx1"/>
                </a:solidFill>
              </a:rPr>
              <a:t> Je to otázka o jeho charakteru a temperamentu.</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20000"/>
          </a:bodyPr>
          <a:lstStyle/>
          <a:p>
            <a:pPr algn="l"/>
            <a:r>
              <a:rPr lang="sk-SK" dirty="0" smtClean="0">
                <a:solidFill>
                  <a:schemeClr val="tx1"/>
                </a:solidFill>
              </a:rPr>
              <a:t>     Pojmy </a:t>
            </a:r>
            <a:r>
              <a:rPr lang="sk-SK" dirty="0" smtClean="0">
                <a:solidFill>
                  <a:schemeClr val="tx1"/>
                </a:solidFill>
              </a:rPr>
              <a:t>osobnosti a  charakteru spolu úzko súvisia, avšak stotožňovať ich nemožno. Osobnosť je pojem širší, je to celistvosť najvyššieho stupňa, obsahujúca všetky vrodené aj nadobudnuté črty. Charakter zahrňuje len užší okruh takých vlastností, ktoré tvoria </a:t>
            </a:r>
            <a:r>
              <a:rPr lang="sk-SK" u="sng" dirty="0" smtClean="0">
                <a:solidFill>
                  <a:schemeClr val="tx1"/>
                </a:solidFill>
              </a:rPr>
              <a:t>jadro osobnosti</a:t>
            </a:r>
            <a:r>
              <a:rPr lang="sk-SK" dirty="0" smtClean="0">
                <a:solidFill>
                  <a:schemeClr val="tx1"/>
                </a:solidFill>
              </a:rPr>
              <a:t>. Ak hovoríme o osobnosti človeka, máme na mysli úroveň jeho  intelektu a schopností, ale aj to, ako vie tieto ako vie tieto schopnosti využiť v styku s ľuďmi a v prospech spoločnosti. Spôsob, akým človek koná, určujú zasa </a:t>
            </a:r>
            <a:r>
              <a:rPr lang="sk-SK" dirty="0" err="1" smtClean="0">
                <a:solidFill>
                  <a:schemeClr val="tx1"/>
                </a:solidFill>
              </a:rPr>
              <a:t>temperamentálne</a:t>
            </a:r>
            <a:r>
              <a:rPr lang="sk-SK" dirty="0" smtClean="0">
                <a:solidFill>
                  <a:schemeClr val="tx1"/>
                </a:solidFill>
              </a:rPr>
              <a:t> vlastnosti. Aj charakter aj temperament sa navzájom prelínajú, pritom však predstavujú dve odlišné stránky osobnosti človeka. Spájajú sa v konaní a v ňom sa aj prelínajú tak, že charakter určuje obsahovú stránku vzťahu  osobnosti k spoločnosti a k jej hodnotám a temperament určuje formálnu stránku priebehu konania. Napríklad hlboký cit lásky sa môže rovnako odraziť v prudkom plamennom vyznaní lásky alebo len v nesmelom snení. Alebo egoista môže ísť za svojím cieľom rovnako temperamentne ako ten, komu ide o spoločné ciele a záujmy.</a:t>
            </a:r>
            <a:endParaRPr lang="sk-SK" dirty="0">
              <a:solidFill>
                <a:schemeClr val="tx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smtClean="0">
                <a:solidFill>
                  <a:schemeClr val="tx1"/>
                </a:solidFill>
              </a:rPr>
              <a:t>Charakter</a:t>
            </a:r>
            <a:endParaRPr lang="sk-SK" dirty="0" smtClean="0">
              <a:solidFill>
                <a:schemeClr val="tx1"/>
              </a:solidFill>
            </a:endParaRPr>
          </a:p>
          <a:p>
            <a:pPr algn="l"/>
            <a:r>
              <a:rPr lang="sk-SK" dirty="0" smtClean="0">
                <a:solidFill>
                  <a:schemeClr val="tx1"/>
                </a:solidFill>
              </a:rPr>
              <a:t>      Keď hovoríme o charaktere osobnosti, myslíme tým predovšetkým vzťah človeka k spoločenským úlohám, k ľuďom a k vlastným povinnostiam. O niektorom človeku sa hovorí, že je vyslovene čestný, že nikdy nikoho „nepodrazí“, že myslí na druhých </a:t>
            </a:r>
            <a:r>
              <a:rPr lang="sk-SK" dirty="0" smtClean="0">
                <a:solidFill>
                  <a:schemeClr val="tx1"/>
                </a:solidFill>
              </a:rPr>
              <a:t>atď., </a:t>
            </a:r>
            <a:r>
              <a:rPr lang="sk-SK" dirty="0" smtClean="0">
                <a:solidFill>
                  <a:schemeClr val="tx1"/>
                </a:solidFill>
              </a:rPr>
              <a:t>kým o inom sa hovorí, že sleduje iba svoje vlastné egoistické ciele, vo všetkom hľadá iba výhody pre seba, prejavuje sa uňho chamtivosť, má nadradený, pohŕdavý vzťah k ľuďom, ignoruje ich záujmy, city, je sebavedomý, hrubý a nezásadový. Obraz jedného i druhého človeka vyjadruje určitú štruktúru potrieb, záujmov, túžob, cieľov, citov a vôle, čo sa prejavuje vo výberovom charaktere vnímania a správania, vo vzťahoch a spôsoboch správania.</a:t>
            </a:r>
          </a:p>
          <a:p>
            <a:pPr algn="l"/>
            <a:r>
              <a:rPr lang="sk-SK" dirty="0" smtClean="0">
                <a:solidFill>
                  <a:schemeClr val="tx1"/>
                </a:solidFill>
              </a:rPr>
              <a:t>     </a:t>
            </a:r>
            <a:r>
              <a:rPr lang="sk-SK" i="1" dirty="0" smtClean="0">
                <a:solidFill>
                  <a:schemeClr val="tx1"/>
                </a:solidFill>
              </a:rPr>
              <a:t>Charakter možno definovať ako svojrázne psychické založenie človeka, ktoré odráža vonkajšie podmienky života a výchovy a prejavuje sa v špecifickej zameranosti daného človeka, v jeho špecifickom správaní a schopnosti správať sa, aj v jeho určitom vzťahu k objektívnej realite.</a:t>
            </a:r>
            <a:endParaRPr lang="sk-SK" dirty="0" smtClean="0">
              <a:solidFill>
                <a:schemeClr val="tx1"/>
              </a:solidFill>
            </a:endParaRPr>
          </a:p>
          <a:p>
            <a:pPr algn="l"/>
            <a:r>
              <a:rPr lang="sk-SK" dirty="0" smtClean="0">
                <a:solidFill>
                  <a:schemeClr val="tx1"/>
                </a:solidFill>
              </a:rPr>
              <a:t>     Nemožno si myslieť, že charakter je nejaká nadstavba nad procesmi vnímania, myslenia, citov a vôle. Charakter je svojrázne, v závislosti od životných vplyvov utvorené, celistvé usporiadanie alebo sústava vlastností osobnosti: zameranosti a vôle, intelektuálnych a emocionálnych vlastností utvárajúcich sa v procese odrazu života a činnosti.</a:t>
            </a:r>
          </a:p>
          <a:p>
            <a:pPr algn="l"/>
            <a:endParaRPr lang="sk-SK" dirty="0">
              <a:solidFill>
                <a:schemeClr val="tx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Charakter sa vyznačuje týmito základnými vlastnosťami: </a:t>
            </a:r>
            <a:r>
              <a:rPr lang="sk-SK" i="1" dirty="0" smtClean="0">
                <a:solidFill>
                  <a:schemeClr val="tx1"/>
                </a:solidFill>
              </a:rPr>
              <a:t>morálnou vychovanosťou, šírkou, jednoliatosťou, vyhranenosťou, silou a vyrovnanosťou.</a:t>
            </a:r>
            <a:endParaRPr lang="sk-SK" dirty="0" smtClean="0">
              <a:solidFill>
                <a:schemeClr val="tx1"/>
              </a:solidFill>
            </a:endParaRPr>
          </a:p>
          <a:p>
            <a:pPr algn="l"/>
            <a:r>
              <a:rPr lang="sk-SK" dirty="0" smtClean="0">
                <a:solidFill>
                  <a:schemeClr val="tx1"/>
                </a:solidFill>
              </a:rPr>
              <a:t>     </a:t>
            </a:r>
            <a:r>
              <a:rPr lang="sk-SK" i="1" dirty="0" smtClean="0">
                <a:solidFill>
                  <a:schemeClr val="tx1"/>
                </a:solidFill>
              </a:rPr>
              <a:t>Morálna vychovanosť</a:t>
            </a:r>
            <a:r>
              <a:rPr lang="sk-SK" dirty="0" smtClean="0">
                <a:solidFill>
                  <a:schemeClr val="tx1"/>
                </a:solidFill>
              </a:rPr>
              <a:t> charakterizuje človeka tak z hľadiska jeho vzťahov, ako aj z hľadiska spôsobu správania. Humanizmus, pozorný vzťah k ľuďom, vernosť priateľom, želanie a umenie pracovať medzi ľuďmi a pre ľudí, svedomitosť, čestnosť pri vykonávaní povinností, taktnosť, ohľaduplnosť pri styku s ľuďmi - to sú základné prejavy morálnej vychovanosti, ktorá je sociálne azda najcennejšou charakterovou črtou.</a:t>
            </a:r>
            <a:r>
              <a:rPr lang="sk-SK" i="1" dirty="0" smtClean="0">
                <a:solidFill>
                  <a:schemeClr val="tx1"/>
                </a:solidFill>
              </a:rPr>
              <a:t> </a:t>
            </a:r>
            <a:endParaRPr lang="sk-SK" dirty="0" smtClean="0">
              <a:solidFill>
                <a:schemeClr val="tx1"/>
              </a:solidFill>
            </a:endParaRPr>
          </a:p>
          <a:p>
            <a:pPr algn="l"/>
            <a:r>
              <a:rPr lang="sk-SK" i="1" dirty="0" smtClean="0">
                <a:solidFill>
                  <a:schemeClr val="tx1"/>
                </a:solidFill>
              </a:rPr>
              <a:t>     Šírka</a:t>
            </a:r>
            <a:r>
              <a:rPr lang="sk-SK" dirty="0" smtClean="0">
                <a:solidFill>
                  <a:schemeClr val="tx1"/>
                </a:solidFill>
              </a:rPr>
              <a:t> charakterizuje rozmanitosť potrieb a záujmov, túžob a zanietenia, rozmanitosť činnosti človeka. Niektorí ľudia sa vyznačujú mnohostrannosťou, iní jednostranným a obmedzeným vývinom.</a:t>
            </a:r>
          </a:p>
          <a:p>
            <a:pPr algn="l"/>
            <a:r>
              <a:rPr lang="sk-SK" i="1" dirty="0" smtClean="0">
                <a:solidFill>
                  <a:schemeClr val="tx1"/>
                </a:solidFill>
              </a:rPr>
              <a:t>     Jednoliatosť</a:t>
            </a:r>
            <a:r>
              <a:rPr lang="sk-SK" dirty="0" smtClean="0">
                <a:solidFill>
                  <a:schemeClr val="tx1"/>
                </a:solidFill>
              </a:rPr>
              <a:t> charakterizuje vnútorná jednota psychického založenia človeka, koordinovanosť jeho vzťahov k rozličným stránkam skutočnosti, neprítomnosť protirečení v túžbach a záujmoch, jednota slova a činu. V živote možno stretnúť nielen ľudí s jednoliatym charakterom, ale aj ľudí, u ktorých sa prejavuje rozdvojenosť zámerov a citov, u ktorých sa slová rozchádzajú s činmi</a:t>
            </a:r>
            <a:r>
              <a:rPr lang="sk-SK" dirty="0" smtClean="0">
                <a:solidFill>
                  <a:schemeClr val="tx1"/>
                </a:solidFill>
              </a:rPr>
              <a:t>.</a:t>
            </a:r>
          </a:p>
          <a:p>
            <a:pPr algn="l"/>
            <a:r>
              <a:rPr lang="sk-SK" i="1" dirty="0" smtClean="0">
                <a:solidFill>
                  <a:schemeClr val="tx1"/>
                </a:solidFill>
              </a:rPr>
              <a:t>Vyhranenosť</a:t>
            </a:r>
            <a:r>
              <a:rPr lang="sk-SK" dirty="0" smtClean="0">
                <a:solidFill>
                  <a:schemeClr val="tx1"/>
                </a:solidFill>
              </a:rPr>
              <a:t> charakterizuje pevnosť a neoblomnosť správania, čo vždy zodpovedá vypracovaným presvedčeniam, morálnym predstavám , vypestovanej základnej zameranosti, ktorá je zmyslom života a činnosti človeka.</a:t>
            </a:r>
            <a:endParaRPr lang="sk-SK"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a:solidFill>
                  <a:schemeClr val="tx1"/>
                </a:solidFill>
              </a:rPr>
              <a:t>Delenie citov na afekty, nálady a vášne </a:t>
            </a:r>
            <a:endParaRPr lang="sk-SK" dirty="0">
              <a:solidFill>
                <a:schemeClr val="tx1"/>
              </a:solidFill>
            </a:endParaRPr>
          </a:p>
          <a:p>
            <a:pPr algn="l"/>
            <a:r>
              <a:rPr lang="sk-SK" dirty="0">
                <a:solidFill>
                  <a:schemeClr val="tx1"/>
                </a:solidFill>
              </a:rPr>
              <a:t>     Oblasť citových zážitkov je veľmi rozmanitá a zaviesť nejaké delenie nie je ľahké. Najčastejšie sa pri delení prihliada na intenzitu citového zážitku, alebo sa city delia z hľadiska ich obsahu, teda predmetu, na ktorý sa viažu. Pokiaľ ide o osobitné formy citov </a:t>
            </a:r>
            <a:r>
              <a:rPr lang="sk-SK" b="1" i="1" dirty="0">
                <a:solidFill>
                  <a:schemeClr val="tx1"/>
                </a:solidFill>
              </a:rPr>
              <a:t>z hľadiska ich intenzity a dĺžky trvania</a:t>
            </a:r>
            <a:r>
              <a:rPr lang="sk-SK" dirty="0">
                <a:solidFill>
                  <a:schemeClr val="tx1"/>
                </a:solidFill>
              </a:rPr>
              <a:t> rozlišujeme tri základné druhy.</a:t>
            </a:r>
          </a:p>
          <a:p>
            <a:pPr algn="l"/>
            <a:r>
              <a:rPr lang="sk-SK" dirty="0">
                <a:solidFill>
                  <a:schemeClr val="tx1"/>
                </a:solidFill>
              </a:rPr>
              <a:t>     </a:t>
            </a:r>
            <a:r>
              <a:rPr lang="sk-SK" b="1" i="1" dirty="0">
                <a:solidFill>
                  <a:schemeClr val="tx1"/>
                </a:solidFill>
              </a:rPr>
              <a:t>Afekty</a:t>
            </a:r>
            <a:r>
              <a:rPr lang="sk-SK" dirty="0">
                <a:solidFill>
                  <a:schemeClr val="tx1"/>
                </a:solidFill>
              </a:rPr>
              <a:t> - intenzívne, hlboké city, ktoré sa vyznačujú krátkym trvaním a búrlivým priebehom. Veľmi silne sa tu prejavujú telesné výrazy citu, zmena mimiky tváre, pohyby končatín i celého tela (napnutie tváre, stisnutie zubov, zatínanie pästí, roztvorenie náručia, útočné pohyby atď.), vonkajšie prejavy zmien vnútorných orgánov (zmenený dych, začervenanie, zblednutie, slzenie, potenie). Afektmi môže byť rozčúlenie, hrôza. strach, zlosť, nenávisť, oduševnenie, zaľúbenie, búrlivá radosť). Ako charakteristické sa tiež pri afektoch uvádza zastavenie činnosti predstáv, neschopnosť logického úsudku, neschopnosť ovládania svojho správania. Nesmieme však na základe toho usudzovať, že človek si v afekte svoje činy neuvedomuje, a preto že nie je za nich zodpovedný. Aj v stave najsilnejšieho záchvatu hnevu si človek uvedomuje, čo robí a môže sa ovládať, pravda, stojí veľké vypätie vôle. V bežnej reči sa niekedy slovo afekt zamieňa za slovo vášeň. Z psychologického hľadiska však slovu vášeň prikladáme iný význam.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7500" lnSpcReduction="20000"/>
          </a:bodyPr>
          <a:lstStyle/>
          <a:p>
            <a:pPr algn="l"/>
            <a:r>
              <a:rPr lang="sk-SK" i="1" dirty="0" smtClean="0">
                <a:solidFill>
                  <a:schemeClr val="tx1"/>
                </a:solidFill>
              </a:rPr>
              <a:t>     Sila</a:t>
            </a:r>
            <a:r>
              <a:rPr lang="sk-SK" dirty="0" smtClean="0">
                <a:solidFill>
                  <a:schemeClr val="tx1"/>
                </a:solidFill>
              </a:rPr>
              <a:t> </a:t>
            </a:r>
            <a:r>
              <a:rPr lang="sk-SK" dirty="0" smtClean="0">
                <a:solidFill>
                  <a:schemeClr val="tx1"/>
                </a:solidFill>
              </a:rPr>
              <a:t>charakterizuje energiu, s akou človek uskutočňuje ciele, schopnosť horlivo sa zanietiť a s veľkým úsilím prekonávať prekážky a ťažkosti.</a:t>
            </a:r>
          </a:p>
          <a:p>
            <a:pPr algn="l"/>
            <a:r>
              <a:rPr lang="sk-SK" dirty="0" smtClean="0">
                <a:solidFill>
                  <a:schemeClr val="tx1"/>
                </a:solidFill>
              </a:rPr>
              <a:t>     </a:t>
            </a:r>
            <a:r>
              <a:rPr lang="sk-SK" i="1" dirty="0" smtClean="0">
                <a:solidFill>
                  <a:schemeClr val="tx1"/>
                </a:solidFill>
              </a:rPr>
              <a:t>Vyrovnanosť</a:t>
            </a:r>
            <a:r>
              <a:rPr lang="sk-SK" dirty="0" smtClean="0">
                <a:solidFill>
                  <a:schemeClr val="tx1"/>
                </a:solidFill>
              </a:rPr>
              <a:t> charakterizuje vzájomný pomer medzi zdržanlivosťou a aktivitou, ktorý je pre činnosť a styk s ľuďmi optimálny a najpriaznivejší. Je to určitá vyrovnanosť správania, ktorá je podmienená vrodenými typologickými osobitosťami človeka, alebo výchovou vôľového sebaovládania, ktoré umožňuje indivíduu držať sa v ťažkých podmienkach na výške svojich možností.</a:t>
            </a:r>
          </a:p>
          <a:p>
            <a:pPr algn="l"/>
            <a:r>
              <a:rPr lang="sk-SK" dirty="0" smtClean="0">
                <a:solidFill>
                  <a:schemeClr val="tx1"/>
                </a:solidFill>
              </a:rPr>
              <a:t>     Medzi uvedenými podstatnými vlastnosťami sú zložité, niekedy dokonca protirečivé vzťahy. Možno napríklad pozorovať jednostrannosť a neveľmi široký charakter spojený s veľkou silou, alebo široký charakter bez dostatočnej vyhranenosti, teda bez toho, aby bol nejako vyčlenený prvoradý záujem v živote. V takom prípade možno pozorovať rôznorodosť v spojení s povrchnosťou a rozptýlenosťou. Široký, jednoliaty, vyhranený a silný charakter nie je prírodný dar, ale je výsledok životných vplyvov a výchovy.</a:t>
            </a:r>
            <a:endParaRPr lang="sk-SK" dirty="0">
              <a:solidFill>
                <a:schemeClr val="tx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10000"/>
          </a:bodyPr>
          <a:lstStyle/>
          <a:p>
            <a:pPr algn="l"/>
            <a:r>
              <a:rPr lang="sk-SK" b="1" dirty="0" smtClean="0">
                <a:solidFill>
                  <a:schemeClr val="tx1"/>
                </a:solidFill>
              </a:rPr>
              <a:t>Temperament</a:t>
            </a:r>
            <a:endParaRPr lang="sk-SK" dirty="0" smtClean="0">
              <a:solidFill>
                <a:schemeClr val="tx1"/>
              </a:solidFill>
            </a:endParaRPr>
          </a:p>
          <a:p>
            <a:pPr algn="l"/>
            <a:r>
              <a:rPr lang="sk-SK" b="1" dirty="0" smtClean="0">
                <a:solidFill>
                  <a:schemeClr val="tx1"/>
                </a:solidFill>
              </a:rPr>
              <a:t>     </a:t>
            </a:r>
            <a:r>
              <a:rPr lang="sk-SK" dirty="0" smtClean="0">
                <a:solidFill>
                  <a:schemeClr val="tx1"/>
                </a:solidFill>
              </a:rPr>
              <a:t>Termín „temperament“ sa v bežnej reči používa trocha odlišne ako vo vedeckej literatúre. Najlepšie to vidno na slove „temperamentný“, ktoré znamená asi toľko ako „živý“, „čulý“, „prudký“, „výbušný“. Mohli by sme sa teda nazdávať, že temperament je určitá vlastnosť, ktorej má niekto viac a niekto menej, alebo presnejšie, ktorú má každý človek v určitej miere.</a:t>
            </a:r>
          </a:p>
          <a:p>
            <a:pPr algn="l"/>
            <a:r>
              <a:rPr lang="sk-SK" dirty="0" smtClean="0">
                <a:solidFill>
                  <a:schemeClr val="tx1"/>
                </a:solidFill>
              </a:rPr>
              <a:t>     V psychológii však používame termín „temperament“ pre označenie </a:t>
            </a:r>
            <a:r>
              <a:rPr lang="sk-SK" i="1" dirty="0" smtClean="0">
                <a:solidFill>
                  <a:schemeClr val="tx1"/>
                </a:solidFill>
              </a:rPr>
              <a:t>celej skupiny vlastností</a:t>
            </a:r>
            <a:r>
              <a:rPr lang="sk-SK" dirty="0" smtClean="0">
                <a:solidFill>
                  <a:schemeClr val="tx1"/>
                </a:solidFill>
              </a:rPr>
              <a:t>, </a:t>
            </a:r>
            <a:r>
              <a:rPr lang="sk-SK" dirty="0" err="1" smtClean="0">
                <a:solidFill>
                  <a:schemeClr val="tx1"/>
                </a:solidFill>
              </a:rPr>
              <a:t>temperamentových</a:t>
            </a:r>
            <a:r>
              <a:rPr lang="sk-SK" dirty="0" smtClean="0">
                <a:solidFill>
                  <a:schemeClr val="tx1"/>
                </a:solidFill>
              </a:rPr>
              <a:t> kvalít, ktoré môžeme chápať ako faktory, t.j. prítomnosť jednej z nich neznamená ani prítomnosť, ani neprítomnosť druhej či tretej: sú štatisticky relatívne nezávislé. Ak chceme charakterizovať temperament určitého človeka, musíme ho posúdiť v niekoľkých samostatných rôznych vlastnostiach.</a:t>
            </a:r>
          </a:p>
          <a:p>
            <a:pPr algn="l"/>
            <a:r>
              <a:rPr lang="sk-SK" dirty="0" smtClean="0">
                <a:solidFill>
                  <a:schemeClr val="tx1"/>
                </a:solidFill>
              </a:rPr>
              <a:t>     Aké vlastnosti teda zahrňujeme pod pojem „temperament“?</a:t>
            </a:r>
          </a:p>
          <a:p>
            <a:pPr algn="l"/>
            <a:endParaRPr lang="sk-SK" dirty="0">
              <a:solidFill>
                <a:schemeClr val="tx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10000"/>
          </a:bodyPr>
          <a:lstStyle/>
          <a:p>
            <a:pPr algn="l"/>
            <a:r>
              <a:rPr lang="sk-SK" dirty="0" smtClean="0">
                <a:solidFill>
                  <a:schemeClr val="tx1"/>
                </a:solidFill>
              </a:rPr>
              <a:t>Aké vlastnosti teda zahrňujeme pod pojem „temperament“?</a:t>
            </a:r>
          </a:p>
          <a:p>
            <a:pPr algn="l"/>
            <a:r>
              <a:rPr lang="sk-SK" dirty="0" smtClean="0">
                <a:solidFill>
                  <a:schemeClr val="tx1"/>
                </a:solidFill>
              </a:rPr>
              <a:t>     Predovšetkým ide o celkové citové ladenie osobnosti, o prevládajúcu náladu. To je však iba jedna stránka veci. Temperament zahrňuje i spôsob citovej a vôľovej </a:t>
            </a:r>
            <a:r>
              <a:rPr lang="sk-SK" dirty="0" err="1" smtClean="0">
                <a:solidFill>
                  <a:schemeClr val="tx1"/>
                </a:solidFill>
              </a:rPr>
              <a:t>vzrušivosti</a:t>
            </a:r>
            <a:r>
              <a:rPr lang="sk-SK" dirty="0" smtClean="0">
                <a:solidFill>
                  <a:schemeClr val="tx1"/>
                </a:solidFill>
              </a:rPr>
              <a:t>, reaktivity a aktivity - bez ohľadu na to, aký je predmet alebo smer aktivity. Dalo by sa povedať, že temperament charakterizuje farbitosť, kolorit, životnosť duševných obsahov a prejavov. Nejde tu o to, ako dobre človek robí to, čo robí (to je záležitosť schopností), ani o to, čo robí (to je záležitosť motivácie), ale o celkový štýl jeho prežívania a správania. Temperament zahrňuje formálne vlastnosti, nezávislé od obsahu vedomia a od smeru osobných sklonov.</a:t>
            </a:r>
          </a:p>
          <a:p>
            <a:pPr algn="l"/>
            <a:r>
              <a:rPr lang="sk-SK" dirty="0" smtClean="0">
                <a:solidFill>
                  <a:schemeClr val="tx1"/>
                </a:solidFill>
              </a:rPr>
              <a:t>     Uvedená definícia temperamentu je však príliš neurčitá. Presnejšia definícia by musela vychádzať z určitej teórie alebo typológie. Uvedieme si aspoň tie najznámejšie.</a:t>
            </a:r>
            <a:endParaRPr lang="sk-SK" dirty="0">
              <a:solidFill>
                <a:schemeClr val="tx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b="1" dirty="0" smtClean="0">
                <a:solidFill>
                  <a:schemeClr val="tx1"/>
                </a:solidFill>
              </a:rPr>
              <a:t>Antická teória temperamentu</a:t>
            </a:r>
            <a:endParaRPr lang="sk-SK" dirty="0" smtClean="0">
              <a:solidFill>
                <a:schemeClr val="tx1"/>
              </a:solidFill>
            </a:endParaRPr>
          </a:p>
          <a:p>
            <a:pPr algn="l"/>
            <a:r>
              <a:rPr lang="sk-SK" b="1" dirty="0" smtClean="0">
                <a:solidFill>
                  <a:schemeClr val="tx1"/>
                </a:solidFill>
              </a:rPr>
              <a:t>     </a:t>
            </a:r>
            <a:r>
              <a:rPr lang="sk-SK" dirty="0" smtClean="0">
                <a:solidFill>
                  <a:schemeClr val="tx1"/>
                </a:solidFill>
              </a:rPr>
              <a:t>Teória temperamentu, ktorú vytvorili lekári starého Grécka (Hippokrates a </a:t>
            </a:r>
            <a:r>
              <a:rPr lang="sk-SK" dirty="0" err="1" smtClean="0">
                <a:solidFill>
                  <a:schemeClr val="tx1"/>
                </a:solidFill>
              </a:rPr>
              <a:t>Galenos</a:t>
            </a:r>
            <a:r>
              <a:rPr lang="sk-SK" dirty="0" smtClean="0">
                <a:solidFill>
                  <a:schemeClr val="tx1"/>
                </a:solidFill>
              </a:rPr>
              <a:t>), aj keď je z dnešného hľadiska naivná, cituje sa prakticky vo všetkých učebniciach a prenikla i do bežnej reči vzdelaných laikov.</a:t>
            </a:r>
          </a:p>
          <a:p>
            <a:pPr algn="l"/>
            <a:r>
              <a:rPr lang="sk-SK" dirty="0" smtClean="0">
                <a:solidFill>
                  <a:schemeClr val="tx1"/>
                </a:solidFill>
              </a:rPr>
              <a:t>    Podľa tejto teórie sa rozlišujú štyri hlavný typy ľudských pováh alebo temperamentov v závislosti od toho, ktorá zo základných (ako predpokladala vtedajšia medicína) tekutín v tele prevláda. Prevaha krvi vedie k </a:t>
            </a:r>
            <a:r>
              <a:rPr lang="sk-SK" i="1" dirty="0" smtClean="0">
                <a:solidFill>
                  <a:schemeClr val="tx1"/>
                </a:solidFill>
              </a:rPr>
              <a:t>sangvinickému</a:t>
            </a:r>
            <a:r>
              <a:rPr lang="sk-SK" dirty="0" smtClean="0">
                <a:solidFill>
                  <a:schemeClr val="tx1"/>
                </a:solidFill>
              </a:rPr>
              <a:t>  temperamentu, prevaha hlienu určuje </a:t>
            </a:r>
            <a:r>
              <a:rPr lang="sk-SK" i="1" dirty="0" smtClean="0">
                <a:solidFill>
                  <a:schemeClr val="tx1"/>
                </a:solidFill>
              </a:rPr>
              <a:t>flegmatika</a:t>
            </a:r>
            <a:r>
              <a:rPr lang="sk-SK" dirty="0" smtClean="0">
                <a:solidFill>
                  <a:schemeClr val="tx1"/>
                </a:solidFill>
              </a:rPr>
              <a:t>, prevaha žlči </a:t>
            </a:r>
            <a:r>
              <a:rPr lang="sk-SK" i="1" dirty="0" smtClean="0">
                <a:solidFill>
                  <a:schemeClr val="tx1"/>
                </a:solidFill>
              </a:rPr>
              <a:t>cholerika</a:t>
            </a:r>
            <a:r>
              <a:rPr lang="sk-SK" dirty="0" smtClean="0">
                <a:solidFill>
                  <a:schemeClr val="tx1"/>
                </a:solidFill>
              </a:rPr>
              <a:t> a prevaha „čiernej žlči“ - </a:t>
            </a:r>
            <a:r>
              <a:rPr lang="sk-SK" i="1" dirty="0" smtClean="0">
                <a:solidFill>
                  <a:schemeClr val="tx1"/>
                </a:solidFill>
              </a:rPr>
              <a:t>melancholika. </a:t>
            </a:r>
            <a:endParaRPr lang="sk-SK" dirty="0" smtClean="0">
              <a:solidFill>
                <a:schemeClr val="tx1"/>
              </a:solidFill>
            </a:endParaRPr>
          </a:p>
          <a:p>
            <a:pPr algn="l"/>
            <a:r>
              <a:rPr lang="sk-SK" i="1" dirty="0" smtClean="0">
                <a:solidFill>
                  <a:schemeClr val="tx1"/>
                </a:solidFill>
              </a:rPr>
              <a:t>     Sangvinik</a:t>
            </a:r>
            <a:r>
              <a:rPr lang="sk-SK" dirty="0" smtClean="0">
                <a:solidFill>
                  <a:schemeClr val="tx1"/>
                </a:solidFill>
              </a:rPr>
              <a:t> je človek čulý, dobromyseľný, veselý, spoločenský, vrelý, živo reaguje, ľahko sa nadchne, je optimista. </a:t>
            </a:r>
            <a:r>
              <a:rPr lang="sk-SK" i="1" dirty="0" smtClean="0">
                <a:solidFill>
                  <a:schemeClr val="tx1"/>
                </a:solidFill>
              </a:rPr>
              <a:t>Flegmatik</a:t>
            </a:r>
            <a:r>
              <a:rPr lang="sk-SK" dirty="0" smtClean="0">
                <a:solidFill>
                  <a:schemeClr val="tx1"/>
                </a:solidFill>
              </a:rPr>
              <a:t> je „</a:t>
            </a:r>
            <a:r>
              <a:rPr lang="sk-SK" dirty="0" err="1" smtClean="0">
                <a:solidFill>
                  <a:schemeClr val="tx1"/>
                </a:solidFill>
              </a:rPr>
              <a:t>kľuďas</a:t>
            </a:r>
            <a:r>
              <a:rPr lang="sk-SK" dirty="0" smtClean="0">
                <a:solidFill>
                  <a:schemeClr val="tx1"/>
                </a:solidFill>
              </a:rPr>
              <a:t>“, ktorý sa nedá tak ľahko vyviesť z miery, v extrémnych situáciách je ľahostajný, nepodlieha náladám, je skôr pomalý, ale spoľahlivý. </a:t>
            </a:r>
            <a:r>
              <a:rPr lang="sk-SK" i="1" dirty="0" smtClean="0">
                <a:solidFill>
                  <a:schemeClr val="tx1"/>
                </a:solidFill>
              </a:rPr>
              <a:t>Cholerik</a:t>
            </a:r>
            <a:r>
              <a:rPr lang="sk-SK" dirty="0" smtClean="0">
                <a:solidFill>
                  <a:schemeClr val="tx1"/>
                </a:solidFill>
              </a:rPr>
              <a:t> je človek dráždivý, besný, „žlčovitý“, ľahko „vyletí“ a nahnevá sa, jeho hnev však netrvá dlho. </a:t>
            </a:r>
            <a:r>
              <a:rPr lang="sk-SK" i="1" dirty="0" smtClean="0">
                <a:solidFill>
                  <a:schemeClr val="tx1"/>
                </a:solidFill>
              </a:rPr>
              <a:t>Melancholik</a:t>
            </a:r>
            <a:r>
              <a:rPr lang="sk-SK" dirty="0" smtClean="0">
                <a:solidFill>
                  <a:schemeClr val="tx1"/>
                </a:solidFill>
              </a:rPr>
              <a:t> je najmenej šťastný typ. Prevláda uňho smutná nálada, je pesimista „od prírody“, pomalý, precitlivený, ťažko prispôsobivý.</a:t>
            </a:r>
          </a:p>
          <a:p>
            <a:pPr algn="l"/>
            <a:r>
              <a:rPr lang="sk-SK" dirty="0" smtClean="0">
                <a:solidFill>
                  <a:schemeClr val="tx1"/>
                </a:solidFill>
              </a:rPr>
              <a:t>     </a:t>
            </a:r>
            <a:r>
              <a:rPr lang="sk-SK" dirty="0" err="1" smtClean="0">
                <a:solidFill>
                  <a:schemeClr val="tx1"/>
                </a:solidFill>
              </a:rPr>
              <a:t>Galenova</a:t>
            </a:r>
            <a:r>
              <a:rPr lang="sk-SK" dirty="0" smtClean="0">
                <a:solidFill>
                  <a:schemeClr val="tx1"/>
                </a:solidFill>
              </a:rPr>
              <a:t> teória je odpozorovaná zo skúsenosti, najmä zo skúsenosti, ktorú má lekár so svojimi pacientmi. Táto teória umožňuje chápať psychiku v tesnej súvislosti s biologickými pochodmi v organizme. Problémom je však jednostrannosť tejto teórie. Neberie vôbec do úvahy </a:t>
            </a:r>
            <a:r>
              <a:rPr lang="sk-SK" dirty="0" err="1" smtClean="0">
                <a:solidFill>
                  <a:schemeClr val="tx1"/>
                </a:solidFill>
              </a:rPr>
              <a:t>sociálnepsychologické</a:t>
            </a:r>
            <a:r>
              <a:rPr lang="sk-SK" dirty="0" smtClean="0">
                <a:solidFill>
                  <a:schemeClr val="tx1"/>
                </a:solidFill>
              </a:rPr>
              <a:t> zákonitosti formovania osobnosti, úlohu vedomia vo fungovaní osobnosti atď. Tento problém sa v modernej teórie rieši pomocou pojmov genotypu a fenotypu, o čom sa ešte zmienime.</a:t>
            </a:r>
          </a:p>
          <a:p>
            <a:pPr algn="l"/>
            <a:endParaRPr lang="sk-SK" dirty="0">
              <a:solidFill>
                <a:schemeClr val="tx1"/>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smtClean="0">
                <a:solidFill>
                  <a:schemeClr val="tx1"/>
                </a:solidFill>
              </a:rPr>
              <a:t>Nervové teórie temperamentu</a:t>
            </a:r>
            <a:endParaRPr lang="sk-SK" dirty="0" smtClean="0">
              <a:solidFill>
                <a:schemeClr val="tx1"/>
              </a:solidFill>
            </a:endParaRPr>
          </a:p>
          <a:p>
            <a:pPr algn="l"/>
            <a:r>
              <a:rPr lang="sk-SK" dirty="0" smtClean="0">
                <a:solidFill>
                  <a:schemeClr val="tx1"/>
                </a:solidFill>
              </a:rPr>
              <a:t>     </a:t>
            </a:r>
            <a:r>
              <a:rPr lang="sk-SK" dirty="0" err="1" smtClean="0">
                <a:solidFill>
                  <a:schemeClr val="tx1"/>
                </a:solidFill>
              </a:rPr>
              <a:t>Galénova</a:t>
            </a:r>
            <a:r>
              <a:rPr lang="sk-SK" dirty="0" smtClean="0">
                <a:solidFill>
                  <a:schemeClr val="tx1"/>
                </a:solidFill>
              </a:rPr>
              <a:t> teória </a:t>
            </a:r>
            <a:r>
              <a:rPr lang="sk-SK" dirty="0" err="1" smtClean="0">
                <a:solidFill>
                  <a:schemeClr val="tx1"/>
                </a:solidFill>
              </a:rPr>
              <a:t>temperamentových</a:t>
            </a:r>
            <a:r>
              <a:rPr lang="sk-SK" dirty="0" smtClean="0">
                <a:solidFill>
                  <a:schemeClr val="tx1"/>
                </a:solidFill>
              </a:rPr>
              <a:t> vlastností bola „</a:t>
            </a:r>
            <a:r>
              <a:rPr lang="sk-SK" dirty="0" err="1" smtClean="0">
                <a:solidFill>
                  <a:schemeClr val="tx1"/>
                </a:solidFill>
              </a:rPr>
              <a:t>šťavová</a:t>
            </a:r>
            <a:r>
              <a:rPr lang="sk-SK" dirty="0" smtClean="0">
                <a:solidFill>
                  <a:schemeClr val="tx1"/>
                </a:solidFill>
              </a:rPr>
              <a:t>“, moderne by sme povedali „</a:t>
            </a:r>
            <a:r>
              <a:rPr lang="sk-SK" dirty="0" err="1" smtClean="0">
                <a:solidFill>
                  <a:schemeClr val="tx1"/>
                </a:solidFill>
              </a:rPr>
              <a:t>humorálna</a:t>
            </a:r>
            <a:r>
              <a:rPr lang="sk-SK" dirty="0" smtClean="0">
                <a:solidFill>
                  <a:schemeClr val="tx1"/>
                </a:solidFill>
              </a:rPr>
              <a:t>“. Dnes máme úplne iné predstavy o tom, aké „šťavy“ určujú, resp. spoluurčujú temperament. Okrem toho vieme, že prežívanie a správanie jednotlivca  závislé predovšetkým na nervovej sústave (aj </a:t>
            </a:r>
            <a:r>
              <a:rPr lang="sk-SK" dirty="0" err="1" smtClean="0">
                <a:solidFill>
                  <a:schemeClr val="tx1"/>
                </a:solidFill>
              </a:rPr>
              <a:t>humorálne</a:t>
            </a:r>
            <a:r>
              <a:rPr lang="sk-SK" dirty="0" smtClean="0">
                <a:solidFill>
                  <a:schemeClr val="tx1"/>
                </a:solidFill>
              </a:rPr>
              <a:t> faktory ovplyvňujú psychiku prostredníctvom nervovej sústavy) Preto sa objavili teórie temperamentu založené na predstavách o individuálnych rozdieloch v činnosti nervovej sústavy, najmä mozgu, t.j. na predstavách o </a:t>
            </a:r>
            <a:r>
              <a:rPr lang="sk-SK" dirty="0" err="1" smtClean="0">
                <a:solidFill>
                  <a:schemeClr val="tx1"/>
                </a:solidFill>
              </a:rPr>
              <a:t>neurofyziologických</a:t>
            </a:r>
            <a:r>
              <a:rPr lang="sk-SK" dirty="0" smtClean="0">
                <a:solidFill>
                  <a:schemeClr val="tx1"/>
                </a:solidFill>
              </a:rPr>
              <a:t> vlastnostiach a osobitostiach jednotlivých ľudí.</a:t>
            </a:r>
          </a:p>
          <a:p>
            <a:pPr algn="l"/>
            <a:r>
              <a:rPr lang="sk-SK" dirty="0" smtClean="0">
                <a:solidFill>
                  <a:schemeClr val="tx1"/>
                </a:solidFill>
              </a:rPr>
              <a:t>     </a:t>
            </a:r>
            <a:r>
              <a:rPr lang="sk-SK" i="1" dirty="0" smtClean="0">
                <a:solidFill>
                  <a:schemeClr val="tx1"/>
                </a:solidFill>
              </a:rPr>
              <a:t>Pavlovov a teória typov vyššej nervovej činnosti</a:t>
            </a:r>
            <a:r>
              <a:rPr lang="sk-SK" dirty="0" smtClean="0">
                <a:solidFill>
                  <a:schemeClr val="tx1"/>
                </a:solidFill>
              </a:rPr>
              <a:t>                                                                                                               </a:t>
            </a:r>
          </a:p>
          <a:p>
            <a:pPr algn="l"/>
            <a:r>
              <a:rPr lang="sk-SK" dirty="0" smtClean="0">
                <a:solidFill>
                  <a:schemeClr val="tx1"/>
                </a:solidFill>
              </a:rPr>
              <a:t>V prvej polovici nášho storočia sa Hippokratovej terminológii vrátil Pavlov. Na základe výskumu nervových procesov vzruchu a útlmu, ich sily, vyrovnanosti a pohyblivosti stanovil takisto 4 typy nervovej činnosti:</a:t>
            </a:r>
          </a:p>
          <a:p>
            <a:r>
              <a:rPr lang="sk-SK" dirty="0" smtClean="0">
                <a:solidFill>
                  <a:schemeClr val="tx1"/>
                </a:solidFill>
              </a:rPr>
              <a:t>      1</a:t>
            </a:r>
            <a:r>
              <a:rPr lang="sk-SK" dirty="0" smtClean="0">
                <a:solidFill>
                  <a:schemeClr val="tx1"/>
                </a:solidFill>
              </a:rPr>
              <a:t>. sangvinik - silný, vyrovnaný, živý (živý, pohyblivý, nestály</a:t>
            </a:r>
          </a:p>
          <a:p>
            <a:r>
              <a:rPr lang="sk-SK" dirty="0" smtClean="0">
                <a:solidFill>
                  <a:schemeClr val="tx1"/>
                </a:solidFill>
              </a:rPr>
              <a:t>    2</a:t>
            </a:r>
            <a:r>
              <a:rPr lang="sk-SK" dirty="0" smtClean="0">
                <a:solidFill>
                  <a:schemeClr val="tx1"/>
                </a:solidFill>
              </a:rPr>
              <a:t>. flegmatik - silný, vyrovnaný, pokojný (pomalý, pokojný)</a:t>
            </a:r>
          </a:p>
          <a:p>
            <a:r>
              <a:rPr lang="sk-SK" dirty="0" smtClean="0">
                <a:solidFill>
                  <a:schemeClr val="tx1"/>
                </a:solidFill>
              </a:rPr>
              <a:t>   3</a:t>
            </a:r>
            <a:r>
              <a:rPr lang="sk-SK" dirty="0" smtClean="0">
                <a:solidFill>
                  <a:schemeClr val="tx1"/>
                </a:solidFill>
              </a:rPr>
              <a:t>. cholerik - silný, nevyrovnaný (výbušný, </a:t>
            </a:r>
            <a:r>
              <a:rPr lang="sk-SK" dirty="0" smtClean="0">
                <a:solidFill>
                  <a:schemeClr val="tx1"/>
                </a:solidFill>
              </a:rPr>
              <a:t>neovládateľný)</a:t>
            </a:r>
          </a:p>
          <a:p>
            <a:r>
              <a:rPr lang="sk-SK" dirty="0" smtClean="0">
                <a:solidFill>
                  <a:schemeClr val="tx1"/>
                </a:solidFill>
              </a:rPr>
              <a:t>4. melancholik - slabý, nevyrovnaný (pomalý, utlmený)</a:t>
            </a:r>
            <a:endParaRPr lang="sk-SK" dirty="0">
              <a:solidFill>
                <a:schemeClr val="tx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Typy vyššej nervovej činnosti predstavujú vrodený základ individuálnych rozdielov medzi ľuďmi. Na konkrétne formovanie typu vyššej nervovej činnosti alebo temperamentu vplýva aj prostredie, výchova a sebavýchova. Preto v procese vývinu a výchovy môžu sa niektoré stránky, prejavujúce sa napríklad v negatívnych črtách správania tlmiť, maskovať alebo viac zvýrazňovať.</a:t>
            </a:r>
          </a:p>
          <a:p>
            <a:pPr algn="l"/>
            <a:r>
              <a:rPr lang="sk-SK" dirty="0" smtClean="0">
                <a:solidFill>
                  <a:schemeClr val="tx1"/>
                </a:solidFill>
              </a:rPr>
              <a:t>     </a:t>
            </a:r>
            <a:r>
              <a:rPr lang="sk-SK" i="1" dirty="0" smtClean="0">
                <a:solidFill>
                  <a:schemeClr val="tx1"/>
                </a:solidFill>
              </a:rPr>
              <a:t>Postojové a funkčné typy </a:t>
            </a:r>
            <a:r>
              <a:rPr lang="sk-SK" i="1" dirty="0" err="1" smtClean="0">
                <a:solidFill>
                  <a:schemeClr val="tx1"/>
                </a:solidFill>
              </a:rPr>
              <a:t>C.G.Junga</a:t>
            </a:r>
            <a:endParaRPr lang="sk-SK" dirty="0" smtClean="0">
              <a:solidFill>
                <a:schemeClr val="tx1"/>
              </a:solidFill>
            </a:endParaRPr>
          </a:p>
          <a:p>
            <a:pPr algn="l"/>
            <a:r>
              <a:rPr lang="sk-SK" dirty="0" smtClean="0">
                <a:solidFill>
                  <a:schemeClr val="tx1"/>
                </a:solidFill>
              </a:rPr>
              <a:t>     </a:t>
            </a:r>
            <a:r>
              <a:rPr lang="sk-SK" dirty="0" err="1" smtClean="0">
                <a:solidFill>
                  <a:schemeClr val="tx1"/>
                </a:solidFill>
              </a:rPr>
              <a:t>Jung</a:t>
            </a:r>
            <a:r>
              <a:rPr lang="sk-SK" dirty="0" smtClean="0">
                <a:solidFill>
                  <a:schemeClr val="tx1"/>
                </a:solidFill>
              </a:rPr>
              <a:t> na základe svojich štúdií dospel k rozlišovaniu dvoch základných mechanizmov psychiky, resp. jej vnútornej organizácie. Táto organizácia sa prejavuje v tom, že jedna skupina ľudí v momente reakcie na určitú situáciu sa trochu utiahne, akoby pre seba povedala nie a až potom reaguje (je to vnútorný mechanizmus introverzie), kým druhá skupina ľudí reaguje bezprostredne, s kladným vzťahom k svetu, čo je príznačné pre mechanizmus </a:t>
            </a:r>
            <a:r>
              <a:rPr lang="sk-SK" dirty="0" err="1" smtClean="0">
                <a:solidFill>
                  <a:schemeClr val="tx1"/>
                </a:solidFill>
              </a:rPr>
              <a:t>extroverzie</a:t>
            </a:r>
            <a:r>
              <a:rPr lang="sk-SK" dirty="0" smtClean="0">
                <a:solidFill>
                  <a:schemeClr val="tx1"/>
                </a:solidFill>
              </a:rPr>
              <a:t>. Typ, podľa </a:t>
            </a:r>
            <a:r>
              <a:rPr lang="sk-SK" dirty="0" err="1" smtClean="0">
                <a:solidFill>
                  <a:schemeClr val="tx1"/>
                </a:solidFill>
              </a:rPr>
              <a:t>Junga</a:t>
            </a:r>
            <a:r>
              <a:rPr lang="sk-SK" dirty="0" smtClean="0">
                <a:solidFill>
                  <a:schemeClr val="tx1"/>
                </a:solidFill>
              </a:rPr>
              <a:t>, predstavuje charakteristický vzor habituálneho postoja, ktorý môže individuálne variovať, a preto sa hovorí o postojových typoch.</a:t>
            </a:r>
          </a:p>
          <a:p>
            <a:pPr algn="l"/>
            <a:r>
              <a:rPr lang="sk-SK" dirty="0" smtClean="0">
                <a:solidFill>
                  <a:schemeClr val="tx1"/>
                </a:solidFill>
              </a:rPr>
              <a:t>     Toto hrubé rozlíšenie ľudí na introvertných (akoby obrátených do seba) a extrovertných (bezprostredne reagujúcich na situáciu) nevystihuje celú individuálnu variabilitu duševného života človeka. Každý človek nemá rovnako vyvinuté všetky duševné funkcie. U jedného prevláda myslenie, u druhého cit, vnímanie, cítenia a intuície. Tieto funkčné typy hovoria o tom, že na danú situáciu bude inou funkciou reagovať umelec, vedec, technik a pod. Z </a:t>
            </a:r>
            <a:r>
              <a:rPr lang="sk-SK" dirty="0" err="1" smtClean="0">
                <a:solidFill>
                  <a:schemeClr val="tx1"/>
                </a:solidFill>
              </a:rPr>
              <a:t>Jungovej</a:t>
            </a:r>
            <a:r>
              <a:rPr lang="sk-SK" dirty="0" smtClean="0">
                <a:solidFill>
                  <a:schemeClr val="tx1"/>
                </a:solidFill>
              </a:rPr>
              <a:t> typológie prešli do bežnej reči dva základné pojmy introverzie a </a:t>
            </a:r>
            <a:r>
              <a:rPr lang="sk-SK" dirty="0" err="1" smtClean="0">
                <a:solidFill>
                  <a:schemeClr val="tx1"/>
                </a:solidFill>
              </a:rPr>
              <a:t>extroverzie</a:t>
            </a:r>
            <a:r>
              <a:rPr lang="sk-SK" dirty="0" smtClean="0">
                <a:solidFill>
                  <a:schemeClr val="tx1"/>
                </a:solidFill>
              </a:rPr>
              <a:t>. V psychológii sa dnes používajú skôr v </a:t>
            </a:r>
            <a:r>
              <a:rPr lang="sk-SK" dirty="0" err="1" smtClean="0">
                <a:solidFill>
                  <a:schemeClr val="tx1"/>
                </a:solidFill>
              </a:rPr>
              <a:t>Eysenckovom</a:t>
            </a:r>
            <a:r>
              <a:rPr lang="sk-SK" dirty="0" smtClean="0">
                <a:solidFill>
                  <a:schemeClr val="tx1"/>
                </a:solidFill>
              </a:rPr>
              <a:t> poňatí.</a:t>
            </a:r>
            <a:endParaRPr lang="sk-SK" dirty="0">
              <a:solidFill>
                <a:schemeClr val="tx1"/>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endParaRPr lang="sk-SK" i="1" dirty="0" smtClean="0">
              <a:solidFill>
                <a:schemeClr val="tx1"/>
              </a:solidFill>
            </a:endParaRPr>
          </a:p>
          <a:p>
            <a:pPr algn="l"/>
            <a:r>
              <a:rPr lang="sk-SK" i="1" dirty="0" err="1" smtClean="0">
                <a:solidFill>
                  <a:schemeClr val="tx1"/>
                </a:solidFill>
              </a:rPr>
              <a:t>Eysenckove</a:t>
            </a:r>
            <a:r>
              <a:rPr lang="sk-SK" i="1" dirty="0" smtClean="0">
                <a:solidFill>
                  <a:schemeClr val="tx1"/>
                </a:solidFill>
              </a:rPr>
              <a:t> </a:t>
            </a:r>
            <a:r>
              <a:rPr lang="sk-SK" i="1" dirty="0" smtClean="0">
                <a:solidFill>
                  <a:schemeClr val="tx1"/>
                </a:solidFill>
              </a:rPr>
              <a:t>typy </a:t>
            </a:r>
            <a:r>
              <a:rPr lang="sk-SK" i="1" dirty="0" err="1" smtClean="0">
                <a:solidFill>
                  <a:schemeClr val="tx1"/>
                </a:solidFill>
              </a:rPr>
              <a:t>extroverzie</a:t>
            </a:r>
            <a:r>
              <a:rPr lang="sk-SK" i="1" dirty="0" smtClean="0">
                <a:solidFill>
                  <a:schemeClr val="tx1"/>
                </a:solidFill>
              </a:rPr>
              <a:t> a </a:t>
            </a:r>
            <a:r>
              <a:rPr lang="sk-SK" i="1" dirty="0" err="1" smtClean="0">
                <a:solidFill>
                  <a:schemeClr val="tx1"/>
                </a:solidFill>
              </a:rPr>
              <a:t>neuroticizmu</a:t>
            </a:r>
            <a:endParaRPr lang="sk-SK" dirty="0" smtClean="0">
              <a:solidFill>
                <a:schemeClr val="tx1"/>
              </a:solidFill>
            </a:endParaRPr>
          </a:p>
          <a:p>
            <a:pPr algn="l"/>
            <a:r>
              <a:rPr lang="sk-SK" dirty="0" smtClean="0">
                <a:solidFill>
                  <a:schemeClr val="tx1"/>
                </a:solidFill>
              </a:rPr>
              <a:t>     Za nepriameho žiaka Pavlova možno považovať </a:t>
            </a:r>
            <a:r>
              <a:rPr lang="sk-SK" dirty="0" err="1" smtClean="0">
                <a:solidFill>
                  <a:schemeClr val="tx1"/>
                </a:solidFill>
              </a:rPr>
              <a:t>Hanse</a:t>
            </a:r>
            <a:r>
              <a:rPr lang="sk-SK" dirty="0" smtClean="0">
                <a:solidFill>
                  <a:schemeClr val="tx1"/>
                </a:solidFill>
              </a:rPr>
              <a:t> J. </a:t>
            </a:r>
            <a:r>
              <a:rPr lang="sk-SK" dirty="0" err="1" smtClean="0">
                <a:solidFill>
                  <a:schemeClr val="tx1"/>
                </a:solidFill>
              </a:rPr>
              <a:t>Eysencka</a:t>
            </a:r>
            <a:r>
              <a:rPr lang="sk-SK" dirty="0" smtClean="0">
                <a:solidFill>
                  <a:schemeClr val="tx1"/>
                </a:solidFill>
              </a:rPr>
              <a:t>, jedného z najvplyvnejších súčasných psychológov osobnosti. Základnými pojmami pre opis osobnosti, ktoré používa, základnými dimenziami jeho systému sú </a:t>
            </a:r>
            <a:r>
              <a:rPr lang="sk-SK" dirty="0" err="1" smtClean="0">
                <a:solidFill>
                  <a:schemeClr val="tx1"/>
                </a:solidFill>
              </a:rPr>
              <a:t>extroverzia</a:t>
            </a:r>
            <a:r>
              <a:rPr lang="sk-SK" dirty="0" smtClean="0">
                <a:solidFill>
                  <a:schemeClr val="tx1"/>
                </a:solidFill>
              </a:rPr>
              <a:t> a </a:t>
            </a:r>
            <a:r>
              <a:rPr lang="sk-SK" dirty="0" err="1" smtClean="0">
                <a:solidFill>
                  <a:schemeClr val="tx1"/>
                </a:solidFill>
              </a:rPr>
              <a:t>neuroticizmus</a:t>
            </a:r>
            <a:r>
              <a:rPr lang="sk-SK" dirty="0" smtClean="0">
                <a:solidFill>
                  <a:schemeClr val="tx1"/>
                </a:solidFill>
              </a:rPr>
              <a:t>. Za základ </a:t>
            </a:r>
            <a:r>
              <a:rPr lang="sk-SK" dirty="0" err="1" smtClean="0">
                <a:solidFill>
                  <a:schemeClr val="tx1"/>
                </a:solidFill>
              </a:rPr>
              <a:t>extroverzie</a:t>
            </a:r>
            <a:r>
              <a:rPr lang="sk-SK" dirty="0" smtClean="0">
                <a:solidFill>
                  <a:schemeClr val="tx1"/>
                </a:solidFill>
              </a:rPr>
              <a:t> - introverzie </a:t>
            </a:r>
            <a:r>
              <a:rPr lang="sk-SK" dirty="0" err="1" smtClean="0">
                <a:solidFill>
                  <a:schemeClr val="tx1"/>
                </a:solidFill>
              </a:rPr>
              <a:t>Eysenck</a:t>
            </a:r>
            <a:r>
              <a:rPr lang="sk-SK" dirty="0" smtClean="0">
                <a:solidFill>
                  <a:schemeClr val="tx1"/>
                </a:solidFill>
              </a:rPr>
              <a:t> pokladá dynamiku kôrových procesov: </a:t>
            </a:r>
            <a:r>
              <a:rPr lang="sk-SK" dirty="0" err="1" smtClean="0">
                <a:solidFill>
                  <a:schemeClr val="tx1"/>
                </a:solidFill>
              </a:rPr>
              <a:t>vzrušivosti</a:t>
            </a:r>
            <a:r>
              <a:rPr lang="sk-SK" dirty="0" smtClean="0">
                <a:solidFill>
                  <a:schemeClr val="tx1"/>
                </a:solidFill>
              </a:rPr>
              <a:t> (</a:t>
            </a:r>
            <a:r>
              <a:rPr lang="sk-SK" dirty="0" err="1" smtClean="0">
                <a:solidFill>
                  <a:schemeClr val="tx1"/>
                </a:solidFill>
              </a:rPr>
              <a:t>excitácie</a:t>
            </a:r>
            <a:r>
              <a:rPr lang="sk-SK" dirty="0" smtClean="0">
                <a:solidFill>
                  <a:schemeClr val="tx1"/>
                </a:solidFill>
              </a:rPr>
              <a:t>) a útlmu (inhibície). U extrovertov je kôrová dynamika </a:t>
            </a:r>
            <a:r>
              <a:rPr lang="sk-SK" dirty="0" err="1" smtClean="0">
                <a:solidFill>
                  <a:schemeClr val="tx1"/>
                </a:solidFill>
              </a:rPr>
              <a:t>excitácie</a:t>
            </a:r>
            <a:r>
              <a:rPr lang="sk-SK" dirty="0" smtClean="0">
                <a:solidFill>
                  <a:schemeClr val="tx1"/>
                </a:solidFill>
              </a:rPr>
              <a:t> a inhibície pohyblivejšia a </a:t>
            </a:r>
            <a:r>
              <a:rPr lang="sk-SK" dirty="0" err="1" smtClean="0">
                <a:solidFill>
                  <a:schemeClr val="tx1"/>
                </a:solidFill>
              </a:rPr>
              <a:t>vzrušivosť</a:t>
            </a:r>
            <a:r>
              <a:rPr lang="sk-SK" dirty="0" smtClean="0">
                <a:solidFill>
                  <a:schemeClr val="tx1"/>
                </a:solidFill>
              </a:rPr>
              <a:t> menšia; to sa prejavuje kolísaním pozornosti, zníženou pravidelnosťou vo výkonových skúškach. Extroverti vyžadujú neustále senzorické, resp. iné podnety, preto lepšie im vyhovujú zamestnania vyžadujúce zmeny a kontakty s ľuďmi, ruch. Introvert je skôr typ s vyrovnaným priebehom </a:t>
            </a:r>
            <a:r>
              <a:rPr lang="sk-SK" dirty="0" err="1" smtClean="0">
                <a:solidFill>
                  <a:schemeClr val="tx1"/>
                </a:solidFill>
              </a:rPr>
              <a:t>neurofyziologických</a:t>
            </a:r>
            <a:r>
              <a:rPr lang="sk-SK" dirty="0" smtClean="0">
                <a:solidFill>
                  <a:schemeClr val="tx1"/>
                </a:solidFill>
              </a:rPr>
              <a:t> procesov, je to stabilný typ, v práci pravidelnejší a nemá sklon k nude. Podľa </a:t>
            </a:r>
            <a:r>
              <a:rPr lang="sk-SK" dirty="0" err="1" smtClean="0">
                <a:solidFill>
                  <a:schemeClr val="tx1"/>
                </a:solidFill>
              </a:rPr>
              <a:t>Eysencka</a:t>
            </a:r>
            <a:r>
              <a:rPr lang="sk-SK" dirty="0" smtClean="0">
                <a:solidFill>
                  <a:schemeClr val="tx1"/>
                </a:solidFill>
              </a:rPr>
              <a:t>  u extrovertov existujú skôr problémy v  správaní (vyrušovanie, neposlušnosť, hrubosť, klamanie a pod.), kým u introverta prevažujú osobnostné problémy (samotárstvo, roztržitosť, náladovosť, citovosť, depresie a pod.).</a:t>
            </a:r>
          </a:p>
          <a:p>
            <a:pPr algn="l"/>
            <a:r>
              <a:rPr lang="sk-SK" dirty="0" smtClean="0">
                <a:solidFill>
                  <a:schemeClr val="tx1"/>
                </a:solidFill>
              </a:rPr>
              <a:t>     </a:t>
            </a:r>
            <a:r>
              <a:rPr lang="sk-SK" dirty="0" err="1" smtClean="0">
                <a:solidFill>
                  <a:schemeClr val="tx1"/>
                </a:solidFill>
              </a:rPr>
              <a:t>Eysenck</a:t>
            </a:r>
            <a:r>
              <a:rPr lang="sk-SK" dirty="0" smtClean="0">
                <a:solidFill>
                  <a:schemeClr val="tx1"/>
                </a:solidFill>
              </a:rPr>
              <a:t> ďalej u ľudí rozlíšil vlastnosť </a:t>
            </a:r>
            <a:r>
              <a:rPr lang="sk-SK" dirty="0" err="1" smtClean="0">
                <a:solidFill>
                  <a:schemeClr val="tx1"/>
                </a:solidFill>
              </a:rPr>
              <a:t>neuroticizmu</a:t>
            </a:r>
            <a:r>
              <a:rPr lang="sk-SK" dirty="0" smtClean="0">
                <a:solidFill>
                  <a:schemeClr val="tx1"/>
                </a:solidFill>
              </a:rPr>
              <a:t>, pre ktorú je príznačná vysoká reaktivita autonómneho nervového systému, prejavujúca sa v celkovej labilite </a:t>
            </a:r>
            <a:r>
              <a:rPr lang="sk-SK" dirty="0" err="1" smtClean="0">
                <a:solidFill>
                  <a:schemeClr val="tx1"/>
                </a:solidFill>
              </a:rPr>
              <a:t>neurofyziologických</a:t>
            </a:r>
            <a:r>
              <a:rPr lang="sk-SK" dirty="0" smtClean="0">
                <a:solidFill>
                  <a:schemeClr val="tx1"/>
                </a:solidFill>
              </a:rPr>
              <a:t> procesov (ťažko a pomaly prežívajú určité emócie a pod.). </a:t>
            </a:r>
            <a:r>
              <a:rPr lang="sk-SK" dirty="0" err="1" smtClean="0">
                <a:solidFill>
                  <a:schemeClr val="tx1"/>
                </a:solidFill>
              </a:rPr>
              <a:t>Neuroticizmus</a:t>
            </a:r>
            <a:r>
              <a:rPr lang="sk-SK" dirty="0" smtClean="0">
                <a:solidFill>
                  <a:schemeClr val="tx1"/>
                </a:solidFill>
              </a:rPr>
              <a:t> so sklonom k </a:t>
            </a:r>
            <a:r>
              <a:rPr lang="sk-SK" dirty="0" err="1" smtClean="0">
                <a:solidFill>
                  <a:schemeClr val="tx1"/>
                </a:solidFill>
              </a:rPr>
              <a:t>extroverzii</a:t>
            </a:r>
            <a:r>
              <a:rPr lang="sk-SK" dirty="0" smtClean="0">
                <a:solidFill>
                  <a:schemeClr val="tx1"/>
                </a:solidFill>
              </a:rPr>
              <a:t> sa prejavuje záchvatmi hnevu, sebectva, hrubosti a pod.; </a:t>
            </a:r>
            <a:r>
              <a:rPr lang="sk-SK" dirty="0" err="1" smtClean="0">
                <a:solidFill>
                  <a:schemeClr val="tx1"/>
                </a:solidFill>
              </a:rPr>
              <a:t>neuroticizmus</a:t>
            </a:r>
            <a:r>
              <a:rPr lang="sk-SK" dirty="0" smtClean="0">
                <a:solidFill>
                  <a:schemeClr val="tx1"/>
                </a:solidFill>
              </a:rPr>
              <a:t> sa sklonom k introverzii sa prejavuje citovou nestálosťou, dráždivosťou, nervozitou, vnútornými </a:t>
            </a:r>
            <a:r>
              <a:rPr lang="sk-SK" dirty="0" err="1" smtClean="0">
                <a:solidFill>
                  <a:schemeClr val="tx1"/>
                </a:solidFill>
              </a:rPr>
              <a:t>konfliktmi</a:t>
            </a:r>
            <a:r>
              <a:rPr lang="sk-SK" dirty="0" smtClean="0">
                <a:solidFill>
                  <a:schemeClr val="tx1"/>
                </a:solidFill>
              </a:rPr>
              <a:t> a pod.</a:t>
            </a:r>
            <a:endParaRPr lang="sk-SK" dirty="0">
              <a:solidFill>
                <a:schemeClr val="tx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endParaRPr lang="sk-SK" dirty="0" smtClean="0">
              <a:solidFill>
                <a:schemeClr val="tx1"/>
              </a:solidFill>
            </a:endParaRPr>
          </a:p>
          <a:p>
            <a:pPr algn="l"/>
            <a:r>
              <a:rPr lang="sk-SK" dirty="0" err="1" smtClean="0">
                <a:solidFill>
                  <a:schemeClr val="tx1"/>
                </a:solidFill>
              </a:rPr>
              <a:t>Eysenckova</a:t>
            </a:r>
            <a:r>
              <a:rPr lang="sk-SK" dirty="0" smtClean="0">
                <a:solidFill>
                  <a:schemeClr val="tx1"/>
                </a:solidFill>
              </a:rPr>
              <a:t> </a:t>
            </a:r>
            <a:r>
              <a:rPr lang="sk-SK" dirty="0" smtClean="0">
                <a:solidFill>
                  <a:schemeClr val="tx1"/>
                </a:solidFill>
              </a:rPr>
              <a:t>typológia sa rýchle vo svete rozšírila vďaka dotazníkovej metóde a na diagnostikovanie príslušného typu. Jednako vyvolal vo svete diskusiu, pretože je zrejmé, že problematika ľudského prežívania je zložitá a často prekračuje schémy, ktorými  chce túto problematiku vedecká metód alebo schéma postihnúť.</a:t>
            </a:r>
          </a:p>
          <a:p>
            <a:pPr algn="l"/>
            <a:r>
              <a:rPr lang="sk-SK" dirty="0" smtClean="0">
                <a:solidFill>
                  <a:schemeClr val="tx1"/>
                </a:solidFill>
              </a:rPr>
              <a:t>     </a:t>
            </a:r>
            <a:r>
              <a:rPr lang="sk-SK" i="1" dirty="0" smtClean="0">
                <a:solidFill>
                  <a:schemeClr val="tx1"/>
                </a:solidFill>
              </a:rPr>
              <a:t>Konštitučné typológie</a:t>
            </a:r>
            <a:endParaRPr lang="sk-SK" dirty="0" smtClean="0">
              <a:solidFill>
                <a:schemeClr val="tx1"/>
              </a:solidFill>
            </a:endParaRPr>
          </a:p>
          <a:p>
            <a:pPr algn="l"/>
            <a:r>
              <a:rPr lang="sk-SK" dirty="0" smtClean="0">
                <a:solidFill>
                  <a:schemeClr val="tx1"/>
                </a:solidFill>
              </a:rPr>
              <a:t>     Konštitučné typológie vznikli pôvodne z pozorovania lekárov. Vychádzalo sa z toho, že prežívanie a správanie človeka je podmienené, determinované biologicky. Meraniami sa zistilo, že ľudia sa líšia medzi sebou stavbou tela alebo telesnou konštitúciou, Psychiater R. </a:t>
            </a:r>
            <a:r>
              <a:rPr lang="sk-SK" dirty="0" err="1" smtClean="0">
                <a:solidFill>
                  <a:schemeClr val="tx1"/>
                </a:solidFill>
              </a:rPr>
              <a:t>Kretschmer</a:t>
            </a:r>
            <a:r>
              <a:rPr lang="sk-SK" dirty="0" smtClean="0">
                <a:solidFill>
                  <a:schemeClr val="tx1"/>
                </a:solidFill>
              </a:rPr>
              <a:t> skúmal, či duševné choroby súvisia s telesnou konštitúciou človeka. Súvislosti, ktoré našiel, zovšeobecnil aj na normálnych ľudí a tak vznikla jedna z najrozšírenejších konštitučných typológií, ktorá sa po svojom zakladateľovi volá </a:t>
            </a:r>
            <a:r>
              <a:rPr lang="sk-SK" dirty="0" err="1" smtClean="0">
                <a:solidFill>
                  <a:schemeClr val="tx1"/>
                </a:solidFill>
              </a:rPr>
              <a:t>Kretschmerova</a:t>
            </a:r>
            <a:r>
              <a:rPr lang="sk-SK" dirty="0" smtClean="0">
                <a:solidFill>
                  <a:schemeClr val="tx1"/>
                </a:solidFill>
              </a:rPr>
              <a:t> typológia.</a:t>
            </a:r>
          </a:p>
          <a:p>
            <a:pPr algn="l"/>
            <a:r>
              <a:rPr lang="sk-SK" dirty="0" smtClean="0">
                <a:solidFill>
                  <a:schemeClr val="tx1"/>
                </a:solidFill>
              </a:rPr>
              <a:t>     </a:t>
            </a:r>
            <a:r>
              <a:rPr lang="sk-SK" dirty="0" err="1" smtClean="0">
                <a:solidFill>
                  <a:schemeClr val="tx1"/>
                </a:solidFill>
              </a:rPr>
              <a:t>Kretschmer</a:t>
            </a:r>
            <a:r>
              <a:rPr lang="sk-SK" dirty="0" smtClean="0">
                <a:solidFill>
                  <a:schemeClr val="tx1"/>
                </a:solidFill>
              </a:rPr>
              <a:t> zistil, že nie je náhodné, na ktorú duševnú chorobu ľudia trpia. Je to v podstate podmienené stavbou ich tela. Podľa jeho meraní ľudia s </a:t>
            </a:r>
            <a:r>
              <a:rPr lang="sk-SK" dirty="0" err="1" smtClean="0">
                <a:solidFill>
                  <a:schemeClr val="tx1"/>
                </a:solidFill>
              </a:rPr>
              <a:t>mánio-depresívnymi</a:t>
            </a:r>
            <a:r>
              <a:rPr lang="sk-SK" dirty="0" smtClean="0">
                <a:solidFill>
                  <a:schemeClr val="tx1"/>
                </a:solidFill>
              </a:rPr>
              <a:t> chorobami, s tzv. </a:t>
            </a:r>
            <a:r>
              <a:rPr lang="sk-SK" dirty="0" err="1" smtClean="0">
                <a:solidFill>
                  <a:schemeClr val="tx1"/>
                </a:solidFill>
              </a:rPr>
              <a:t>cyklotýmnymi</a:t>
            </a:r>
            <a:r>
              <a:rPr lang="sk-SK" dirty="0" smtClean="0">
                <a:solidFill>
                  <a:schemeClr val="tx1"/>
                </a:solidFill>
              </a:rPr>
              <a:t> psychózami (cyklicky sa striedajúce chorobné nálady vzrušenia a skleslosti), majú charakteristickú stavbu tela - tzv. </a:t>
            </a:r>
            <a:r>
              <a:rPr lang="sk-SK" dirty="0" err="1" smtClean="0">
                <a:solidFill>
                  <a:schemeClr val="tx1"/>
                </a:solidFill>
              </a:rPr>
              <a:t>pyknickú</a:t>
            </a:r>
            <a:r>
              <a:rPr lang="sk-SK" dirty="0" smtClean="0">
                <a:solidFill>
                  <a:schemeClr val="tx1"/>
                </a:solidFill>
              </a:rPr>
              <a:t>, kým ľudia trpiaci na </a:t>
            </a:r>
            <a:r>
              <a:rPr lang="sk-SK" dirty="0" err="1" smtClean="0">
                <a:solidFill>
                  <a:schemeClr val="tx1"/>
                </a:solidFill>
              </a:rPr>
              <a:t>schizofrénne</a:t>
            </a:r>
            <a:r>
              <a:rPr lang="sk-SK" dirty="0" smtClean="0">
                <a:solidFill>
                  <a:schemeClr val="tx1"/>
                </a:solidFill>
              </a:rPr>
              <a:t> choroby (chorobné rozštiepenie, rozdvojenie mysle, osobnosti), majú inú - tzv. astenickú stavbu tela. Na základe týchto poznatkov stanovil závislosť medzi telesnou konštitúciou a povahovými vlastnosťami aj u normálnych ľudí. Podľa telesnej konštitúcie rozlíšil tieto typy:</a:t>
            </a:r>
            <a:endParaRPr lang="sk-SK" dirty="0">
              <a:solidFill>
                <a:schemeClr val="tx1"/>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a:t>
            </a:r>
            <a:r>
              <a:rPr lang="sk-SK" dirty="0" smtClean="0">
                <a:solidFill>
                  <a:schemeClr val="tx1"/>
                </a:solidFill>
              </a:rPr>
              <a:t>    </a:t>
            </a:r>
            <a:r>
              <a:rPr lang="sk-SK" u="sng" dirty="0" smtClean="0">
                <a:solidFill>
                  <a:schemeClr val="tx1"/>
                </a:solidFill>
              </a:rPr>
              <a:t>Astenický</a:t>
            </a:r>
            <a:r>
              <a:rPr lang="sk-SK" dirty="0" smtClean="0">
                <a:solidFill>
                  <a:schemeClr val="tx1"/>
                </a:solidFill>
              </a:rPr>
              <a:t> </a:t>
            </a:r>
            <a:r>
              <a:rPr lang="sk-SK" dirty="0" smtClean="0">
                <a:solidFill>
                  <a:schemeClr val="tx1"/>
                </a:solidFill>
              </a:rPr>
              <a:t>(</a:t>
            </a:r>
            <a:r>
              <a:rPr lang="sk-SK" dirty="0" err="1" smtClean="0">
                <a:solidFill>
                  <a:schemeClr val="tx1"/>
                </a:solidFill>
              </a:rPr>
              <a:t>leptozónny</a:t>
            </a:r>
            <a:r>
              <a:rPr lang="sk-SK" dirty="0" smtClean="0">
                <a:solidFill>
                  <a:schemeClr val="tx1"/>
                </a:solidFill>
              </a:rPr>
              <a:t>) charakterizuje nasledovná stavba tela: </a:t>
            </a:r>
            <a:r>
              <a:rPr lang="sk-SK" dirty="0" err="1" smtClean="0">
                <a:solidFill>
                  <a:schemeClr val="tx1"/>
                </a:solidFill>
              </a:rPr>
              <a:t>vytiahnutosť</a:t>
            </a:r>
            <a:r>
              <a:rPr lang="sk-SK" dirty="0" smtClean="0">
                <a:solidFill>
                  <a:schemeClr val="tx1"/>
                </a:solidFill>
              </a:rPr>
              <a:t> do výšky, úzky hrudník, dlhé končatiny a slabé svalstvo (nevylučuje sa aj nižší vzrast). Tomuto telesnému typu zodpovedá povahovo tzv. </a:t>
            </a:r>
            <a:r>
              <a:rPr lang="sk-SK" dirty="0" err="1" smtClean="0">
                <a:solidFill>
                  <a:schemeClr val="tx1"/>
                </a:solidFill>
              </a:rPr>
              <a:t>schizotýmny</a:t>
            </a:r>
            <a:r>
              <a:rPr lang="sk-SK" dirty="0" smtClean="0">
                <a:solidFill>
                  <a:schemeClr val="tx1"/>
                </a:solidFill>
              </a:rPr>
              <a:t> typ s nasledujúcimi vlastnosťami: dráždivosť, prísnosť, chladnosť. čerstvosť, uzavretosť, sklon k striedaniu nálad - horlivosti, nadšenia a na druhej strane zlostnosti, hnevlivosti. Astenik je vcelku vážny, dôsledný, úzkostlivý atď.</a:t>
            </a:r>
          </a:p>
          <a:p>
            <a:pPr algn="l"/>
            <a:r>
              <a:rPr lang="sk-SK" dirty="0" smtClean="0">
                <a:solidFill>
                  <a:schemeClr val="tx1"/>
                </a:solidFill>
              </a:rPr>
              <a:t>     </a:t>
            </a:r>
            <a:r>
              <a:rPr lang="sk-SK" u="sng" dirty="0" err="1" smtClean="0">
                <a:solidFill>
                  <a:schemeClr val="tx1"/>
                </a:solidFill>
              </a:rPr>
              <a:t>Pyknický</a:t>
            </a:r>
            <a:r>
              <a:rPr lang="sk-SK" u="sng" dirty="0" smtClean="0">
                <a:solidFill>
                  <a:schemeClr val="tx1"/>
                </a:solidFill>
              </a:rPr>
              <a:t> typ</a:t>
            </a:r>
            <a:r>
              <a:rPr lang="sk-SK" dirty="0" smtClean="0">
                <a:solidFill>
                  <a:schemeClr val="tx1"/>
                </a:solidFill>
              </a:rPr>
              <a:t> charakterizuje objemnejšia stredná postava, rozmernejšia lebka, objemný trup, krátky krk a končatiny, mäkké svalstvo. Tomuto telesnému typu zodpovedá tzv. </a:t>
            </a:r>
            <a:r>
              <a:rPr lang="sk-SK" dirty="0" err="1" smtClean="0">
                <a:solidFill>
                  <a:schemeClr val="tx1"/>
                </a:solidFill>
              </a:rPr>
              <a:t>cyklotýmna</a:t>
            </a:r>
            <a:r>
              <a:rPr lang="sk-SK" dirty="0" smtClean="0">
                <a:solidFill>
                  <a:schemeClr val="tx1"/>
                </a:solidFill>
              </a:rPr>
              <a:t> povaha, charakteristická spoločenskosťou, otvorenosťou, so sklonom k zmyslovým zážitkom atď.</a:t>
            </a:r>
          </a:p>
          <a:p>
            <a:pPr algn="l"/>
            <a:r>
              <a:rPr lang="sk-SK" dirty="0" smtClean="0">
                <a:solidFill>
                  <a:schemeClr val="tx1"/>
                </a:solidFill>
              </a:rPr>
              <a:t>     Uvedené typy na základe empírie doplnil tzv. </a:t>
            </a:r>
            <a:r>
              <a:rPr lang="sk-SK" u="sng" dirty="0" smtClean="0">
                <a:solidFill>
                  <a:schemeClr val="tx1"/>
                </a:solidFill>
              </a:rPr>
              <a:t>atletickým</a:t>
            </a:r>
            <a:r>
              <a:rPr lang="sk-SK" dirty="0" smtClean="0">
                <a:solidFill>
                  <a:schemeClr val="tx1"/>
                </a:solidFill>
              </a:rPr>
              <a:t> typom, pre ktorý je príznačná súmerná, dobre stavaná postava s dobre vyvinutým svalstvom. Tomuto zodpovedajú nasledované povahové vlastnosti: vyrovnanosť, húževnatosť, pokojnosť, spoľahlivosť.</a:t>
            </a:r>
          </a:p>
          <a:p>
            <a:pPr algn="l"/>
            <a:r>
              <a:rPr lang="sk-SK" dirty="0" smtClean="0">
                <a:solidFill>
                  <a:schemeClr val="tx1"/>
                </a:solidFill>
              </a:rPr>
              <a:t>     </a:t>
            </a:r>
            <a:r>
              <a:rPr lang="sk-SK" dirty="0" err="1" smtClean="0">
                <a:solidFill>
                  <a:schemeClr val="tx1"/>
                </a:solidFill>
              </a:rPr>
              <a:t>Kretschmerova</a:t>
            </a:r>
            <a:r>
              <a:rPr lang="sk-SK" dirty="0" smtClean="0">
                <a:solidFill>
                  <a:schemeClr val="tx1"/>
                </a:solidFill>
              </a:rPr>
              <a:t> typológia sa stala populárnou a uvedené termíny prešli do bežnej reči. Tejto teórii sa vyčíta, že sa poznatky, získané na duševne chorých, zovšeobecňujú aj na normálnych ľudí, že psychické vlastnosti vysvetľuje na základe telesného uspôsobenia človeka (</a:t>
            </a:r>
            <a:r>
              <a:rPr lang="sk-SK" dirty="0" err="1" smtClean="0">
                <a:solidFill>
                  <a:schemeClr val="tx1"/>
                </a:solidFill>
              </a:rPr>
              <a:t>biologizujúca</a:t>
            </a:r>
            <a:r>
              <a:rPr lang="sk-SK" dirty="0" smtClean="0">
                <a:solidFill>
                  <a:schemeClr val="tx1"/>
                </a:solidFill>
              </a:rPr>
              <a:t> tendencia), že si nevšíma nervovú sústavu. Veď aj duševné choroby sú podmienené nielen biologicky, ale aj spoločensky. </a:t>
            </a:r>
            <a:endParaRPr lang="sk-SK" dirty="0">
              <a:solidFill>
                <a:schemeClr val="tx1"/>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i="1" dirty="0" err="1" smtClean="0">
                <a:solidFill>
                  <a:schemeClr val="tx1"/>
                </a:solidFill>
              </a:rPr>
              <a:t>Sheldonova</a:t>
            </a:r>
            <a:r>
              <a:rPr lang="sk-SK" i="1" dirty="0" smtClean="0">
                <a:solidFill>
                  <a:schemeClr val="tx1"/>
                </a:solidFill>
              </a:rPr>
              <a:t> typológia</a:t>
            </a:r>
            <a:endParaRPr lang="sk-SK" dirty="0" smtClean="0">
              <a:solidFill>
                <a:schemeClr val="tx1"/>
              </a:solidFill>
            </a:endParaRPr>
          </a:p>
          <a:p>
            <a:pPr algn="l"/>
            <a:r>
              <a:rPr lang="sk-SK" dirty="0" smtClean="0">
                <a:solidFill>
                  <a:schemeClr val="tx1"/>
                </a:solidFill>
              </a:rPr>
              <a:t>     Na základe fotografických údajov o stavbe tela (fotografovanie stavby tela spredu, zozadu a zboku) zostavil typológiu </a:t>
            </a:r>
            <a:r>
              <a:rPr lang="sk-SK" dirty="0" err="1" smtClean="0">
                <a:solidFill>
                  <a:schemeClr val="tx1"/>
                </a:solidFill>
              </a:rPr>
              <a:t>W.H.Sheldon</a:t>
            </a:r>
            <a:r>
              <a:rPr lang="sk-SK" dirty="0" smtClean="0">
                <a:solidFill>
                  <a:schemeClr val="tx1"/>
                </a:solidFill>
              </a:rPr>
              <a:t>. Všetky získané fotografie roztriedil podľa prevažujúcej stavby tela a na základe toho stanovil tri typy telesnej stavby a tomu zodpovedajúce typy povahy. Stavbe tela vždy zodpovedá typ povahy alebo osobnosti:</a:t>
            </a:r>
          </a:p>
          <a:p>
            <a:pPr algn="l"/>
            <a:r>
              <a:rPr lang="sk-SK" b="1" dirty="0" smtClean="0">
                <a:solidFill>
                  <a:schemeClr val="tx1"/>
                </a:solidFill>
              </a:rPr>
              <a:t>Typ             </a:t>
            </a:r>
            <a:r>
              <a:rPr lang="sk-SK" b="1" dirty="0" smtClean="0">
                <a:solidFill>
                  <a:schemeClr val="tx1"/>
                </a:solidFill>
              </a:rPr>
              <a:t>     </a:t>
            </a:r>
            <a:r>
              <a:rPr lang="sk-SK" b="1" dirty="0" smtClean="0">
                <a:solidFill>
                  <a:schemeClr val="tx1"/>
                </a:solidFill>
              </a:rPr>
              <a:t>Charakteristika                   Typ osobnosti     - charakteristika povahy</a:t>
            </a:r>
            <a:endParaRPr lang="sk-SK" dirty="0" smtClean="0">
              <a:solidFill>
                <a:schemeClr val="tx1"/>
              </a:solidFill>
            </a:endParaRPr>
          </a:p>
          <a:p>
            <a:r>
              <a:rPr lang="sk-SK" b="1" dirty="0" smtClean="0">
                <a:solidFill>
                  <a:schemeClr val="tx1"/>
                </a:solidFill>
              </a:rPr>
              <a:t>                    stavby tela                                                                                        </a:t>
            </a:r>
            <a:endParaRPr lang="sk-SK" dirty="0" smtClean="0">
              <a:solidFill>
                <a:schemeClr val="tx1"/>
              </a:solidFill>
            </a:endParaRPr>
          </a:p>
          <a:p>
            <a:pPr algn="l"/>
            <a:r>
              <a:rPr lang="sk-SK" dirty="0" err="1" smtClean="0">
                <a:solidFill>
                  <a:schemeClr val="tx1"/>
                </a:solidFill>
              </a:rPr>
              <a:t>endomorfia</a:t>
            </a:r>
            <a:r>
              <a:rPr lang="sk-SK" dirty="0" smtClean="0">
                <a:solidFill>
                  <a:schemeClr val="tx1"/>
                </a:solidFill>
              </a:rPr>
              <a:t>   </a:t>
            </a:r>
            <a:r>
              <a:rPr lang="sk-SK" dirty="0" smtClean="0">
                <a:solidFill>
                  <a:schemeClr val="tx1"/>
                </a:solidFill>
              </a:rPr>
              <a:t>telo je utvárané                  </a:t>
            </a:r>
            <a:r>
              <a:rPr lang="sk-SK" dirty="0" err="1" smtClean="0">
                <a:solidFill>
                  <a:schemeClr val="tx1"/>
                </a:solidFill>
              </a:rPr>
              <a:t>viscerotónia</a:t>
            </a:r>
            <a:r>
              <a:rPr lang="sk-SK" dirty="0" smtClean="0">
                <a:solidFill>
                  <a:schemeClr val="tx1"/>
                </a:solidFill>
              </a:rPr>
              <a:t>  - </a:t>
            </a:r>
            <a:r>
              <a:rPr lang="sk-SK" dirty="0" smtClean="0">
                <a:solidFill>
                  <a:schemeClr val="tx1"/>
                </a:solidFill>
              </a:rPr>
              <a:t>  </a:t>
            </a:r>
            <a:r>
              <a:rPr lang="sk-SK" dirty="0" smtClean="0">
                <a:solidFill>
                  <a:schemeClr val="tx1"/>
                </a:solidFill>
              </a:rPr>
              <a:t>uvoľnenosť, družnosť</a:t>
            </a:r>
          </a:p>
          <a:p>
            <a:pPr algn="l"/>
            <a:r>
              <a:rPr lang="sk-SK" dirty="0" smtClean="0">
                <a:solidFill>
                  <a:schemeClr val="tx1"/>
                </a:solidFill>
              </a:rPr>
              <a:t>           </a:t>
            </a:r>
            <a:r>
              <a:rPr lang="sk-SK" dirty="0" smtClean="0">
                <a:solidFill>
                  <a:schemeClr val="tx1"/>
                </a:solidFill>
              </a:rPr>
              <a:t>             vnútorne </a:t>
            </a:r>
            <a:r>
              <a:rPr lang="sk-SK" dirty="0" smtClean="0">
                <a:solidFill>
                  <a:schemeClr val="tx1"/>
                </a:solidFill>
              </a:rPr>
              <a:t>(tuk, trávia-                               </a:t>
            </a:r>
            <a:r>
              <a:rPr lang="sk-SK" dirty="0" smtClean="0">
                <a:solidFill>
                  <a:schemeClr val="tx1"/>
                </a:solidFill>
              </a:rPr>
              <a:t>     </a:t>
            </a:r>
            <a:r>
              <a:rPr lang="sk-SK" dirty="0" smtClean="0">
                <a:solidFill>
                  <a:schemeClr val="tx1"/>
                </a:solidFill>
              </a:rPr>
              <a:t>srdečnosť, potreba iných</a:t>
            </a:r>
          </a:p>
          <a:p>
            <a:pPr algn="l"/>
            <a:r>
              <a:rPr lang="sk-SK" dirty="0" smtClean="0">
                <a:solidFill>
                  <a:schemeClr val="tx1"/>
                </a:solidFill>
              </a:rPr>
              <a:t>              </a:t>
            </a:r>
            <a:r>
              <a:rPr lang="sk-SK" dirty="0" smtClean="0">
                <a:solidFill>
                  <a:schemeClr val="tx1"/>
                </a:solidFill>
              </a:rPr>
              <a:t>          </a:t>
            </a:r>
            <a:r>
              <a:rPr lang="sk-SK" dirty="0" err="1" smtClean="0">
                <a:solidFill>
                  <a:schemeClr val="tx1"/>
                </a:solidFill>
              </a:rPr>
              <a:t>ce</a:t>
            </a:r>
            <a:r>
              <a:rPr lang="sk-SK" dirty="0" smtClean="0">
                <a:solidFill>
                  <a:schemeClr val="tx1"/>
                </a:solidFill>
              </a:rPr>
              <a:t> ústrojenstvo)                                       </a:t>
            </a:r>
            <a:r>
              <a:rPr lang="sk-SK" dirty="0" smtClean="0">
                <a:solidFill>
                  <a:schemeClr val="tx1"/>
                </a:solidFill>
              </a:rPr>
              <a:t>       </a:t>
            </a:r>
            <a:r>
              <a:rPr lang="sk-SK" dirty="0" smtClean="0">
                <a:solidFill>
                  <a:schemeClr val="tx1"/>
                </a:solidFill>
              </a:rPr>
              <a:t>ľudí, náladová </a:t>
            </a:r>
            <a:r>
              <a:rPr lang="sk-SK" dirty="0" smtClean="0">
                <a:solidFill>
                  <a:schemeClr val="tx1"/>
                </a:solidFill>
              </a:rPr>
              <a:t>vyrovnanosť</a:t>
            </a:r>
          </a:p>
          <a:p>
            <a:pPr algn="l"/>
            <a:r>
              <a:rPr lang="sk-SK" dirty="0" err="1" smtClean="0">
                <a:solidFill>
                  <a:schemeClr val="tx1"/>
                </a:solidFill>
              </a:rPr>
              <a:t>mezomorfia</a:t>
            </a:r>
            <a:r>
              <a:rPr lang="sk-SK" dirty="0" smtClean="0">
                <a:solidFill>
                  <a:schemeClr val="tx1"/>
                </a:solidFill>
              </a:rPr>
              <a:t>  </a:t>
            </a:r>
            <a:r>
              <a:rPr lang="sk-SK" dirty="0" smtClean="0">
                <a:solidFill>
                  <a:schemeClr val="tx1"/>
                </a:solidFill>
              </a:rPr>
              <a:t>telo je utvárané </a:t>
            </a:r>
            <a:r>
              <a:rPr lang="sk-SK" dirty="0" err="1" smtClean="0">
                <a:solidFill>
                  <a:schemeClr val="tx1"/>
                </a:solidFill>
              </a:rPr>
              <a:t>navo</a:t>
            </a:r>
            <a:r>
              <a:rPr lang="sk-SK" dirty="0" smtClean="0">
                <a:solidFill>
                  <a:schemeClr val="tx1"/>
                </a:solidFill>
              </a:rPr>
              <a:t>-    </a:t>
            </a:r>
            <a:r>
              <a:rPr lang="sk-SK" dirty="0" smtClean="0">
                <a:solidFill>
                  <a:schemeClr val="tx1"/>
                </a:solidFill>
              </a:rPr>
              <a:t>    </a:t>
            </a:r>
            <a:r>
              <a:rPr lang="sk-SK" dirty="0" err="1" smtClean="0">
                <a:solidFill>
                  <a:schemeClr val="tx1"/>
                </a:solidFill>
              </a:rPr>
              <a:t>somatotónia</a:t>
            </a:r>
            <a:r>
              <a:rPr lang="sk-SK" dirty="0" smtClean="0">
                <a:solidFill>
                  <a:schemeClr val="tx1"/>
                </a:solidFill>
              </a:rPr>
              <a:t>  -  sebavedomie, energickosť,</a:t>
            </a:r>
          </a:p>
          <a:p>
            <a:pPr algn="l"/>
            <a:r>
              <a:rPr lang="sk-SK" dirty="0" smtClean="0">
                <a:solidFill>
                  <a:schemeClr val="tx1"/>
                </a:solidFill>
              </a:rPr>
              <a:t>               </a:t>
            </a:r>
            <a:r>
              <a:rPr lang="sk-SK" dirty="0" smtClean="0">
                <a:solidFill>
                  <a:schemeClr val="tx1"/>
                </a:solidFill>
              </a:rPr>
              <a:t>         </a:t>
            </a:r>
            <a:r>
              <a:rPr lang="sk-SK" dirty="0" err="1" smtClean="0">
                <a:solidFill>
                  <a:schemeClr val="tx1"/>
                </a:solidFill>
              </a:rPr>
              <a:t>nok</a:t>
            </a:r>
            <a:r>
              <a:rPr lang="sk-SK" dirty="0" smtClean="0">
                <a:solidFill>
                  <a:schemeClr val="tx1"/>
                </a:solidFill>
              </a:rPr>
              <a:t> (svaly, </a:t>
            </a:r>
            <a:r>
              <a:rPr lang="sk-SK" dirty="0" err="1" smtClean="0">
                <a:solidFill>
                  <a:schemeClr val="tx1"/>
                </a:solidFill>
              </a:rPr>
              <a:t>šlachy</a:t>
            </a:r>
            <a:r>
              <a:rPr lang="sk-SK" dirty="0" smtClean="0">
                <a:solidFill>
                  <a:schemeClr val="tx1"/>
                </a:solidFill>
              </a:rPr>
              <a:t>,                                    </a:t>
            </a:r>
            <a:r>
              <a:rPr lang="sk-SK" dirty="0" smtClean="0">
                <a:solidFill>
                  <a:schemeClr val="tx1"/>
                </a:solidFill>
              </a:rPr>
              <a:t>        </a:t>
            </a:r>
            <a:r>
              <a:rPr lang="sk-SK" dirty="0" smtClean="0">
                <a:solidFill>
                  <a:schemeClr val="tx1"/>
                </a:solidFill>
              </a:rPr>
              <a:t>aktivita, sklon k </a:t>
            </a:r>
            <a:r>
              <a:rPr lang="sk-SK" dirty="0" err="1" smtClean="0">
                <a:solidFill>
                  <a:schemeClr val="tx1"/>
                </a:solidFill>
              </a:rPr>
              <a:t>dominan</a:t>
            </a:r>
            <a:r>
              <a:rPr lang="sk-SK" dirty="0" smtClean="0">
                <a:solidFill>
                  <a:schemeClr val="tx1"/>
                </a:solidFill>
              </a:rPr>
              <a:t>-</a:t>
            </a:r>
          </a:p>
          <a:p>
            <a:pPr algn="l"/>
            <a:r>
              <a:rPr lang="sk-SK" dirty="0" smtClean="0">
                <a:solidFill>
                  <a:schemeClr val="tx1"/>
                </a:solidFill>
              </a:rPr>
              <a:t>               </a:t>
            </a:r>
            <a:r>
              <a:rPr lang="sk-SK" dirty="0" smtClean="0">
                <a:solidFill>
                  <a:schemeClr val="tx1"/>
                </a:solidFill>
              </a:rPr>
              <a:t>         postava </a:t>
            </a:r>
            <a:r>
              <a:rPr lang="sk-SK" dirty="0" smtClean="0">
                <a:solidFill>
                  <a:schemeClr val="tx1"/>
                </a:solidFill>
              </a:rPr>
              <a:t>silná)                                          </a:t>
            </a:r>
            <a:r>
              <a:rPr lang="sk-SK" dirty="0" smtClean="0">
                <a:solidFill>
                  <a:schemeClr val="tx1"/>
                </a:solidFill>
              </a:rPr>
              <a:t>         </a:t>
            </a:r>
            <a:r>
              <a:rPr lang="sk-SK" dirty="0" err="1" smtClean="0">
                <a:solidFill>
                  <a:schemeClr val="tx1"/>
                </a:solidFill>
              </a:rPr>
              <a:t>cii</a:t>
            </a:r>
            <a:r>
              <a:rPr lang="sk-SK" dirty="0" smtClean="0">
                <a:solidFill>
                  <a:schemeClr val="tx1"/>
                </a:solidFill>
              </a:rPr>
              <a:t>, menšia citlivosť</a:t>
            </a:r>
          </a:p>
          <a:p>
            <a:pPr algn="l"/>
            <a:r>
              <a:rPr lang="sk-SK" dirty="0" err="1" smtClean="0">
                <a:solidFill>
                  <a:schemeClr val="tx1"/>
                </a:solidFill>
              </a:rPr>
              <a:t>ektomorfia</a:t>
            </a:r>
            <a:r>
              <a:rPr lang="sk-SK" dirty="0" smtClean="0">
                <a:solidFill>
                  <a:schemeClr val="tx1"/>
                </a:solidFill>
              </a:rPr>
              <a:t>    krehká stavba tela,             </a:t>
            </a:r>
            <a:r>
              <a:rPr lang="sk-SK" dirty="0" err="1" smtClean="0">
                <a:solidFill>
                  <a:schemeClr val="tx1"/>
                </a:solidFill>
              </a:rPr>
              <a:t>cerebrotónia</a:t>
            </a:r>
            <a:r>
              <a:rPr lang="sk-SK" dirty="0" smtClean="0">
                <a:solidFill>
                  <a:schemeClr val="tx1"/>
                </a:solidFill>
              </a:rPr>
              <a:t>   -  zdržanlivosť, sklon k </a:t>
            </a:r>
            <a:r>
              <a:rPr lang="sk-SK" dirty="0" err="1" smtClean="0">
                <a:solidFill>
                  <a:schemeClr val="tx1"/>
                </a:solidFill>
              </a:rPr>
              <a:t>utiah</a:t>
            </a:r>
            <a:r>
              <a:rPr lang="sk-SK" dirty="0" smtClean="0">
                <a:solidFill>
                  <a:schemeClr val="tx1"/>
                </a:solidFill>
              </a:rPr>
              <a:t>-</a:t>
            </a:r>
          </a:p>
          <a:p>
            <a:pPr algn="l"/>
            <a:r>
              <a:rPr lang="sk-SK" dirty="0" smtClean="0">
                <a:solidFill>
                  <a:schemeClr val="tx1"/>
                </a:solidFill>
              </a:rPr>
              <a:t>                   </a:t>
            </a:r>
            <a:r>
              <a:rPr lang="sk-SK" dirty="0" smtClean="0">
                <a:solidFill>
                  <a:schemeClr val="tx1"/>
                </a:solidFill>
              </a:rPr>
              <a:t>     </a:t>
            </a:r>
            <a:r>
              <a:rPr lang="sk-SK" dirty="0" smtClean="0">
                <a:solidFill>
                  <a:schemeClr val="tx1"/>
                </a:solidFill>
              </a:rPr>
              <a:t>úzky hrudný kôš                                      </a:t>
            </a:r>
            <a:r>
              <a:rPr lang="sk-SK" dirty="0" smtClean="0">
                <a:solidFill>
                  <a:schemeClr val="tx1"/>
                </a:solidFill>
              </a:rPr>
              <a:t>          </a:t>
            </a:r>
            <a:r>
              <a:rPr lang="sk-SK" dirty="0" err="1" smtClean="0">
                <a:solidFill>
                  <a:schemeClr val="tx1"/>
                </a:solidFill>
              </a:rPr>
              <a:t>nutosti</a:t>
            </a:r>
            <a:r>
              <a:rPr lang="sk-SK" dirty="0" smtClean="0">
                <a:solidFill>
                  <a:schemeClr val="tx1"/>
                </a:solidFill>
              </a:rPr>
              <a:t>, samotárstvo</a:t>
            </a:r>
          </a:p>
          <a:p>
            <a:pPr algn="l"/>
            <a:r>
              <a:rPr lang="sk-SK" dirty="0" smtClean="0">
                <a:solidFill>
                  <a:schemeClr val="tx1"/>
                </a:solidFill>
              </a:rPr>
              <a:t>                        dlhé </a:t>
            </a:r>
            <a:r>
              <a:rPr lang="sk-SK" dirty="0" smtClean="0">
                <a:solidFill>
                  <a:schemeClr val="tx1"/>
                </a:solidFill>
              </a:rPr>
              <a:t>končatiny  </a:t>
            </a:r>
            <a:endParaRPr lang="sk-SK" dirty="0" smtClean="0">
              <a:solidFill>
                <a:schemeClr val="tx1"/>
              </a:solidFill>
            </a:endParaRPr>
          </a:p>
          <a:p>
            <a:pPr algn="l"/>
            <a:endParaRPr lang="sk-SK" dirty="0" smtClean="0">
              <a:solidFill>
                <a:schemeClr val="tx1"/>
              </a:solidFill>
            </a:endParaRPr>
          </a:p>
          <a:p>
            <a:pPr algn="l"/>
            <a:r>
              <a:rPr lang="sk-SK" dirty="0" smtClean="0">
                <a:solidFill>
                  <a:schemeClr val="tx1"/>
                </a:solidFill>
              </a:rPr>
              <a:t>     </a:t>
            </a:r>
            <a:r>
              <a:rPr lang="sk-SK" dirty="0" err="1" smtClean="0">
                <a:solidFill>
                  <a:schemeClr val="tx1"/>
                </a:solidFill>
              </a:rPr>
              <a:t>Sheldonova</a:t>
            </a:r>
            <a:r>
              <a:rPr lang="sk-SK" dirty="0" smtClean="0">
                <a:solidFill>
                  <a:schemeClr val="tx1"/>
                </a:solidFill>
              </a:rPr>
              <a:t> typológia je svojou empiricko-štatistickou časťou pokračovaním </a:t>
            </a:r>
            <a:r>
              <a:rPr lang="sk-SK" dirty="0" err="1" smtClean="0">
                <a:solidFill>
                  <a:schemeClr val="tx1"/>
                </a:solidFill>
              </a:rPr>
              <a:t>Kretschmerovej</a:t>
            </a:r>
            <a:r>
              <a:rPr lang="sk-SK" dirty="0" smtClean="0">
                <a:solidFill>
                  <a:schemeClr val="tx1"/>
                </a:solidFill>
              </a:rPr>
              <a:t> typológie. Ťažšie je upotrebiť ju prakticky.</a:t>
            </a:r>
            <a:endParaRPr lang="sk-SK"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lnSpcReduction="10000"/>
          </a:bodyPr>
          <a:lstStyle/>
          <a:p>
            <a:pPr algn="l"/>
            <a:r>
              <a:rPr lang="sk-SK" b="1" i="1" dirty="0">
                <a:solidFill>
                  <a:schemeClr val="tx1"/>
                </a:solidFill>
              </a:rPr>
              <a:t>Vášeň (náruživosť)</a:t>
            </a:r>
            <a:r>
              <a:rPr lang="sk-SK" dirty="0">
                <a:solidFill>
                  <a:schemeClr val="tx1"/>
                </a:solidFill>
              </a:rPr>
              <a:t> je tiež veľmi intenzívny a hlboký cit, ktorý však na rozdiel od afektu vykazuje dlhodobé trvanie a je spätý s vôľou človeka, s jeho činnosťou, t.j. dáva mocný impulz ku konaniu. Vášňou sa môže stať láska k umeniu, vede ale i k ľuďom, potom i kladný vzťah k nejakému predmetu, z čoho vyplývajú napríklad vášne zberateľské, pestovateľské a pod. Ľudia sa stupňom vášnivosti od seba veľmi líšia. Niektorí nedávajú svoje city najavo, zostávajú akosi u nich vnútri, hovoríme tu o sentimentálnych ľuďoch na rozdiel od ľudí vášnivých, u ktorých sa ich city prejavujú navonok v ich správaní.</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endParaRPr lang="sk-SK" dirty="0" smtClean="0">
              <a:solidFill>
                <a:schemeClr val="tx1"/>
              </a:solidFill>
            </a:endParaRPr>
          </a:p>
          <a:p>
            <a:pPr algn="l"/>
            <a:r>
              <a:rPr lang="sk-SK" dirty="0" smtClean="0">
                <a:solidFill>
                  <a:schemeClr val="tx1"/>
                </a:solidFill>
              </a:rPr>
              <a:t> </a:t>
            </a:r>
            <a:r>
              <a:rPr lang="sk-SK" dirty="0" smtClean="0">
                <a:solidFill>
                  <a:schemeClr val="tx1"/>
                </a:solidFill>
              </a:rPr>
              <a:t>    Konštitučné </a:t>
            </a:r>
            <a:r>
              <a:rPr lang="sk-SK" dirty="0" smtClean="0">
                <a:solidFill>
                  <a:schemeClr val="tx1"/>
                </a:solidFill>
              </a:rPr>
              <a:t>typológie sú pokusom osvetliť vzťahy medzi biologickými danosťami organizmu a ľudskou povahou. Priniesli určité pohľady na tieto vzťahy. Nevyčerpali však možnosti, ktoré na tomto poli sú a ani nezodpovedali mnohé otázky. Usudzuje sa, že rozmanitosť ľudských pováh je ťažko možné redukovať na tri typy; ďalej sa usudzuje, že typy vo vybranej podobe možno nájsť len ťažko, preto sa hovorí aj o miešaných typoch. Napriek týmto výhradám sa vo výskume typov pokračuje. Predpokladá sa, že podobne ako vlohy sú predpokladom pre rozvoj schopností a talentu človeka, aj vrodená konštitúcia modifikovaná prostredím môže určovať - aspoň do istej miery - sklon k určitému spôsobu správania, ktoré je typické pre určitú skupinu ľudí.</a:t>
            </a:r>
          </a:p>
          <a:p>
            <a:pPr algn="l"/>
            <a:r>
              <a:rPr lang="sk-SK" dirty="0" smtClean="0">
                <a:solidFill>
                  <a:schemeClr val="tx1"/>
                </a:solidFill>
              </a:rPr>
              <a:t>     Pre úplnosť treba uviesť ešte jednu Pavlovovu typológiu. Okrem typov vyššej nervovej činnosti, ktoré sme už opísali, vydelil Pavlov ďalšie tri typy na základe prevládania prvej alebo druhej signálnej sústavy.</a:t>
            </a:r>
          </a:p>
          <a:p>
            <a:pPr algn="l"/>
            <a:r>
              <a:rPr lang="sk-SK" dirty="0" smtClean="0">
                <a:solidFill>
                  <a:schemeClr val="tx1"/>
                </a:solidFill>
              </a:rPr>
              <a:t>     </a:t>
            </a:r>
            <a:r>
              <a:rPr lang="sk-SK" i="1" dirty="0" smtClean="0">
                <a:solidFill>
                  <a:schemeClr val="tx1"/>
                </a:solidFill>
              </a:rPr>
              <a:t>Mysliteľský</a:t>
            </a:r>
            <a:r>
              <a:rPr lang="sk-SK" dirty="0" smtClean="0">
                <a:solidFill>
                  <a:schemeClr val="tx1"/>
                </a:solidFill>
              </a:rPr>
              <a:t> alebo rozumový typ, charakteristický prevahou druhej signálnej sústavy, prejavuje sa sklonom k abstraktnému mysleniu. </a:t>
            </a:r>
            <a:r>
              <a:rPr lang="sk-SK" i="1" dirty="0" smtClean="0">
                <a:solidFill>
                  <a:schemeClr val="tx1"/>
                </a:solidFill>
              </a:rPr>
              <a:t>Umelecký </a:t>
            </a:r>
            <a:r>
              <a:rPr lang="sk-SK" dirty="0" smtClean="0">
                <a:solidFill>
                  <a:schemeClr val="tx1"/>
                </a:solidFill>
              </a:rPr>
              <a:t>typ charakterizuje prevaha prvej signálnej sústavy, čo sa prejavuje v obrazno-emocionálnom myslení, imaginácii, príznačnej pre umelcov. </a:t>
            </a:r>
            <a:r>
              <a:rPr lang="sk-SK" i="1" dirty="0" smtClean="0">
                <a:solidFill>
                  <a:schemeClr val="tx1"/>
                </a:solidFill>
              </a:rPr>
              <a:t>Stredný</a:t>
            </a:r>
            <a:r>
              <a:rPr lang="sk-SK" dirty="0" smtClean="0">
                <a:solidFill>
                  <a:schemeClr val="tx1"/>
                </a:solidFill>
              </a:rPr>
              <a:t> typ je vlastne miešaným typom, v ktorom sa uplatňujú obidve zložky.</a:t>
            </a:r>
            <a:endParaRPr lang="sk-SK" dirty="0">
              <a:solidFill>
                <a:schemeClr val="tx1"/>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b="1" dirty="0" smtClean="0">
                <a:solidFill>
                  <a:schemeClr val="tx1"/>
                </a:solidFill>
              </a:rPr>
              <a:t>Teórie osobnosti</a:t>
            </a:r>
            <a:endParaRPr lang="sk-SK" dirty="0" smtClean="0">
              <a:solidFill>
                <a:schemeClr val="tx1"/>
              </a:solidFill>
            </a:endParaRPr>
          </a:p>
          <a:p>
            <a:pPr algn="l"/>
            <a:r>
              <a:rPr lang="sk-SK" dirty="0" smtClean="0">
                <a:solidFill>
                  <a:schemeClr val="tx1"/>
                </a:solidFill>
              </a:rPr>
              <a:t>     V podstate možno rozlíšiť v teórii osobnosti tieto smery: </a:t>
            </a:r>
            <a:r>
              <a:rPr lang="sk-SK" dirty="0" err="1" smtClean="0">
                <a:solidFill>
                  <a:schemeClr val="tx1"/>
                </a:solidFill>
              </a:rPr>
              <a:t>behavioristické</a:t>
            </a:r>
            <a:r>
              <a:rPr lang="sk-SK" dirty="0" smtClean="0">
                <a:solidFill>
                  <a:schemeClr val="tx1"/>
                </a:solidFill>
              </a:rPr>
              <a:t>, fenomenologické, hlbinné, </a:t>
            </a:r>
            <a:r>
              <a:rPr lang="sk-SK" dirty="0" err="1" smtClean="0">
                <a:solidFill>
                  <a:schemeClr val="tx1"/>
                </a:solidFill>
              </a:rPr>
              <a:t>existencionalistické</a:t>
            </a:r>
            <a:r>
              <a:rPr lang="sk-SK" dirty="0" smtClean="0">
                <a:solidFill>
                  <a:schemeClr val="tx1"/>
                </a:solidFill>
              </a:rPr>
              <a:t> a teórie, ktoré vznikli v Rusku a v tzv. východných krajinách.</a:t>
            </a:r>
          </a:p>
          <a:p>
            <a:pPr algn="l"/>
            <a:r>
              <a:rPr lang="sk-SK" dirty="0" smtClean="0">
                <a:solidFill>
                  <a:schemeClr val="tx1"/>
                </a:solidFill>
              </a:rPr>
              <a:t>     </a:t>
            </a:r>
            <a:r>
              <a:rPr lang="sk-SK" u="sng" dirty="0" smtClean="0">
                <a:solidFill>
                  <a:schemeClr val="tx1"/>
                </a:solidFill>
              </a:rPr>
              <a:t>1. </a:t>
            </a:r>
            <a:r>
              <a:rPr lang="sk-SK" u="sng" dirty="0" err="1" smtClean="0">
                <a:solidFill>
                  <a:schemeClr val="tx1"/>
                </a:solidFill>
              </a:rPr>
              <a:t>Behavioristické</a:t>
            </a:r>
            <a:r>
              <a:rPr lang="sk-SK" u="sng" dirty="0" smtClean="0">
                <a:solidFill>
                  <a:schemeClr val="tx1"/>
                </a:solidFill>
              </a:rPr>
              <a:t> S-R teórie osobnosti,</a:t>
            </a:r>
            <a:r>
              <a:rPr lang="sk-SK" dirty="0" smtClean="0">
                <a:solidFill>
                  <a:schemeClr val="tx1"/>
                </a:solidFill>
              </a:rPr>
              <a:t> najmä </a:t>
            </a:r>
            <a:r>
              <a:rPr lang="sk-SK" dirty="0" err="1" smtClean="0">
                <a:solidFill>
                  <a:schemeClr val="tx1"/>
                </a:solidFill>
              </a:rPr>
              <a:t>neobehavioristické</a:t>
            </a:r>
            <a:r>
              <a:rPr lang="sk-SK" dirty="0" smtClean="0">
                <a:solidFill>
                  <a:schemeClr val="tx1"/>
                </a:solidFill>
              </a:rPr>
              <a:t> teórie </a:t>
            </a:r>
            <a:r>
              <a:rPr lang="sk-SK" dirty="0" err="1" smtClean="0">
                <a:solidFill>
                  <a:schemeClr val="tx1"/>
                </a:solidFill>
              </a:rPr>
              <a:t>C.L.Hulla</a:t>
            </a:r>
            <a:r>
              <a:rPr lang="sk-SK" dirty="0" smtClean="0">
                <a:solidFill>
                  <a:schemeClr val="tx1"/>
                </a:solidFill>
              </a:rPr>
              <a:t>, </a:t>
            </a:r>
            <a:r>
              <a:rPr lang="sk-SK" dirty="0" err="1" smtClean="0">
                <a:solidFill>
                  <a:schemeClr val="tx1"/>
                </a:solidFill>
              </a:rPr>
              <a:t>Skinnera</a:t>
            </a:r>
            <a:r>
              <a:rPr lang="sk-SK" dirty="0" smtClean="0">
                <a:solidFill>
                  <a:schemeClr val="tx1"/>
                </a:solidFill>
              </a:rPr>
              <a:t>, založené na posilňovaní, resp. redukcii pudu, a teórie zamerané na riešenie konfliktov (</a:t>
            </a:r>
            <a:r>
              <a:rPr lang="sk-SK" dirty="0" err="1" smtClean="0">
                <a:solidFill>
                  <a:schemeClr val="tx1"/>
                </a:solidFill>
              </a:rPr>
              <a:t>Dollard</a:t>
            </a:r>
            <a:r>
              <a:rPr lang="sk-SK" dirty="0" smtClean="0">
                <a:solidFill>
                  <a:schemeClr val="tx1"/>
                </a:solidFill>
              </a:rPr>
              <a:t>, </a:t>
            </a:r>
            <a:r>
              <a:rPr lang="sk-SK" dirty="0" err="1" smtClean="0">
                <a:solidFill>
                  <a:schemeClr val="tx1"/>
                </a:solidFill>
              </a:rPr>
              <a:t>Miller</a:t>
            </a:r>
            <a:r>
              <a:rPr lang="sk-SK" dirty="0" smtClean="0">
                <a:solidFill>
                  <a:schemeClr val="tx1"/>
                </a:solidFill>
              </a:rPr>
              <a:t>); </a:t>
            </a:r>
            <a:r>
              <a:rPr lang="sk-SK" dirty="0" err="1" smtClean="0">
                <a:solidFill>
                  <a:schemeClr val="tx1"/>
                </a:solidFill>
              </a:rPr>
              <a:t>faktoriálne</a:t>
            </a:r>
            <a:r>
              <a:rPr lang="sk-SK" dirty="0" smtClean="0">
                <a:solidFill>
                  <a:schemeClr val="tx1"/>
                </a:solidFill>
              </a:rPr>
              <a:t> a </a:t>
            </a:r>
            <a:r>
              <a:rPr lang="sk-SK" dirty="0" err="1" smtClean="0">
                <a:solidFill>
                  <a:schemeClr val="tx1"/>
                </a:solidFill>
              </a:rPr>
              <a:t>psychometrické</a:t>
            </a:r>
            <a:r>
              <a:rPr lang="sk-SK" dirty="0" smtClean="0">
                <a:solidFill>
                  <a:schemeClr val="tx1"/>
                </a:solidFill>
              </a:rPr>
              <a:t> koncepcie osobnosti (</a:t>
            </a:r>
            <a:r>
              <a:rPr lang="sk-SK" dirty="0" err="1" smtClean="0">
                <a:solidFill>
                  <a:schemeClr val="tx1"/>
                </a:solidFill>
              </a:rPr>
              <a:t>Cattel</a:t>
            </a:r>
            <a:r>
              <a:rPr lang="sk-SK" dirty="0" smtClean="0">
                <a:solidFill>
                  <a:schemeClr val="tx1"/>
                </a:solidFill>
              </a:rPr>
              <a:t>, </a:t>
            </a:r>
            <a:r>
              <a:rPr lang="sk-SK" dirty="0" err="1" smtClean="0">
                <a:solidFill>
                  <a:schemeClr val="tx1"/>
                </a:solidFill>
              </a:rPr>
              <a:t>Eysenck</a:t>
            </a:r>
            <a:r>
              <a:rPr lang="sk-SK" dirty="0" smtClean="0">
                <a:solidFill>
                  <a:schemeClr val="tx1"/>
                </a:solidFill>
              </a:rPr>
              <a:t> a ďalší). Všeobecne je známe, že </a:t>
            </a:r>
            <a:r>
              <a:rPr lang="sk-SK" dirty="0" err="1" smtClean="0">
                <a:solidFill>
                  <a:schemeClr val="tx1"/>
                </a:solidFill>
              </a:rPr>
              <a:t>behaviorizmus</a:t>
            </a:r>
            <a:r>
              <a:rPr lang="sk-SK" dirty="0" smtClean="0">
                <a:solidFill>
                  <a:schemeClr val="tx1"/>
                </a:solidFill>
              </a:rPr>
              <a:t> nie je nejaký jednoliaty celok. Vzhľadom na psychológiu osobnosti treba spomenúť niektoré zameranie prevládajúce v posledných desaťročiach.</a:t>
            </a:r>
          </a:p>
          <a:p>
            <a:pPr algn="l"/>
            <a:r>
              <a:rPr lang="sk-SK" dirty="0" smtClean="0">
                <a:solidFill>
                  <a:schemeClr val="tx1"/>
                </a:solidFill>
              </a:rPr>
              <a:t>     a) </a:t>
            </a:r>
            <a:r>
              <a:rPr lang="sk-SK" u="sng" dirty="0" smtClean="0">
                <a:solidFill>
                  <a:schemeClr val="tx1"/>
                </a:solidFill>
              </a:rPr>
              <a:t>Teória čŕt</a:t>
            </a:r>
            <a:r>
              <a:rPr lang="sk-SK" dirty="0" smtClean="0">
                <a:solidFill>
                  <a:schemeClr val="tx1"/>
                </a:solidFill>
              </a:rPr>
              <a:t> (</a:t>
            </a:r>
            <a:r>
              <a:rPr lang="sk-SK" dirty="0" err="1" smtClean="0">
                <a:solidFill>
                  <a:schemeClr val="tx1"/>
                </a:solidFill>
              </a:rPr>
              <a:t>personality</a:t>
            </a:r>
            <a:r>
              <a:rPr lang="sk-SK" dirty="0" smtClean="0">
                <a:solidFill>
                  <a:schemeClr val="tx1"/>
                </a:solidFill>
              </a:rPr>
              <a:t> </a:t>
            </a:r>
            <a:r>
              <a:rPr lang="sk-SK" dirty="0" err="1" smtClean="0">
                <a:solidFill>
                  <a:schemeClr val="tx1"/>
                </a:solidFill>
              </a:rPr>
              <a:t>trait</a:t>
            </a:r>
            <a:r>
              <a:rPr lang="sk-SK" dirty="0" smtClean="0">
                <a:solidFill>
                  <a:schemeClr val="tx1"/>
                </a:solidFill>
              </a:rPr>
              <a:t>) reprezentovaná </a:t>
            </a:r>
            <a:r>
              <a:rPr lang="sk-SK" dirty="0" err="1" smtClean="0">
                <a:solidFill>
                  <a:schemeClr val="tx1"/>
                </a:solidFill>
              </a:rPr>
              <a:t>Allportom</a:t>
            </a:r>
            <a:r>
              <a:rPr lang="sk-SK" dirty="0" smtClean="0">
                <a:solidFill>
                  <a:schemeClr val="tx1"/>
                </a:solidFill>
              </a:rPr>
              <a:t>, podľa ktorej osobnosťou sa myslí štruktúra vrodených, trvalých, individuálne diferencovaných dispozícií indivídua správať sa určitým spôsobom: táto dispozícia, t.j. </a:t>
            </a:r>
            <a:r>
              <a:rPr lang="sk-SK" u="sng" dirty="0" smtClean="0">
                <a:solidFill>
                  <a:schemeClr val="tx1"/>
                </a:solidFill>
              </a:rPr>
              <a:t>osobnostná črta</a:t>
            </a:r>
            <a:r>
              <a:rPr lang="sk-SK" dirty="0" smtClean="0">
                <a:solidFill>
                  <a:schemeClr val="tx1"/>
                </a:solidFill>
              </a:rPr>
              <a:t>, je kategóriou vysvetľujúcou konzistenciu </a:t>
            </a:r>
            <a:r>
              <a:rPr lang="sk-SK" dirty="0" err="1" smtClean="0">
                <a:solidFill>
                  <a:schemeClr val="tx1"/>
                </a:solidFill>
              </a:rPr>
              <a:t>transsituačného</a:t>
            </a:r>
            <a:r>
              <a:rPr lang="sk-SK" dirty="0" smtClean="0">
                <a:solidFill>
                  <a:schemeClr val="tx1"/>
                </a:solidFill>
              </a:rPr>
              <a:t> správania (</a:t>
            </a:r>
            <a:r>
              <a:rPr lang="sk-SK" dirty="0" err="1" smtClean="0">
                <a:solidFill>
                  <a:schemeClr val="tx1"/>
                </a:solidFill>
              </a:rPr>
              <a:t>R=f</a:t>
            </a:r>
            <a:r>
              <a:rPr lang="sk-SK" dirty="0" smtClean="0">
                <a:solidFill>
                  <a:schemeClr val="tx1"/>
                </a:solidFill>
              </a:rPr>
              <a:t>/P).</a:t>
            </a:r>
          </a:p>
          <a:p>
            <a:pPr algn="l"/>
            <a:r>
              <a:rPr lang="sk-SK" dirty="0" smtClean="0">
                <a:solidFill>
                  <a:schemeClr val="tx1"/>
                </a:solidFill>
              </a:rPr>
              <a:t>     b) </a:t>
            </a:r>
            <a:r>
              <a:rPr lang="sk-SK" u="sng" dirty="0" smtClean="0">
                <a:solidFill>
                  <a:schemeClr val="tx1"/>
                </a:solidFill>
              </a:rPr>
              <a:t>„</a:t>
            </a:r>
            <a:r>
              <a:rPr lang="sk-SK" u="sng" dirty="0" err="1" smtClean="0">
                <a:solidFill>
                  <a:schemeClr val="tx1"/>
                </a:solidFill>
              </a:rPr>
              <a:t>Situacionalizmus</a:t>
            </a:r>
            <a:r>
              <a:rPr lang="sk-SK" u="sng" dirty="0" smtClean="0">
                <a:solidFill>
                  <a:schemeClr val="tx1"/>
                </a:solidFill>
              </a:rPr>
              <a:t>“</a:t>
            </a:r>
            <a:r>
              <a:rPr lang="sk-SK" dirty="0" smtClean="0">
                <a:solidFill>
                  <a:schemeClr val="tx1"/>
                </a:solidFill>
              </a:rPr>
              <a:t>, ktorý predpokladá, že správanie je determinované zásadne situáciou a jeho štruktúra môže nadobudnúť špecifické črty, návyky v špecifických situáciách; konzistentnosť správania sa prejavuje v istých typických situáciách, napr. v rodine, škole,, zamestnaní atď. (</a:t>
            </a:r>
            <a:r>
              <a:rPr lang="sk-SK" dirty="0" err="1" smtClean="0">
                <a:solidFill>
                  <a:schemeClr val="tx1"/>
                </a:solidFill>
              </a:rPr>
              <a:t>R=f</a:t>
            </a:r>
            <a:r>
              <a:rPr lang="sk-SK" dirty="0" smtClean="0">
                <a:solidFill>
                  <a:schemeClr val="tx1"/>
                </a:solidFill>
              </a:rPr>
              <a:t>/s). Reprezentantom tohto smeru bol napr. </a:t>
            </a:r>
            <a:r>
              <a:rPr lang="sk-SK" dirty="0" err="1" smtClean="0">
                <a:solidFill>
                  <a:schemeClr val="tx1"/>
                </a:solidFill>
              </a:rPr>
              <a:t>Skinner</a:t>
            </a:r>
            <a:r>
              <a:rPr lang="sk-SK" dirty="0" smtClean="0">
                <a:solidFill>
                  <a:schemeClr val="tx1"/>
                </a:solidFill>
              </a:rPr>
              <a:t>, </a:t>
            </a:r>
            <a:r>
              <a:rPr lang="sk-SK" dirty="0" err="1" smtClean="0">
                <a:solidFill>
                  <a:schemeClr val="tx1"/>
                </a:solidFill>
              </a:rPr>
              <a:t>Bandura</a:t>
            </a:r>
            <a:r>
              <a:rPr lang="sk-SK" dirty="0" smtClean="0">
                <a:solidFill>
                  <a:schemeClr val="tx1"/>
                </a:solidFill>
              </a:rPr>
              <a:t>, </a:t>
            </a:r>
            <a:r>
              <a:rPr lang="sk-SK" dirty="0" err="1" smtClean="0">
                <a:solidFill>
                  <a:schemeClr val="tx1"/>
                </a:solidFill>
              </a:rPr>
              <a:t>Mischel</a:t>
            </a:r>
            <a:r>
              <a:rPr lang="sk-SK" dirty="0" smtClean="0">
                <a:solidFill>
                  <a:schemeClr val="tx1"/>
                </a:solidFill>
              </a:rPr>
              <a:t> a i.</a:t>
            </a:r>
            <a:endParaRPr lang="sk-SK" dirty="0">
              <a:solidFill>
                <a:schemeClr val="tx1"/>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     c</a:t>
            </a:r>
            <a:r>
              <a:rPr lang="sk-SK" dirty="0" smtClean="0">
                <a:solidFill>
                  <a:schemeClr val="tx1"/>
                </a:solidFill>
              </a:rPr>
              <a:t>) </a:t>
            </a:r>
            <a:r>
              <a:rPr lang="sk-SK" u="sng" dirty="0" err="1" smtClean="0">
                <a:solidFill>
                  <a:schemeClr val="tx1"/>
                </a:solidFill>
              </a:rPr>
              <a:t>Interakcionalizmus</a:t>
            </a:r>
            <a:r>
              <a:rPr lang="sk-SK" dirty="0" smtClean="0">
                <a:solidFill>
                  <a:schemeClr val="tx1"/>
                </a:solidFill>
              </a:rPr>
              <a:t> - najnovší smer (asi od 60. rokov), ktorý pokladá správanie za výsledok osoby a situácie (t.j. staronový vzorec </a:t>
            </a:r>
            <a:r>
              <a:rPr lang="sk-SK" dirty="0" err="1" smtClean="0">
                <a:solidFill>
                  <a:schemeClr val="tx1"/>
                </a:solidFill>
              </a:rPr>
              <a:t>R=f</a:t>
            </a:r>
            <a:r>
              <a:rPr lang="sk-SK" dirty="0" smtClean="0">
                <a:solidFill>
                  <a:schemeClr val="tx1"/>
                </a:solidFill>
              </a:rPr>
              <a:t> /S  O). Šípky vo vzorci naznačujú interakciu medzi danými premennými. Interakčná psychológia neznamená len koncepciu výskumu, ale prináša aj novšiu taxonómiu. Ide o tzv. „inventáre S-R“, pre ktoré sú príznačné opisy „situácií“ a „odpovedí“ na tieto situácie, resp. interakcie medzi osobou a situáciou (O-S), resp. osobou a odpoveďou (O-R), alebo situáciou a odpoveďou (S-R). V týchto inventároch je označená črta, ktorú skúmajú: napr. „agresivita“, „poctivosť“ atď. Za cieľ </a:t>
            </a:r>
            <a:r>
              <a:rPr lang="sk-SK" dirty="0" err="1" smtClean="0">
                <a:solidFill>
                  <a:schemeClr val="tx1"/>
                </a:solidFill>
              </a:rPr>
              <a:t>interakcionalistického</a:t>
            </a:r>
            <a:r>
              <a:rPr lang="sk-SK" dirty="0" smtClean="0">
                <a:solidFill>
                  <a:schemeClr val="tx1"/>
                </a:solidFill>
              </a:rPr>
              <a:t> výskumu osobnosti sa pokladá interakcia medzi osobnostnými premennými a situačnými premennými. Pre </a:t>
            </a:r>
            <a:r>
              <a:rPr lang="sk-SK" dirty="0" err="1" smtClean="0">
                <a:solidFill>
                  <a:schemeClr val="tx1"/>
                </a:solidFill>
              </a:rPr>
              <a:t>interakcionalizmus</a:t>
            </a:r>
            <a:r>
              <a:rPr lang="sk-SK" dirty="0" smtClean="0">
                <a:solidFill>
                  <a:schemeClr val="tx1"/>
                </a:solidFill>
              </a:rPr>
              <a:t> sú príznačné tieto charakteristiky:</a:t>
            </a:r>
          </a:p>
          <a:p>
            <a:pPr algn="l"/>
            <a:r>
              <a:rPr lang="sk-SK" dirty="0" smtClean="0">
                <a:solidFill>
                  <a:schemeClr val="tx1"/>
                </a:solidFill>
              </a:rPr>
              <a:t>- situácia je práve tak funkciou osoby, ako osoba je funkciou situácie;</a:t>
            </a:r>
          </a:p>
          <a:p>
            <a:pPr algn="l"/>
            <a:r>
              <a:rPr lang="sk-SK" dirty="0" smtClean="0">
                <a:solidFill>
                  <a:schemeClr val="tx1"/>
                </a:solidFill>
              </a:rPr>
              <a:t>- osoba filtruje a organizuje prostredie svojou kognitívnou schémou;</a:t>
            </a:r>
          </a:p>
          <a:p>
            <a:pPr algn="l"/>
            <a:r>
              <a:rPr lang="sk-SK" dirty="0" smtClean="0">
                <a:solidFill>
                  <a:schemeClr val="tx1"/>
                </a:solidFill>
              </a:rPr>
              <a:t>- v súvislosti s uvedeným  sa hľadisko tohto smeru považuje za „</a:t>
            </a:r>
            <a:r>
              <a:rPr lang="sk-SK" dirty="0" err="1" smtClean="0">
                <a:solidFill>
                  <a:schemeClr val="tx1"/>
                </a:solidFill>
              </a:rPr>
              <a:t>biokognitívne</a:t>
            </a:r>
            <a:r>
              <a:rPr lang="sk-SK" dirty="0" smtClean="0">
                <a:solidFill>
                  <a:schemeClr val="tx1"/>
                </a:solidFill>
              </a:rPr>
              <a:t>“.</a:t>
            </a:r>
          </a:p>
          <a:p>
            <a:pPr algn="l"/>
            <a:r>
              <a:rPr lang="sk-SK" dirty="0" smtClean="0">
                <a:solidFill>
                  <a:schemeClr val="tx1"/>
                </a:solidFill>
              </a:rPr>
              <a:t>     2.</a:t>
            </a:r>
            <a:r>
              <a:rPr lang="sk-SK" u="sng" dirty="0" smtClean="0">
                <a:solidFill>
                  <a:schemeClr val="tx1"/>
                </a:solidFill>
              </a:rPr>
              <a:t> Fenomenologické prístupy k osobnosti</a:t>
            </a:r>
            <a:endParaRPr lang="sk-SK" dirty="0" smtClean="0">
              <a:solidFill>
                <a:schemeClr val="tx1"/>
              </a:solidFill>
            </a:endParaRPr>
          </a:p>
          <a:p>
            <a:pPr algn="l"/>
            <a:r>
              <a:rPr lang="sk-SK" dirty="0" smtClean="0">
                <a:solidFill>
                  <a:schemeClr val="tx1"/>
                </a:solidFill>
              </a:rPr>
              <a:t>     Uplatnili sa najmä v rôznych </a:t>
            </a:r>
            <a:r>
              <a:rPr lang="sk-SK" dirty="0" err="1" smtClean="0">
                <a:solidFill>
                  <a:schemeClr val="tx1"/>
                </a:solidFill>
              </a:rPr>
              <a:t>charakterológiách</a:t>
            </a:r>
            <a:r>
              <a:rPr lang="sk-SK" dirty="0" smtClean="0">
                <a:solidFill>
                  <a:schemeClr val="tx1"/>
                </a:solidFill>
              </a:rPr>
              <a:t> (</a:t>
            </a:r>
            <a:r>
              <a:rPr lang="sk-SK" dirty="0" err="1" smtClean="0">
                <a:solidFill>
                  <a:schemeClr val="tx1"/>
                </a:solidFill>
              </a:rPr>
              <a:t>Klages</a:t>
            </a:r>
            <a:r>
              <a:rPr lang="sk-SK" dirty="0" smtClean="0">
                <a:solidFill>
                  <a:schemeClr val="tx1"/>
                </a:solidFill>
              </a:rPr>
              <a:t>, </a:t>
            </a:r>
            <a:r>
              <a:rPr lang="sk-SK" dirty="0" err="1" smtClean="0">
                <a:solidFill>
                  <a:schemeClr val="tx1"/>
                </a:solidFill>
              </a:rPr>
              <a:t>Spranger</a:t>
            </a:r>
            <a:r>
              <a:rPr lang="sk-SK" dirty="0" smtClean="0">
                <a:solidFill>
                  <a:schemeClr val="tx1"/>
                </a:solidFill>
              </a:rPr>
              <a:t>, </a:t>
            </a:r>
            <a:r>
              <a:rPr lang="sk-SK" dirty="0" err="1" smtClean="0">
                <a:solidFill>
                  <a:schemeClr val="tx1"/>
                </a:solidFill>
              </a:rPr>
              <a:t>Lersch</a:t>
            </a:r>
            <a:r>
              <a:rPr lang="sk-SK" dirty="0" smtClean="0">
                <a:solidFill>
                  <a:schemeClr val="tx1"/>
                </a:solidFill>
              </a:rPr>
              <a:t> a i.). H. </a:t>
            </a:r>
            <a:r>
              <a:rPr lang="sk-SK" dirty="0" err="1" smtClean="0">
                <a:solidFill>
                  <a:schemeClr val="tx1"/>
                </a:solidFill>
              </a:rPr>
              <a:t>Thomae</a:t>
            </a:r>
            <a:r>
              <a:rPr lang="sk-SK" dirty="0" smtClean="0">
                <a:solidFill>
                  <a:schemeClr val="tx1"/>
                </a:solidFill>
              </a:rPr>
              <a:t> nadväzuje na túto tradíciu nemeckej psychológie a rešpektujúc súčasné trendy vývoja psychológie a rozpracúva dynamickú motivačno-teoretickú koncepciu osobnosti.</a:t>
            </a:r>
            <a:endParaRPr lang="sk-SK" dirty="0">
              <a:solidFill>
                <a:schemeClr val="tx1"/>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endParaRPr lang="sk-SK" dirty="0" smtClean="0">
              <a:solidFill>
                <a:schemeClr val="tx1"/>
              </a:solidFill>
            </a:endParaRPr>
          </a:p>
          <a:p>
            <a:pPr algn="l"/>
            <a:r>
              <a:rPr lang="sk-SK" dirty="0" smtClean="0">
                <a:solidFill>
                  <a:schemeClr val="tx1"/>
                </a:solidFill>
              </a:rPr>
              <a:t>Osobnosť </a:t>
            </a:r>
            <a:r>
              <a:rPr lang="sk-SK" dirty="0" err="1" smtClean="0">
                <a:solidFill>
                  <a:schemeClr val="tx1"/>
                </a:solidFill>
              </a:rPr>
              <a:t>Thomae</a:t>
            </a:r>
            <a:r>
              <a:rPr lang="sk-SK" dirty="0" smtClean="0">
                <a:solidFill>
                  <a:schemeClr val="tx1"/>
                </a:solidFill>
              </a:rPr>
              <a:t> nechápe ako štruktúru vlastností, ale ako „</a:t>
            </a:r>
            <a:r>
              <a:rPr lang="sk-SK" dirty="0" err="1" smtClean="0">
                <a:solidFill>
                  <a:schemeClr val="tx1"/>
                </a:solidFill>
              </a:rPr>
              <a:t>Verlaufsgestalt</a:t>
            </a:r>
            <a:r>
              <a:rPr lang="sk-SK" dirty="0" smtClean="0">
                <a:solidFill>
                  <a:schemeClr val="tx1"/>
                </a:solidFill>
              </a:rPr>
              <a:t>“, t.j. celok, tvar, utvárajúci sa v čase, ktorý zahrňuje množinu tendencií k správaniu. So zdôraznením časového priebehu v utváraní osobnosti vystupuje do popredia biografická metóda. Na takom základe pri uplatnení analýzy určitých časových jednotiek (deň, rok, celoživotný priebeh) stanovuje formálne jednotky správania: napr. </a:t>
            </a:r>
            <a:r>
              <a:rPr lang="sk-SK" dirty="0" err="1" smtClean="0">
                <a:solidFill>
                  <a:schemeClr val="tx1"/>
                </a:solidFill>
              </a:rPr>
              <a:t>kľud</a:t>
            </a:r>
            <a:r>
              <a:rPr lang="sk-SK" dirty="0" smtClean="0">
                <a:solidFill>
                  <a:schemeClr val="tx1"/>
                </a:solidFill>
              </a:rPr>
              <a:t>, aktivita, rovnorodosť, striedanie aktivity a protikladov, napr. nízky - vysoký stupeň aktivity, otvorenosť - uzavretosť, vyrovnanosť - rozrušenosť, závislosť - nezávislosť, vysoká - nízka stabilita, vysoký - nízky stupeň </a:t>
            </a:r>
            <a:r>
              <a:rPr lang="sk-SK" dirty="0" err="1" smtClean="0">
                <a:solidFill>
                  <a:schemeClr val="tx1"/>
                </a:solidFill>
              </a:rPr>
              <a:t>tematizácie</a:t>
            </a:r>
            <a:r>
              <a:rPr lang="sk-SK" dirty="0" smtClean="0">
                <a:solidFill>
                  <a:schemeClr val="tx1"/>
                </a:solidFill>
              </a:rPr>
              <a:t>. Pomocou analýzy výsledkov stanovuje 4 faktory správania: aktívne vyrovnávanie sa so situáciou; harmonickú existenciu vo svete; angažovanú spätosť s tematikou; subjektívny životný priestor a obraz seba ako kategóriu obsahových jednotiek správania.</a:t>
            </a:r>
          </a:p>
          <a:p>
            <a:pPr algn="l"/>
            <a:r>
              <a:rPr lang="sk-SK" dirty="0" smtClean="0">
                <a:solidFill>
                  <a:schemeClr val="tx1"/>
                </a:solidFill>
              </a:rPr>
              <a:t>     3. </a:t>
            </a:r>
            <a:r>
              <a:rPr lang="sk-SK" u="sng" dirty="0" smtClean="0">
                <a:solidFill>
                  <a:schemeClr val="tx1"/>
                </a:solidFill>
              </a:rPr>
              <a:t>Hlbinné psychologické koncepcie</a:t>
            </a:r>
            <a:endParaRPr lang="sk-SK" dirty="0" smtClean="0">
              <a:solidFill>
                <a:schemeClr val="tx1"/>
              </a:solidFill>
            </a:endParaRPr>
          </a:p>
          <a:p>
            <a:pPr algn="l"/>
            <a:r>
              <a:rPr lang="sk-SK" dirty="0" smtClean="0">
                <a:solidFill>
                  <a:schemeClr val="tx1"/>
                </a:solidFill>
              </a:rPr>
              <a:t>     Problém osobnosti nemohol obísť ani zakladateľ psychoanalýzy </a:t>
            </a:r>
            <a:r>
              <a:rPr lang="sk-SK" u="sng" dirty="0" smtClean="0">
                <a:solidFill>
                  <a:schemeClr val="tx1"/>
                </a:solidFill>
              </a:rPr>
              <a:t>S. </a:t>
            </a:r>
            <a:r>
              <a:rPr lang="sk-SK" u="sng" dirty="0" err="1" smtClean="0">
                <a:solidFill>
                  <a:schemeClr val="tx1"/>
                </a:solidFill>
              </a:rPr>
              <a:t>Freud</a:t>
            </a:r>
            <a:r>
              <a:rPr lang="sk-SK" u="sng" dirty="0" smtClean="0">
                <a:solidFill>
                  <a:schemeClr val="tx1"/>
                </a:solidFill>
              </a:rPr>
              <a:t>.</a:t>
            </a:r>
            <a:r>
              <a:rPr lang="sk-SK" dirty="0" smtClean="0">
                <a:solidFill>
                  <a:schemeClr val="tx1"/>
                </a:solidFill>
              </a:rPr>
              <a:t> Dnes je zrejmé, že teórie osobnosti hlbinnej psychológie (</a:t>
            </a:r>
            <a:r>
              <a:rPr lang="sk-SK" dirty="0" err="1" smtClean="0">
                <a:solidFill>
                  <a:schemeClr val="tx1"/>
                </a:solidFill>
              </a:rPr>
              <a:t>Freud</a:t>
            </a:r>
            <a:r>
              <a:rPr lang="sk-SK" dirty="0" smtClean="0">
                <a:solidFill>
                  <a:schemeClr val="tx1"/>
                </a:solidFill>
              </a:rPr>
              <a:t>, </a:t>
            </a:r>
            <a:r>
              <a:rPr lang="sk-SK" dirty="0" err="1" smtClean="0">
                <a:solidFill>
                  <a:schemeClr val="tx1"/>
                </a:solidFill>
              </a:rPr>
              <a:t>Adler</a:t>
            </a:r>
            <a:r>
              <a:rPr lang="sk-SK" dirty="0" smtClean="0">
                <a:solidFill>
                  <a:schemeClr val="tx1"/>
                </a:solidFill>
              </a:rPr>
              <a:t>, </a:t>
            </a:r>
            <a:r>
              <a:rPr lang="sk-SK" dirty="0" err="1" smtClean="0">
                <a:solidFill>
                  <a:schemeClr val="tx1"/>
                </a:solidFill>
              </a:rPr>
              <a:t>Jung</a:t>
            </a:r>
            <a:r>
              <a:rPr lang="sk-SK" dirty="0" smtClean="0">
                <a:solidFill>
                  <a:schemeClr val="tx1"/>
                </a:solidFill>
              </a:rPr>
              <a:t>) zohrali v rozvoji psychológie značnú úlohu a tým, že sa psychoanalytici obracali na vzdelaných laikov, prešli do povedomia relatívne širokého okruhu ľudí prakticky na celom svete</a:t>
            </a:r>
          </a:p>
          <a:p>
            <a:pPr algn="l"/>
            <a:endParaRPr lang="sk-SK" dirty="0">
              <a:solidFill>
                <a:schemeClr val="tx1"/>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Hlbinné psychologické koncepcie osobnosti možno charakterizovať takto: sú to tzv. </a:t>
            </a:r>
            <a:r>
              <a:rPr lang="sk-SK" dirty="0" err="1" smtClean="0">
                <a:solidFill>
                  <a:schemeClr val="tx1"/>
                </a:solidFill>
              </a:rPr>
              <a:t>organizmické</a:t>
            </a:r>
            <a:r>
              <a:rPr lang="sk-SK" dirty="0" smtClean="0">
                <a:solidFill>
                  <a:schemeClr val="tx1"/>
                </a:solidFill>
              </a:rPr>
              <a:t> koncepcie vyjadrujúce dramatické vzťahy medzi tzv. „inštanciami“ osobnosti, ktoré vystupujú ako mýtické bytosti </a:t>
            </a:r>
            <a:r>
              <a:rPr lang="sk-SK" i="1" dirty="0" smtClean="0">
                <a:solidFill>
                  <a:schemeClr val="tx1"/>
                </a:solidFill>
              </a:rPr>
              <a:t>ono, ja </a:t>
            </a:r>
            <a:r>
              <a:rPr lang="sk-SK" i="1" dirty="0" err="1" smtClean="0">
                <a:solidFill>
                  <a:schemeClr val="tx1"/>
                </a:solidFill>
              </a:rPr>
              <a:t>nadja</a:t>
            </a:r>
            <a:r>
              <a:rPr lang="sk-SK" dirty="0" smtClean="0">
                <a:solidFill>
                  <a:schemeClr val="tx1"/>
                </a:solidFill>
              </a:rPr>
              <a:t> so svojimi osudmi. Osudy týchto mýtických bytostí vyplývajú z prastarých (fylogenetických) vrstiev osobnosti, z pudov, a ťažko sa zmierujú so spoločenskými normami. Často sú vzájomne znepriatelené a pomer síl medzi nimi určuje každodenný život človeka.</a:t>
            </a:r>
          </a:p>
          <a:p>
            <a:pPr algn="l"/>
            <a:r>
              <a:rPr lang="sk-SK" dirty="0" smtClean="0">
                <a:solidFill>
                  <a:schemeClr val="tx1"/>
                </a:solidFill>
              </a:rPr>
              <a:t>     Podľa </a:t>
            </a:r>
            <a:r>
              <a:rPr lang="sk-SK" dirty="0" err="1" smtClean="0">
                <a:solidFill>
                  <a:schemeClr val="tx1"/>
                </a:solidFill>
              </a:rPr>
              <a:t>Freuda</a:t>
            </a:r>
            <a:r>
              <a:rPr lang="sk-SK" dirty="0" smtClean="0">
                <a:solidFill>
                  <a:schemeClr val="tx1"/>
                </a:solidFill>
              </a:rPr>
              <a:t> hlavnými hybnými silami, aktérmi dynamiky celého duševného života sú pudy (najmä sexuálne pudy, tzv. libido), ktoré neustále pôsobia na psychické štruktúry. Pudy reprezentuje v osobnosti inštancia </a:t>
            </a:r>
            <a:r>
              <a:rPr lang="sk-SK" i="1" dirty="0" smtClean="0">
                <a:solidFill>
                  <a:schemeClr val="tx1"/>
                </a:solidFill>
              </a:rPr>
              <a:t>ono</a:t>
            </a:r>
            <a:r>
              <a:rPr lang="sk-SK" dirty="0" smtClean="0">
                <a:solidFill>
                  <a:schemeClr val="tx1"/>
                </a:solidFill>
              </a:rPr>
              <a:t> (Es, Id). Ono je bez organizácie, disponuje však energiou pudov a osudy pudov sa riadia princípom slasti. Ono sa však môže realizovať len cez inštitúciu </a:t>
            </a:r>
            <a:r>
              <a:rPr lang="sk-SK" i="1" dirty="0" smtClean="0">
                <a:solidFill>
                  <a:schemeClr val="tx1"/>
                </a:solidFill>
              </a:rPr>
              <a:t>ja</a:t>
            </a:r>
            <a:r>
              <a:rPr lang="sk-SK" dirty="0" smtClean="0">
                <a:solidFill>
                  <a:schemeClr val="tx1"/>
                </a:solidFill>
              </a:rPr>
              <a:t>.</a:t>
            </a:r>
          </a:p>
          <a:p>
            <a:pPr algn="l"/>
            <a:r>
              <a:rPr lang="sk-SK" dirty="0" smtClean="0">
                <a:solidFill>
                  <a:schemeClr val="tx1"/>
                </a:solidFill>
              </a:rPr>
              <a:t>     Inštancia ja si uvedomuje vonkajší svet a riadi sa princípom reality. </a:t>
            </a:r>
            <a:r>
              <a:rPr lang="sk-SK" dirty="0" err="1" smtClean="0">
                <a:solidFill>
                  <a:schemeClr val="tx1"/>
                </a:solidFill>
              </a:rPr>
              <a:t>Freud</a:t>
            </a:r>
            <a:r>
              <a:rPr lang="sk-SK" dirty="0" smtClean="0">
                <a:solidFill>
                  <a:schemeClr val="tx1"/>
                </a:solidFill>
              </a:rPr>
              <a:t> sa nazdával, že ja je čiastkou ono, ktorá svojou blízkosťou ku skutočnosti sa modifikovala na príjem podnetov z vonkajšieho sveta a preto sa riadi princípom reality. V dôsledku roho ja nemá nijakú energiu a jeho položenie je slabé. </a:t>
            </a:r>
            <a:r>
              <a:rPr lang="sk-SK" dirty="0" err="1" smtClean="0">
                <a:solidFill>
                  <a:schemeClr val="tx1"/>
                </a:solidFill>
              </a:rPr>
              <a:t>Neoanalytici</a:t>
            </a:r>
            <a:r>
              <a:rPr lang="sk-SK" dirty="0" smtClean="0">
                <a:solidFill>
                  <a:schemeClr val="tx1"/>
                </a:solidFill>
              </a:rPr>
              <a:t> (</a:t>
            </a:r>
            <a:r>
              <a:rPr lang="sk-SK" dirty="0" err="1" smtClean="0">
                <a:solidFill>
                  <a:schemeClr val="tx1"/>
                </a:solidFill>
              </a:rPr>
              <a:t>E.Hartman</a:t>
            </a:r>
            <a:r>
              <a:rPr lang="sk-SK" dirty="0" smtClean="0">
                <a:solidFill>
                  <a:schemeClr val="tx1"/>
                </a:solidFill>
              </a:rPr>
              <a:t> a iní) zdôraznili sociálne determinanty správania, ktorým A. </a:t>
            </a:r>
            <a:r>
              <a:rPr lang="sk-SK" dirty="0" err="1" smtClean="0">
                <a:solidFill>
                  <a:schemeClr val="tx1"/>
                </a:solidFill>
              </a:rPr>
              <a:t>Adler</a:t>
            </a:r>
            <a:r>
              <a:rPr lang="sk-SK" dirty="0" smtClean="0">
                <a:solidFill>
                  <a:schemeClr val="tx1"/>
                </a:solidFill>
              </a:rPr>
              <a:t> pripísal základnú úlohu, začali zdôrazňovať „autonómiu ja“. </a:t>
            </a:r>
            <a:r>
              <a:rPr lang="sk-SK" dirty="0" err="1" smtClean="0">
                <a:solidFill>
                  <a:schemeClr val="tx1"/>
                </a:solidFill>
              </a:rPr>
              <a:t>Freud</a:t>
            </a:r>
            <a:r>
              <a:rPr lang="sk-SK" dirty="0" smtClean="0">
                <a:solidFill>
                  <a:schemeClr val="tx1"/>
                </a:solidFill>
              </a:rPr>
              <a:t> vzťahy medzi ja a ono vyjadril prirovnaním vzťahu koňa (ono) a jazdca (ja) v tomto zmysle: kôň je zdrojom energie a pohybu, jazdec určuje smer jazdy.</a:t>
            </a:r>
            <a:endParaRPr lang="sk-SK" dirty="0">
              <a:solidFill>
                <a:schemeClr val="tx1"/>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Problémy osobnosti a psychoanalytická dráma začína, keď jazdec je slabý a tátoš cvála kam chce. Avšak jazdec, t.j. samotná inštancia ja nerozhoduje o smere jazdy. Do toho má čo hovoriť inštancia </a:t>
            </a:r>
            <a:r>
              <a:rPr lang="sk-SK" dirty="0" err="1" smtClean="0">
                <a:solidFill>
                  <a:schemeClr val="tx1"/>
                </a:solidFill>
              </a:rPr>
              <a:t>nadja</a:t>
            </a:r>
            <a:r>
              <a:rPr lang="sk-SK" dirty="0" smtClean="0">
                <a:solidFill>
                  <a:schemeClr val="tx1"/>
                </a:solidFill>
              </a:rPr>
              <a:t>, ktorá vznikla zvnútornením postojov, hodnôt, tradícií rodičov a sociálneho prostredia. </a:t>
            </a:r>
            <a:r>
              <a:rPr lang="sk-SK" dirty="0" err="1" smtClean="0">
                <a:solidFill>
                  <a:schemeClr val="tx1"/>
                </a:solidFill>
              </a:rPr>
              <a:t>Nadja</a:t>
            </a:r>
            <a:r>
              <a:rPr lang="sk-SK" dirty="0" smtClean="0">
                <a:solidFill>
                  <a:schemeClr val="tx1"/>
                </a:solidFill>
              </a:rPr>
              <a:t> je akýmisi svedomím, „vnútorným hlasom“, ktorý posudzuje to, čo robí ja. </a:t>
            </a:r>
            <a:r>
              <a:rPr lang="sk-SK" dirty="0" err="1" smtClean="0">
                <a:solidFill>
                  <a:schemeClr val="tx1"/>
                </a:solidFill>
              </a:rPr>
              <a:t>Nadja</a:t>
            </a:r>
            <a:r>
              <a:rPr lang="sk-SK" dirty="0" smtClean="0">
                <a:solidFill>
                  <a:schemeClr val="tx1"/>
                </a:solidFill>
              </a:rPr>
              <a:t> súvisí s ono, odkiaľ čerpá energiu. Na inštanciu ja nenalieha len ono, ale aj </a:t>
            </a:r>
            <a:r>
              <a:rPr lang="sk-SK" dirty="0" err="1" smtClean="0">
                <a:solidFill>
                  <a:schemeClr val="tx1"/>
                </a:solidFill>
              </a:rPr>
              <a:t>nadja</a:t>
            </a:r>
            <a:r>
              <a:rPr lang="sk-SK" dirty="0" smtClean="0">
                <a:solidFill>
                  <a:schemeClr val="tx1"/>
                </a:solidFill>
              </a:rPr>
              <a:t> - čiže ja je akoby medzi dvomi mlynskými kameňmi. Duševný život človeka určujú vzťahy medzi týmito inštanciami osobnosti. Toto je podstata </a:t>
            </a:r>
            <a:r>
              <a:rPr lang="sk-SK" dirty="0" err="1" smtClean="0">
                <a:solidFill>
                  <a:schemeClr val="tx1"/>
                </a:solidFill>
              </a:rPr>
              <a:t>Freudovej</a:t>
            </a:r>
            <a:r>
              <a:rPr lang="sk-SK" dirty="0" smtClean="0">
                <a:solidFill>
                  <a:schemeClr val="tx1"/>
                </a:solidFill>
              </a:rPr>
              <a:t> pudovej </a:t>
            </a:r>
            <a:r>
              <a:rPr lang="sk-SK" dirty="0" err="1" smtClean="0">
                <a:solidFill>
                  <a:schemeClr val="tx1"/>
                </a:solidFill>
              </a:rPr>
              <a:t>trialistickej</a:t>
            </a:r>
            <a:r>
              <a:rPr lang="sk-SK" dirty="0" smtClean="0">
                <a:solidFill>
                  <a:schemeClr val="tx1"/>
                </a:solidFill>
              </a:rPr>
              <a:t> koncepcie osobnosti.</a:t>
            </a:r>
          </a:p>
          <a:p>
            <a:pPr algn="l"/>
            <a:r>
              <a:rPr lang="sk-SK" dirty="0" smtClean="0">
                <a:solidFill>
                  <a:schemeClr val="tx1"/>
                </a:solidFill>
              </a:rPr>
              <a:t>     </a:t>
            </a:r>
            <a:r>
              <a:rPr lang="sk-SK" u="sng" dirty="0" smtClean="0">
                <a:solidFill>
                  <a:schemeClr val="tx1"/>
                </a:solidFill>
              </a:rPr>
              <a:t>A. </a:t>
            </a:r>
            <a:r>
              <a:rPr lang="sk-SK" u="sng" dirty="0" err="1" smtClean="0">
                <a:solidFill>
                  <a:schemeClr val="tx1"/>
                </a:solidFill>
              </a:rPr>
              <a:t>Adler</a:t>
            </a:r>
            <a:r>
              <a:rPr lang="sk-SK" u="sng" dirty="0" smtClean="0">
                <a:solidFill>
                  <a:schemeClr val="tx1"/>
                </a:solidFill>
              </a:rPr>
              <a:t> </a:t>
            </a:r>
            <a:r>
              <a:rPr lang="sk-SK" dirty="0" smtClean="0">
                <a:solidFill>
                  <a:schemeClr val="tx1"/>
                </a:solidFill>
              </a:rPr>
              <a:t>- v podstate iniciátor </a:t>
            </a:r>
            <a:r>
              <a:rPr lang="sk-SK" dirty="0" err="1" smtClean="0">
                <a:solidFill>
                  <a:schemeClr val="tx1"/>
                </a:solidFill>
              </a:rPr>
              <a:t>neoanalýzy</a:t>
            </a:r>
            <a:r>
              <a:rPr lang="sk-SK" dirty="0" smtClean="0">
                <a:solidFill>
                  <a:schemeClr val="tx1"/>
                </a:solidFill>
              </a:rPr>
              <a:t> - nezanechal vypracovaný model osobnosti. Z jeho názorov na duševný život človeka je možné urobiť si nasledujúci obraz o osobnosti. Utváranie osobnosti určujú v ranom detstve tri zážitky: bezmocnosť malého dieťaťa, jeho závislosť od dospelých a napätie medzi tým, čo </a:t>
            </a:r>
            <a:r>
              <a:rPr lang="sk-SK" dirty="0" err="1" smtClean="0">
                <a:solidFill>
                  <a:schemeClr val="tx1"/>
                </a:solidFill>
              </a:rPr>
              <a:t>dieťa-človek</a:t>
            </a:r>
            <a:r>
              <a:rPr lang="sk-SK" dirty="0" smtClean="0">
                <a:solidFill>
                  <a:schemeClr val="tx1"/>
                </a:solidFill>
              </a:rPr>
              <a:t> chce a môže. Z týchto troch prameňov vyplýva cit menejcennosti ako základný zážitok („byť dolu“), z ktorého vyrastá túžba „byť hore“, t.j. túžba po moci. A. </a:t>
            </a:r>
            <a:r>
              <a:rPr lang="sk-SK" dirty="0" err="1" smtClean="0">
                <a:solidFill>
                  <a:schemeClr val="tx1"/>
                </a:solidFill>
              </a:rPr>
              <a:t>Adler</a:t>
            </a:r>
            <a:r>
              <a:rPr lang="sk-SK" dirty="0" smtClean="0">
                <a:solidFill>
                  <a:schemeClr val="tx1"/>
                </a:solidFill>
              </a:rPr>
              <a:t> dynamiku osobnosti vidí tiež v raných zážitkoch, avšak nevysvetľuje správanie na základe dynamiky sexuálneho pudu, ale na základe túžby po prekonaní komplexu menejcennosti, túžby vyniknúť. </a:t>
            </a:r>
            <a:r>
              <a:rPr lang="sk-SK" dirty="0" err="1" smtClean="0">
                <a:solidFill>
                  <a:schemeClr val="tx1"/>
                </a:solidFill>
              </a:rPr>
              <a:t>Adler</a:t>
            </a:r>
            <a:r>
              <a:rPr lang="sk-SK" dirty="0" smtClean="0">
                <a:solidFill>
                  <a:schemeClr val="tx1"/>
                </a:solidFill>
              </a:rPr>
              <a:t> preto interpretuje dynamiku psychiky a osobnosti z hľadiska cieľov správania. Cieľ správania tvorí vyzdvihnutie vlastnej osobnosti, alebo dosiahnutie nadradenosti. Dôležitým vodidlom v živote človeka je spoločenský cit. Tam, kde spoločenský cit - ktorého jadro tvorí prežívanie rovnocennosti s inými - je narušený, vzniká komplex menejcennosti s jeho kompenzujúcimi a </a:t>
            </a:r>
            <a:r>
              <a:rPr lang="sk-SK" dirty="0" err="1" smtClean="0">
                <a:solidFill>
                  <a:schemeClr val="tx1"/>
                </a:solidFill>
              </a:rPr>
              <a:t>prekompenzujúcimi</a:t>
            </a:r>
            <a:r>
              <a:rPr lang="sk-SK" dirty="0" smtClean="0">
                <a:solidFill>
                  <a:schemeClr val="tx1"/>
                </a:solidFill>
              </a:rPr>
              <a:t> mechanizmami (velikášstvo, prehnaná samoľúbosť atď. Adlerove predstavy o dynamike psychického života, najmä jeho termíny „komplex menejcennosti“, „kompenzácia“ prešli do bežnej reči a našli svoje výrazné uplatnenie v psychológii postihnutých (patopsychológii).</a:t>
            </a:r>
          </a:p>
          <a:p>
            <a:pPr algn="l"/>
            <a:endParaRPr lang="sk-SK" dirty="0">
              <a:solidFill>
                <a:schemeClr val="tx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Oveľa zložitejšia a komplikovanejšia je koncepcia osobnosti </a:t>
            </a:r>
            <a:r>
              <a:rPr lang="sk-SK" u="sng" dirty="0" err="1" smtClean="0">
                <a:solidFill>
                  <a:schemeClr val="tx1"/>
                </a:solidFill>
              </a:rPr>
              <a:t>C.G.Junga</a:t>
            </a:r>
            <a:r>
              <a:rPr lang="sk-SK" dirty="0" smtClean="0">
                <a:solidFill>
                  <a:schemeClr val="tx1"/>
                </a:solidFill>
              </a:rPr>
              <a:t>. Model osobnosti opisuje takto. To, akým sa nám človek javí, je persóna, t.j. maska jeho skutočnej osobnosti. Stred vedomej činnosti tvorí inštancia ja. </a:t>
            </a:r>
            <a:r>
              <a:rPr lang="sk-SK" dirty="0" err="1" smtClean="0">
                <a:solidFill>
                  <a:schemeClr val="tx1"/>
                </a:solidFill>
              </a:rPr>
              <a:t>Nevedomie</a:t>
            </a:r>
            <a:r>
              <a:rPr lang="sk-SK" dirty="0" smtClean="0">
                <a:solidFill>
                  <a:schemeClr val="tx1"/>
                </a:solidFill>
              </a:rPr>
              <a:t> člení na „osobné </a:t>
            </a:r>
            <a:r>
              <a:rPr lang="sk-SK" dirty="0" err="1" smtClean="0">
                <a:solidFill>
                  <a:schemeClr val="tx1"/>
                </a:solidFill>
              </a:rPr>
              <a:t>nevedomie</a:t>
            </a:r>
            <a:r>
              <a:rPr lang="sk-SK" dirty="0" smtClean="0">
                <a:solidFill>
                  <a:schemeClr val="tx1"/>
                </a:solidFill>
              </a:rPr>
              <a:t>“, ktoré tvoria inkompatibilné obsahy s tendenciami vedomia a „kolektívne </a:t>
            </a:r>
            <a:r>
              <a:rPr lang="sk-SK" dirty="0" err="1" smtClean="0">
                <a:solidFill>
                  <a:schemeClr val="tx1"/>
                </a:solidFill>
              </a:rPr>
              <a:t>nevedomie</a:t>
            </a:r>
            <a:r>
              <a:rPr lang="sk-SK" dirty="0" smtClean="0">
                <a:solidFill>
                  <a:schemeClr val="tx1"/>
                </a:solidFill>
              </a:rPr>
              <a:t>“, ktoré tvoria tzv. „</a:t>
            </a:r>
            <a:r>
              <a:rPr lang="sk-SK" dirty="0" err="1" smtClean="0">
                <a:solidFill>
                  <a:schemeClr val="tx1"/>
                </a:solidFill>
              </a:rPr>
              <a:t>archetypy</a:t>
            </a:r>
            <a:r>
              <a:rPr lang="sk-SK" dirty="0" smtClean="0">
                <a:solidFill>
                  <a:schemeClr val="tx1"/>
                </a:solidFill>
              </a:rPr>
              <a:t>, t.j. </a:t>
            </a:r>
            <a:r>
              <a:rPr lang="sk-SK" dirty="0" err="1" smtClean="0">
                <a:solidFill>
                  <a:schemeClr val="tx1"/>
                </a:solidFill>
              </a:rPr>
              <a:t>praskúsenosti</a:t>
            </a:r>
            <a:r>
              <a:rPr lang="sk-SK" dirty="0" smtClean="0">
                <a:solidFill>
                  <a:schemeClr val="tx1"/>
                </a:solidFill>
              </a:rPr>
              <a:t> ľudstva; v Platónovej filozofii sú známe ako idey, </a:t>
            </a:r>
            <a:r>
              <a:rPr lang="sk-SK" dirty="0" err="1" smtClean="0">
                <a:solidFill>
                  <a:schemeClr val="tx1"/>
                </a:solidFill>
              </a:rPr>
              <a:t>eidos</a:t>
            </a:r>
            <a:r>
              <a:rPr lang="sk-SK" dirty="0" smtClean="0">
                <a:solidFill>
                  <a:schemeClr val="tx1"/>
                </a:solidFill>
              </a:rPr>
              <a:t>, obrazy. </a:t>
            </a:r>
            <a:r>
              <a:rPr lang="sk-SK" dirty="0" err="1" smtClean="0">
                <a:solidFill>
                  <a:schemeClr val="tx1"/>
                </a:solidFill>
              </a:rPr>
              <a:t>Archetypy</a:t>
            </a:r>
            <a:r>
              <a:rPr lang="sk-SK" dirty="0" smtClean="0">
                <a:solidFill>
                  <a:schemeClr val="tx1"/>
                </a:solidFill>
              </a:rPr>
              <a:t> - to sú dominanty kolektívne </a:t>
            </a:r>
            <a:r>
              <a:rPr lang="sk-SK" dirty="0" err="1" smtClean="0">
                <a:solidFill>
                  <a:schemeClr val="tx1"/>
                </a:solidFill>
              </a:rPr>
              <a:t>nevedomia</a:t>
            </a:r>
            <a:r>
              <a:rPr lang="sk-SK" dirty="0" smtClean="0">
                <a:solidFill>
                  <a:schemeClr val="tx1"/>
                </a:solidFill>
              </a:rPr>
              <a:t>, ktoré je spoločné celému ľudstvu. Centrom osobnosti je inštancia „sám“ (</a:t>
            </a:r>
            <a:r>
              <a:rPr lang="sk-SK" dirty="0" err="1" smtClean="0">
                <a:solidFill>
                  <a:schemeClr val="tx1"/>
                </a:solidFill>
              </a:rPr>
              <a:t>Selbst</a:t>
            </a:r>
            <a:r>
              <a:rPr lang="sk-SK" dirty="0" smtClean="0">
                <a:solidFill>
                  <a:schemeClr val="tx1"/>
                </a:solidFill>
              </a:rPr>
              <a:t>), „samo“, ktoré obsahuje nielen vedomé, ale aj nevedomé komponenty. </a:t>
            </a:r>
            <a:r>
              <a:rPr lang="sk-SK" dirty="0" err="1" smtClean="0">
                <a:solidFill>
                  <a:schemeClr val="tx1"/>
                </a:solidFill>
              </a:rPr>
              <a:t>Jungova</a:t>
            </a:r>
            <a:r>
              <a:rPr lang="sk-SK" dirty="0" smtClean="0">
                <a:solidFill>
                  <a:schemeClr val="tx1"/>
                </a:solidFill>
              </a:rPr>
              <a:t> koncepcia osobnosti vychádza zo zložitých idealistických predpokladov a vyúsťuje do mystiky.</a:t>
            </a:r>
          </a:p>
          <a:p>
            <a:pPr algn="l"/>
            <a:r>
              <a:rPr lang="sk-SK" dirty="0" smtClean="0">
                <a:solidFill>
                  <a:schemeClr val="tx1"/>
                </a:solidFill>
              </a:rPr>
              <a:t>     4. Okrem uvedených teórií možno na Západe zaznamenať </a:t>
            </a:r>
            <a:r>
              <a:rPr lang="sk-SK" dirty="0" err="1" smtClean="0">
                <a:solidFill>
                  <a:schemeClr val="tx1"/>
                </a:solidFill>
              </a:rPr>
              <a:t>existencionalistický</a:t>
            </a:r>
            <a:r>
              <a:rPr lang="sk-SK" dirty="0" smtClean="0">
                <a:solidFill>
                  <a:schemeClr val="tx1"/>
                </a:solidFill>
              </a:rPr>
              <a:t> prístup ku koncepcii človeka a osobnosti, reprezentovaný vo filozofii </a:t>
            </a:r>
            <a:r>
              <a:rPr lang="sk-SK" dirty="0" err="1" smtClean="0">
                <a:solidFill>
                  <a:schemeClr val="tx1"/>
                </a:solidFill>
              </a:rPr>
              <a:t>J.P.Sartrom</a:t>
            </a:r>
            <a:r>
              <a:rPr lang="sk-SK" dirty="0" smtClean="0">
                <a:solidFill>
                  <a:schemeClr val="tx1"/>
                </a:solidFill>
              </a:rPr>
              <a:t>, v psychológii A. </a:t>
            </a:r>
            <a:r>
              <a:rPr lang="sk-SK" dirty="0" err="1" smtClean="0">
                <a:solidFill>
                  <a:schemeClr val="tx1"/>
                </a:solidFill>
              </a:rPr>
              <a:t>Maslowom</a:t>
            </a:r>
            <a:r>
              <a:rPr lang="sk-SK" dirty="0" smtClean="0">
                <a:solidFill>
                  <a:schemeClr val="tx1"/>
                </a:solidFill>
              </a:rPr>
              <a:t>, C. </a:t>
            </a:r>
            <a:r>
              <a:rPr lang="sk-SK" dirty="0" err="1" smtClean="0">
                <a:solidFill>
                  <a:schemeClr val="tx1"/>
                </a:solidFill>
              </a:rPr>
              <a:t>Rogersom</a:t>
            </a:r>
            <a:r>
              <a:rPr lang="sk-SK" dirty="0" smtClean="0">
                <a:solidFill>
                  <a:schemeClr val="tx1"/>
                </a:solidFill>
              </a:rPr>
              <a:t>, a. </a:t>
            </a:r>
            <a:r>
              <a:rPr lang="sk-SK" dirty="0" err="1" smtClean="0">
                <a:solidFill>
                  <a:schemeClr val="tx1"/>
                </a:solidFill>
              </a:rPr>
              <a:t>Mayom</a:t>
            </a:r>
            <a:r>
              <a:rPr lang="sk-SK" dirty="0" smtClean="0">
                <a:solidFill>
                  <a:schemeClr val="tx1"/>
                </a:solidFill>
              </a:rPr>
              <a:t>.</a:t>
            </a:r>
          </a:p>
          <a:p>
            <a:pPr algn="l"/>
            <a:r>
              <a:rPr lang="sk-SK" dirty="0" smtClean="0">
                <a:solidFill>
                  <a:schemeClr val="tx1"/>
                </a:solidFill>
              </a:rPr>
              <a:t>     </a:t>
            </a:r>
            <a:r>
              <a:rPr lang="sk-SK" dirty="0" err="1" smtClean="0">
                <a:solidFill>
                  <a:schemeClr val="tx1"/>
                </a:solidFill>
              </a:rPr>
              <a:t>Existencionalizmus</a:t>
            </a:r>
            <a:r>
              <a:rPr lang="sk-SK" dirty="0" smtClean="0">
                <a:solidFill>
                  <a:schemeClr val="tx1"/>
                </a:solidFill>
              </a:rPr>
              <a:t> hľadá cestu k bezprostrednému poznaniu vlastného jestvovania, vlastného ja, zdôrazňujúc celistvosť subjektu a objektu. Vyzdvihuje zodpovednosť človeka za svoj stav a vývoj. </a:t>
            </a:r>
            <a:r>
              <a:rPr lang="sk-SK" dirty="0" err="1" smtClean="0">
                <a:solidFill>
                  <a:schemeClr val="tx1"/>
                </a:solidFill>
              </a:rPr>
              <a:t>Existencionalizmus</a:t>
            </a:r>
            <a:r>
              <a:rPr lang="sk-SK" dirty="0" smtClean="0">
                <a:solidFill>
                  <a:schemeClr val="tx1"/>
                </a:solidFill>
              </a:rPr>
              <a:t> v psychológii sa rozšíril v 50-tych rokoch nášho storočia ako reakcia na </a:t>
            </a:r>
            <a:r>
              <a:rPr lang="sk-SK" dirty="0" err="1" smtClean="0">
                <a:solidFill>
                  <a:schemeClr val="tx1"/>
                </a:solidFill>
              </a:rPr>
              <a:t>mechanistické</a:t>
            </a:r>
            <a:r>
              <a:rPr lang="sk-SK" dirty="0" smtClean="0">
                <a:solidFill>
                  <a:schemeClr val="tx1"/>
                </a:solidFill>
              </a:rPr>
              <a:t> názory na osobnosť. Pokúsil sa orientovať na podstatu osobnosti človeka danú v zážitkoch ja, „</a:t>
            </a:r>
            <a:r>
              <a:rPr lang="sk-SK" dirty="0" err="1" smtClean="0">
                <a:solidFill>
                  <a:schemeClr val="tx1"/>
                </a:solidFill>
              </a:rPr>
              <a:t>self</a:t>
            </a:r>
            <a:r>
              <a:rPr lang="sk-SK" dirty="0" smtClean="0">
                <a:solidFill>
                  <a:schemeClr val="tx1"/>
                </a:solidFill>
              </a:rPr>
              <a:t>“. Osobitne sa uplatnil v psychoterapii.</a:t>
            </a:r>
            <a:endParaRPr lang="sk-SK" dirty="0">
              <a:solidFill>
                <a:schemeClr val="tx1"/>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Autofit/>
          </a:bodyPr>
          <a:lstStyle/>
          <a:p>
            <a:pPr algn="l"/>
            <a:r>
              <a:rPr lang="sk-SK" sz="1800" dirty="0" smtClean="0">
                <a:solidFill>
                  <a:schemeClr val="tx1"/>
                </a:solidFill>
              </a:rPr>
              <a:t>     5</a:t>
            </a:r>
            <a:r>
              <a:rPr lang="sk-SK" sz="1800" dirty="0" smtClean="0">
                <a:solidFill>
                  <a:schemeClr val="tx1"/>
                </a:solidFill>
              </a:rPr>
              <a:t>. </a:t>
            </a:r>
            <a:r>
              <a:rPr lang="sk-SK" sz="1800" u="sng" dirty="0" smtClean="0">
                <a:solidFill>
                  <a:schemeClr val="tx1"/>
                </a:solidFill>
              </a:rPr>
              <a:t>Teórie osobnosti v Rusku a východoeurópskych krajinách</a:t>
            </a:r>
            <a:r>
              <a:rPr lang="sk-SK" sz="1800" dirty="0" smtClean="0">
                <a:solidFill>
                  <a:schemeClr val="tx1"/>
                </a:solidFill>
              </a:rPr>
              <a:t>. V týchto krajinách vznikol rad teórií osobnosti a náš prehľad by nebol úplný, ak by sme ich krátko neuviedli. Tieto teórie možno rozdeliť podľa hľadísk, z ktorých sú konštruované, resp. ktoré sú dominantné. Najvšeobecnejšie ich možno rozdeliť na také, ktoré vychádzajú:</a:t>
            </a:r>
          </a:p>
          <a:p>
            <a:pPr algn="l"/>
            <a:r>
              <a:rPr lang="sk-SK" sz="1800" dirty="0" smtClean="0">
                <a:solidFill>
                  <a:schemeClr val="tx1"/>
                </a:solidFill>
              </a:rPr>
              <a:t>     1. z princípov všeobecnej a ontogenetickej psychológie (</a:t>
            </a:r>
            <a:r>
              <a:rPr lang="sk-SK" sz="1800" dirty="0" err="1" smtClean="0">
                <a:solidFill>
                  <a:schemeClr val="tx1"/>
                </a:solidFill>
              </a:rPr>
              <a:t>S.L.Rubinštejn</a:t>
            </a:r>
            <a:r>
              <a:rPr lang="sk-SK" sz="1800" dirty="0" smtClean="0">
                <a:solidFill>
                  <a:schemeClr val="tx1"/>
                </a:solidFill>
              </a:rPr>
              <a:t>, </a:t>
            </a:r>
            <a:r>
              <a:rPr lang="sk-SK" sz="1800" dirty="0" err="1" smtClean="0">
                <a:solidFill>
                  <a:schemeClr val="tx1"/>
                </a:solidFill>
              </a:rPr>
              <a:t>B.G.Ananiev</a:t>
            </a:r>
            <a:r>
              <a:rPr lang="sk-SK" sz="1800" dirty="0" smtClean="0">
                <a:solidFill>
                  <a:schemeClr val="tx1"/>
                </a:solidFill>
              </a:rPr>
              <a:t>); 2. z kategórie činnosti (</a:t>
            </a:r>
            <a:r>
              <a:rPr lang="sk-SK" sz="1800" dirty="0" err="1" smtClean="0">
                <a:solidFill>
                  <a:schemeClr val="tx1"/>
                </a:solidFill>
              </a:rPr>
              <a:t>A.N.Leontiev</a:t>
            </a:r>
            <a:r>
              <a:rPr lang="sk-SK" sz="1800" dirty="0" smtClean="0">
                <a:solidFill>
                  <a:schemeClr val="tx1"/>
                </a:solidFill>
              </a:rPr>
              <a:t>, K. </a:t>
            </a:r>
            <a:r>
              <a:rPr lang="sk-SK" sz="1800" dirty="0" err="1" smtClean="0">
                <a:solidFill>
                  <a:schemeClr val="tx1"/>
                </a:solidFill>
              </a:rPr>
              <a:t>Obuchowsaki</a:t>
            </a:r>
            <a:r>
              <a:rPr lang="sk-SK" sz="1800" dirty="0" smtClean="0">
                <a:solidFill>
                  <a:schemeClr val="tx1"/>
                </a:solidFill>
              </a:rPr>
              <a:t>, M. </a:t>
            </a:r>
            <a:r>
              <a:rPr lang="sk-SK" sz="1800" dirty="0" err="1" smtClean="0">
                <a:solidFill>
                  <a:schemeClr val="tx1"/>
                </a:solidFill>
              </a:rPr>
              <a:t>Vorwerg</a:t>
            </a:r>
            <a:r>
              <a:rPr lang="sk-SK" sz="1800" dirty="0" smtClean="0">
                <a:solidFill>
                  <a:schemeClr val="tx1"/>
                </a:solidFill>
              </a:rPr>
              <a:t>); 3. zo sociálnej psychológie (</a:t>
            </a:r>
            <a:r>
              <a:rPr lang="sk-SK" sz="1800" dirty="0" err="1" smtClean="0">
                <a:solidFill>
                  <a:schemeClr val="tx1"/>
                </a:solidFill>
              </a:rPr>
              <a:t>J.Reykowski</a:t>
            </a:r>
            <a:r>
              <a:rPr lang="sk-SK" sz="1800" dirty="0" smtClean="0">
                <a:solidFill>
                  <a:schemeClr val="tx1"/>
                </a:solidFill>
              </a:rPr>
              <a:t>) a 4. z teórie systémov (</a:t>
            </a:r>
            <a:r>
              <a:rPr lang="sk-SK" sz="1800" dirty="0" err="1" smtClean="0">
                <a:solidFill>
                  <a:schemeClr val="tx1"/>
                </a:solidFill>
              </a:rPr>
              <a:t>O.Mikšík</a:t>
            </a:r>
            <a:r>
              <a:rPr lang="sk-SK" sz="1800" dirty="0" smtClean="0">
                <a:solidFill>
                  <a:schemeClr val="tx1"/>
                </a:solidFill>
              </a:rPr>
              <a:t>, resp. štruktúry osobnosti (</a:t>
            </a:r>
            <a:r>
              <a:rPr lang="sk-SK" sz="1800" dirty="0" err="1" smtClean="0">
                <a:solidFill>
                  <a:schemeClr val="tx1"/>
                </a:solidFill>
              </a:rPr>
              <a:t>K.K.Platonov</a:t>
            </a:r>
            <a:r>
              <a:rPr lang="sk-SK" sz="1800" dirty="0" smtClean="0">
                <a:solidFill>
                  <a:schemeClr val="tx1"/>
                </a:solidFill>
              </a:rPr>
              <a:t>).</a:t>
            </a:r>
          </a:p>
          <a:p>
            <a:pPr algn="l"/>
            <a:r>
              <a:rPr lang="sk-SK" sz="1800" dirty="0" smtClean="0">
                <a:solidFill>
                  <a:schemeClr val="tx1"/>
                </a:solidFill>
              </a:rPr>
              <a:t>     Podrobnejšie sa možno o týchto teóriách dočítať napr. v knihe slovenského psychológa T. </a:t>
            </a:r>
            <a:r>
              <a:rPr lang="sk-SK" sz="1800" dirty="0" err="1" smtClean="0">
                <a:solidFill>
                  <a:schemeClr val="tx1"/>
                </a:solidFill>
              </a:rPr>
              <a:t>Pardela</a:t>
            </a:r>
            <a:r>
              <a:rPr lang="sk-SK" sz="1800" dirty="0" smtClean="0">
                <a:solidFill>
                  <a:schemeClr val="tx1"/>
                </a:solidFill>
              </a:rPr>
              <a:t> „Psychológia, </a:t>
            </a:r>
            <a:r>
              <a:rPr lang="sk-SK" sz="1800" dirty="0" err="1" smtClean="0">
                <a:solidFill>
                  <a:schemeClr val="tx1"/>
                </a:solidFill>
              </a:rPr>
              <a:t>Psychodiagnostické</a:t>
            </a:r>
            <a:r>
              <a:rPr lang="sk-SK" sz="1800" dirty="0" smtClean="0">
                <a:solidFill>
                  <a:schemeClr val="tx1"/>
                </a:solidFill>
              </a:rPr>
              <a:t> a didaktické testy, </a:t>
            </a:r>
            <a:r>
              <a:rPr lang="sk-SK" sz="1800" dirty="0" err="1" smtClean="0">
                <a:solidFill>
                  <a:schemeClr val="tx1"/>
                </a:solidFill>
              </a:rPr>
              <a:t>n.p</a:t>
            </a:r>
            <a:r>
              <a:rPr lang="sk-SK" sz="1800" dirty="0" smtClean="0">
                <a:solidFill>
                  <a:schemeClr val="tx1"/>
                </a:solidFill>
              </a:rPr>
              <a:t>. Bratislava, 1982.</a:t>
            </a:r>
          </a:p>
          <a:p>
            <a:pPr algn="l"/>
            <a:r>
              <a:rPr lang="sk-SK" sz="1800" dirty="0" smtClean="0">
                <a:solidFill>
                  <a:schemeClr val="tx1"/>
                </a:solidFill>
              </a:rPr>
              <a:t>     Na záver, na základe všetkých uvedených teórií a smerov, sa pokúsime podať definíciu osobnosti. Vychádzame pri tom z koncepcie českého psychológa P. </a:t>
            </a:r>
            <a:r>
              <a:rPr lang="sk-SK" sz="1800" dirty="0" err="1" smtClean="0">
                <a:solidFill>
                  <a:schemeClr val="tx1"/>
                </a:solidFill>
                <a:sym typeface="Times New Roman"/>
              </a:rPr>
              <a:t></a:t>
            </a:r>
            <a:r>
              <a:rPr lang="sk-SK" sz="1800" dirty="0" err="1" smtClean="0">
                <a:solidFill>
                  <a:schemeClr val="tx1"/>
                </a:solidFill>
              </a:rPr>
              <a:t>íčana</a:t>
            </a:r>
            <a:r>
              <a:rPr lang="sk-SK" sz="1800" dirty="0" smtClean="0">
                <a:solidFill>
                  <a:schemeClr val="tx1"/>
                </a:solidFill>
              </a:rPr>
              <a:t> (</a:t>
            </a:r>
            <a:r>
              <a:rPr lang="sk-SK" sz="1800" dirty="0" err="1" smtClean="0">
                <a:solidFill>
                  <a:schemeClr val="tx1"/>
                </a:solidFill>
              </a:rPr>
              <a:t>Psychologie</a:t>
            </a:r>
            <a:r>
              <a:rPr lang="sk-SK" sz="1800" dirty="0" smtClean="0">
                <a:solidFill>
                  <a:schemeClr val="tx1"/>
                </a:solidFill>
              </a:rPr>
              <a:t> osobnosti, </a:t>
            </a:r>
            <a:r>
              <a:rPr lang="sk-SK" sz="1800" dirty="0" err="1" smtClean="0">
                <a:solidFill>
                  <a:schemeClr val="tx1"/>
                </a:solidFill>
              </a:rPr>
              <a:t>Pyramida</a:t>
            </a:r>
            <a:r>
              <a:rPr lang="sk-SK" sz="1800" dirty="0" smtClean="0">
                <a:solidFill>
                  <a:schemeClr val="tx1"/>
                </a:solidFill>
              </a:rPr>
              <a:t> ORBIS, Praha 1972). Uvedený autor chápe osobnosť v troch základných významoch alebo aspektoch:</a:t>
            </a:r>
          </a:p>
          <a:p>
            <a:pPr algn="l"/>
            <a:r>
              <a:rPr lang="sk-SK" sz="1800" dirty="0" smtClean="0">
                <a:solidFill>
                  <a:schemeClr val="tx1"/>
                </a:solidFill>
              </a:rPr>
              <a:t>     </a:t>
            </a:r>
            <a:r>
              <a:rPr lang="sk-SK" sz="1800" i="1" dirty="0" smtClean="0">
                <a:solidFill>
                  <a:schemeClr val="tx1"/>
                </a:solidFill>
              </a:rPr>
              <a:t>1. Osobnosť ako integrácia</a:t>
            </a:r>
            <a:endParaRPr lang="sk-SK" sz="1800" dirty="0" smtClean="0">
              <a:solidFill>
                <a:schemeClr val="tx1"/>
              </a:solidFill>
            </a:endParaRPr>
          </a:p>
          <a:p>
            <a:pPr algn="l"/>
            <a:r>
              <a:rPr lang="sk-SK" sz="1800" dirty="0" smtClean="0">
                <a:solidFill>
                  <a:schemeClr val="tx1"/>
                </a:solidFill>
              </a:rPr>
              <a:t>     Psychológia osobnosti chápe a skúma ľudské indivíduum ako psychologický celok, ako štruktúru či organizáciu jeho psychických i </a:t>
            </a:r>
            <a:r>
              <a:rPr lang="sk-SK" sz="1800" dirty="0" err="1" smtClean="0">
                <a:solidFill>
                  <a:schemeClr val="tx1"/>
                </a:solidFill>
              </a:rPr>
              <a:t>psychofyziologických</a:t>
            </a:r>
            <a:r>
              <a:rPr lang="sk-SK" sz="1800" dirty="0" smtClean="0">
                <a:solidFill>
                  <a:schemeClr val="tx1"/>
                </a:solidFill>
              </a:rPr>
              <a:t> funkcií, jeho prežívanie a správanie. Ide o útvar, časti ktorého sú podriadené celku, podobne ako telesné orgány sú podriadené organizmu ako celku. Tieto časti fungujú vo vzájomnej spätosti, jednotne a celistvo, t.j. integrovane. Táto jednota sa môže narušiť, v osobnosti sa objavujú rozpory, ktoré sú buď poruchami (môže dôjsť až k dezintegrácii, k rozpadu osobnosti u duševne chorého), alebo rozpormi rastu, vývoja. Presne povedané, integrácia nie je nikdy dokonalým stavom, ale je to pohyb, proces, smerovanie k dokonalej, vyváženej jednote.</a:t>
            </a:r>
            <a:endParaRPr lang="sk-SK" sz="1800" dirty="0">
              <a:solidFill>
                <a:schemeClr val="tx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62500" lnSpcReduction="20000"/>
          </a:bodyPr>
          <a:lstStyle/>
          <a:p>
            <a:pPr algn="l"/>
            <a:r>
              <a:rPr lang="sk-SK" dirty="0" smtClean="0">
                <a:solidFill>
                  <a:schemeClr val="tx1"/>
                </a:solidFill>
              </a:rPr>
              <a:t>Integrácia predpokladá časti (čiastkové procesy), ktoré sa integrujú, spájajú do celku. Aby sme celok poznali, musíme ho rozčleniť. Tak napríklad skúmame individuálne rozdiely medzi ľuďmi v jednotlivých čiastkových vlastnostiach. Izolujeme - pojmovo alebo experimentálne - jednotlivé funkcie.</a:t>
            </a:r>
          </a:p>
          <a:p>
            <a:pPr algn="l"/>
            <a:r>
              <a:rPr lang="sk-SK" dirty="0" smtClean="0">
                <a:solidFill>
                  <a:schemeClr val="tx1"/>
                </a:solidFill>
              </a:rPr>
              <a:t>     Pod pojmom integrácia rozumieme teda zložitú stavbu, štruktúru, ktorá zahrňuje množstvo elementov. Je to pomerne stála štruktúra, človek sa nemení zo dňa na deň. Niekedy sa dokonca rozumie osobnosťou práve to, čo je v človeku stále, čo umožňuje predpovedať jeho správanie, tzv. „statická štruktúra osobnosti“.</a:t>
            </a:r>
          </a:p>
          <a:p>
            <a:pPr algn="l"/>
            <a:r>
              <a:rPr lang="sk-SK" dirty="0" smtClean="0">
                <a:solidFill>
                  <a:schemeClr val="tx1"/>
                </a:solidFill>
              </a:rPr>
              <a:t>     </a:t>
            </a:r>
            <a:r>
              <a:rPr lang="sk-SK" i="1" dirty="0" smtClean="0">
                <a:solidFill>
                  <a:schemeClr val="tx1"/>
                </a:solidFill>
              </a:rPr>
              <a:t>2.Osobnosť ako interakcia</a:t>
            </a:r>
            <a:endParaRPr lang="sk-SK" dirty="0" smtClean="0">
              <a:solidFill>
                <a:schemeClr val="tx1"/>
              </a:solidFill>
            </a:endParaRPr>
          </a:p>
          <a:p>
            <a:pPr algn="l"/>
            <a:r>
              <a:rPr lang="sk-SK" dirty="0" smtClean="0">
                <a:solidFill>
                  <a:schemeClr val="tx1"/>
                </a:solidFill>
              </a:rPr>
              <a:t>     Človek nie je uzatvorený do seba. Ako všetko živé je aj človek v interakcii so svojim prostredím. Na fyziologickej úrovni je to výmena látok, na psychologickej úrovni hovoríme o výmene informácií, ale tiež o výmene citov, o preberaní spôsobov správania, o myšlienkovej analýze sveta. Osobnosť nefunguje naprázdno, ale tak, že sa naplňuje. Vytvára sa a funguje v interakcii so svetom, najmä však so svetom sociálnym. Iba medzi ľuďmi, v styku s nimi, rastie a udržiava sa ľudská osobnosť. Preto sa v našej definícii musí objaviť aj pojem interakcia.</a:t>
            </a:r>
          </a:p>
          <a:p>
            <a:pPr algn="l"/>
            <a:r>
              <a:rPr lang="sk-SK" dirty="0" smtClean="0">
                <a:solidFill>
                  <a:schemeClr val="tx1"/>
                </a:solidFill>
              </a:rPr>
              <a:t>     </a:t>
            </a:r>
            <a:r>
              <a:rPr lang="sk-SK" i="1" dirty="0" smtClean="0">
                <a:solidFill>
                  <a:schemeClr val="tx1"/>
                </a:solidFill>
              </a:rPr>
              <a:t>3. Osobnosť ako smerovanie k cieľu</a:t>
            </a:r>
            <a:endParaRPr lang="sk-SK" dirty="0" smtClean="0">
              <a:solidFill>
                <a:schemeClr val="tx1"/>
              </a:solidFill>
            </a:endParaRPr>
          </a:p>
          <a:p>
            <a:pPr algn="l"/>
            <a:r>
              <a:rPr lang="sk-SK" dirty="0" smtClean="0">
                <a:solidFill>
                  <a:schemeClr val="tx1"/>
                </a:solidFill>
              </a:rPr>
              <a:t>     Pre človeka je typické, že smeruje k určitému cieľu alebo cieľom. Tieto ciele pre človeka zvyčajne stavia spoločnosť a to ako úlohy alebo možnosti. Človek si ich však aktívne prisvojuje, upravuje alebo i samostatne vytvára, niekedy sa pri tom stavia i proti spoločnosti, buď preto, aby dosiahol uspokojenie svojich potrieb na úkor iných, alebo aby prispel ku zmene spoločnosti.</a:t>
            </a:r>
            <a:endParaRPr lang="sk-SK" dirty="0">
              <a:solidFill>
                <a:schemeClr val="tx1"/>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smtClean="0">
                <a:solidFill>
                  <a:schemeClr val="tx1"/>
                </a:solidFill>
              </a:rPr>
              <a:t>Z úloh a možností, ktoré má pred sebou, vznikajú jeho motívy a v ich sledovaní nachádza potom svoju vlastnú podstatu, realizuje sa v nich. K tomu dochádza vedome (aj keď nie vždy), uvedomele a slobodne. Človek je najviac osobnosťou vtedy, ako sa rozhoduje a usiluje o realizáciu svojho rozhodnutia, keď sa stáva psychologickým subjektom. To je najvyššia forma interakcie a je k nej potrebná najdokonalejšia integrácia.</a:t>
            </a:r>
          </a:p>
          <a:p>
            <a:pPr algn="l"/>
            <a:r>
              <a:rPr lang="sk-SK" dirty="0" smtClean="0">
                <a:solidFill>
                  <a:schemeClr val="tx1"/>
                </a:solidFill>
              </a:rPr>
              <a:t>     V niektorých vedných odboroch sú v popredí iné stránky človeka. V biológii sa javí ako organizmus, v ekonómii a v sociológii ako priemerný výrobca, spotrebiteľ či „čiastočka“ sociálnych procesov, ktoré majú svoje vlastné, od neho nezávislé zákonitosti. Psychológia osobnosti však skúma naopak človeka ako mikrokozmos, z hľadiska jeho vnútorných zákonitostí, jeho vnútorného pohybu. Všetky vplyvy, ktoré naňho pôsobia sa „lámu“ vnútornými podmienkami (</a:t>
            </a:r>
            <a:r>
              <a:rPr lang="sk-SK" dirty="0" err="1" smtClean="0">
                <a:solidFill>
                  <a:schemeClr val="tx1"/>
                </a:solidFill>
              </a:rPr>
              <a:t>Rubinštejn</a:t>
            </a:r>
            <a:r>
              <a:rPr lang="sk-SK" dirty="0" smtClean="0">
                <a:solidFill>
                  <a:schemeClr val="tx1"/>
                </a:solidFill>
              </a:rPr>
              <a:t>). Aké sú to vplyvy, na to sa pýtame iných vedných odborov. Ako si s nimi poradí, ako ich bude transformovať, ako z nich urobí „látku“ svojej sebarealizácie, to sú podstatné otázky psychológie. Táto individuálna aktivita môže byť dosť úbohá, niekedy dovoľujeme okolnostiam, aby nás „postrkovali“ sem a tam. Možnosť stať sa osobnosťou sa potom realizuje iba sčasti. Aj sebectvo je defektnou sebarealizáciou: obmedzuje predsa slobodu skutočnej ľudskej interakcie s inými.</a:t>
            </a:r>
          </a:p>
          <a:p>
            <a:pPr algn="l"/>
            <a:r>
              <a:rPr lang="sk-SK" dirty="0" smtClean="0">
                <a:solidFill>
                  <a:schemeClr val="tx1"/>
                </a:solidFill>
              </a:rPr>
              <a:t>     Teraz sa pokúsime zhrnúť uvedené tri myšlienky do jednej vety, alebo, ak chcete, definície. </a:t>
            </a:r>
            <a:r>
              <a:rPr lang="sk-SK" b="1" dirty="0" smtClean="0">
                <a:solidFill>
                  <a:schemeClr val="tx1"/>
                </a:solidFill>
              </a:rPr>
              <a:t>Osobnosť je indivíduum chápané ako integrácia k sebarealizácii v interakcii so svojim prostredím.</a:t>
            </a:r>
            <a:endParaRPr lang="sk-SK" dirty="0" smtClean="0">
              <a:solidFill>
                <a:schemeClr val="tx1"/>
              </a:solidFill>
            </a:endParaRPr>
          </a:p>
          <a:p>
            <a:pPr algn="l"/>
            <a:endParaRPr lang="sk-SK"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10000"/>
          </a:bodyPr>
          <a:lstStyle/>
          <a:p>
            <a:pPr algn="l"/>
            <a:r>
              <a:rPr lang="sk-SK" b="1" i="1" dirty="0">
                <a:solidFill>
                  <a:schemeClr val="tx1"/>
                </a:solidFill>
              </a:rPr>
              <a:t>Nálady</a:t>
            </a:r>
            <a:r>
              <a:rPr lang="sk-SK" dirty="0">
                <a:solidFill>
                  <a:schemeClr val="tx1"/>
                </a:solidFill>
              </a:rPr>
              <a:t> - je to osobitná forma citu, protikladná afektom. Ide o cit slabej intenzity, ale pomerne dlhého (v porovnaní s afektom) trvania. Nálada môže byť veselá, smutná, podráždená, pokojná atď. Nálada teda trvá istý čas a v tomto čase akosi podfarbuje celý duševný život človeka, jeho činnosť. Ako odlišnosť od afektu sa tiež udáva, že pri afektu je jasný predmet tohto citu, kým pri nálade predmet citu zdanlivo chýba. Analýzou však je možno v mnohých prípadoch zistiť príčiny, od ktorých nálada závisí: úspechy, nezdar, fyzický stav, postoje ľudí a pod. Okrem veľkej pestrosti nálad sa celkovo hovorí najmä o nálade dobrej a zlej, pričom dobrá nálada pôsobí priaznivo na ostatné duševné deje a činnosť človeka, kým zlá nálada opačne sťažuje priebeh duševného života. V tejto súvislosti sa preto hovorí, že človek by sa nemal stávať otrokom svojich nálad a mal by vedieť skleslosť a smútok prekonávať.</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Osobnosť</a:t>
            </a:r>
            <a:endParaRPr lang="sk-SK" dirty="0"/>
          </a:p>
        </p:txBody>
      </p:sp>
      <p:sp>
        <p:nvSpPr>
          <p:cNvPr id="3" name="Podnadpis 2"/>
          <p:cNvSpPr>
            <a:spLocks noGrp="1"/>
          </p:cNvSpPr>
          <p:nvPr>
            <p:ph type="subTitle" idx="1"/>
          </p:nvPr>
        </p:nvSpPr>
        <p:spPr>
          <a:xfrm>
            <a:off x="179512" y="548680"/>
            <a:ext cx="8964488" cy="6309320"/>
          </a:xfrm>
        </p:spPr>
        <p:txBody>
          <a:bodyPr>
            <a:normAutofit fontScale="85000" lnSpcReduction="20000"/>
          </a:bodyPr>
          <a:lstStyle/>
          <a:p>
            <a:pPr algn="l"/>
            <a:r>
              <a:rPr lang="sk-SK" dirty="0" smtClean="0">
                <a:solidFill>
                  <a:schemeClr val="tx1"/>
                </a:solidFill>
              </a:rPr>
              <a:t>Je pochopiteľné, že jednou vetou nie je možné povedať všetko. Dokonca ani v predchádzajúcich úvahách sme nemohli vyjadriť všetko, čo patrí k úplnej, presnej a všetkým zrozumiteľnej definícii. Niekto by mohol žiadať, aby sme do definície zahrnuli osobnosť ako vyvíjajúci sa útvar; niekto iný by možno odporúčal, aby sme sa zmienili o viazanosti na jej biologický základ; ďalší tejto definícii možno bude vytýkať, že osobnosť nie je iba psychologický pojem a že by definícia malo byť širšia. Iné definície zdôrazňujú neopakovateľnosť indivídua, iné adaptáciu ako cieľ fungovania osobnosti a ako normu je individuality atď. Úlohou definície však nie je povedať všetko (to nie je ani možné), ale iba to, čo považujeme za najpodstatnejšie. Na začiatku kapitoly o osobnosti sme uviedli definíciu osobnosti, ktorú na základe vyjadrenia popredných slovenských a českých psychológov sformuloval </a:t>
            </a:r>
            <a:r>
              <a:rPr lang="sk-SK" dirty="0" err="1" smtClean="0">
                <a:solidFill>
                  <a:schemeClr val="tx1"/>
                </a:solidFill>
              </a:rPr>
              <a:t>D.Kováč</a:t>
            </a:r>
            <a:r>
              <a:rPr lang="sk-SK" dirty="0" smtClean="0">
                <a:solidFill>
                  <a:schemeClr val="tx1"/>
                </a:solidFill>
              </a:rPr>
              <a:t>. Zdá sa, že v súčasnosti je to najucelenejšia definícia osobnosti.</a:t>
            </a:r>
          </a:p>
          <a:p>
            <a:r>
              <a:rPr lang="sk-SK" dirty="0" smtClean="0"/>
              <a:t> </a:t>
            </a:r>
            <a:endParaRPr lang="sk-SK"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39552" y="0"/>
            <a:ext cx="7772400" cy="360040"/>
          </a:xfrm>
        </p:spPr>
        <p:txBody>
          <a:bodyPr>
            <a:normAutofit fontScale="90000"/>
          </a:bodyPr>
          <a:lstStyle/>
          <a:p>
            <a:r>
              <a:rPr lang="sk-SK" dirty="0" smtClean="0"/>
              <a:t>Emócie a city</a:t>
            </a:r>
            <a:endParaRPr lang="sk-SK" dirty="0"/>
          </a:p>
        </p:txBody>
      </p:sp>
      <p:sp>
        <p:nvSpPr>
          <p:cNvPr id="3" name="Podnadpis 2"/>
          <p:cNvSpPr>
            <a:spLocks noGrp="1"/>
          </p:cNvSpPr>
          <p:nvPr>
            <p:ph type="subTitle" idx="1"/>
          </p:nvPr>
        </p:nvSpPr>
        <p:spPr>
          <a:xfrm>
            <a:off x="179512" y="548680"/>
            <a:ext cx="8964488" cy="6309320"/>
          </a:xfrm>
        </p:spPr>
        <p:txBody>
          <a:bodyPr>
            <a:normAutofit fontScale="70000" lnSpcReduction="20000"/>
          </a:bodyPr>
          <a:lstStyle/>
          <a:p>
            <a:pPr algn="l"/>
            <a:r>
              <a:rPr lang="sk-SK" dirty="0">
                <a:solidFill>
                  <a:schemeClr val="tx1"/>
                </a:solidFill>
              </a:rPr>
              <a:t>Vzhľadom na svoj obsah alebo predmet sa city najčastejšie delia na </a:t>
            </a:r>
            <a:r>
              <a:rPr lang="sk-SK" u="sng" dirty="0">
                <a:solidFill>
                  <a:schemeClr val="tx1"/>
                </a:solidFill>
              </a:rPr>
              <a:t>nižšie a vyššie.</a:t>
            </a:r>
            <a:endParaRPr lang="sk-SK" dirty="0">
              <a:solidFill>
                <a:schemeClr val="tx1"/>
              </a:solidFill>
            </a:endParaRPr>
          </a:p>
          <a:p>
            <a:pPr algn="l"/>
            <a:r>
              <a:rPr lang="sk-SK" dirty="0">
                <a:solidFill>
                  <a:schemeClr val="tx1"/>
                </a:solidFill>
              </a:rPr>
              <a:t>    Pri </a:t>
            </a:r>
            <a:r>
              <a:rPr lang="sk-SK" i="1" dirty="0">
                <a:solidFill>
                  <a:schemeClr val="tx1"/>
                </a:solidFill>
              </a:rPr>
              <a:t>nižších</a:t>
            </a:r>
            <a:r>
              <a:rPr lang="sk-SK" dirty="0">
                <a:solidFill>
                  <a:schemeClr val="tx1"/>
                </a:solidFill>
              </a:rPr>
              <a:t> citoch ide o sprevádzanie takých duševných obsahov ako je pociťovanie, vnímanie, predstavy, pudová činnosť, teda nižšie city sú bližšie k organickým potrebám organizmu.</a:t>
            </a:r>
          </a:p>
          <a:p>
            <a:pPr algn="l"/>
            <a:r>
              <a:rPr lang="sk-SK" dirty="0">
                <a:solidFill>
                  <a:schemeClr val="tx1"/>
                </a:solidFill>
              </a:rPr>
              <a:t>     </a:t>
            </a:r>
            <a:r>
              <a:rPr lang="sk-SK" i="1" dirty="0">
                <a:solidFill>
                  <a:schemeClr val="tx1"/>
                </a:solidFill>
              </a:rPr>
              <a:t>Vyššie</a:t>
            </a:r>
            <a:r>
              <a:rPr lang="sk-SK" dirty="0">
                <a:solidFill>
                  <a:schemeClr val="tx1"/>
                </a:solidFill>
              </a:rPr>
              <a:t> city sprevádzajú zložitejšie duševné činnosti, ako je myslenie, chcenie, viažu sa na komplexy duševných dejov. Podľa toho patria medzi nižšie city tie, ktoré sprevádzajú pocity a vnemy človeka. Veľmi výrazne sa viažu citové zážitky s pocitmi čuchovými, chuťovými alebo kožnými ako aj s pocitmi vnútorných orgánov. Taktiež však sprevádzajú pocity z oblasti zrakovej, napr. farby hodnotíme ako príjemné alebo nepríjemné, veselé, smutné a podobne je to v oblasti sluchovej. Z nižších citov, ktoré sa viažu na pudovú činnosť Jurovský uvádza city vitálne. Viažu sa na také pudové impulzy, ktoré smerujú k udržaniu, obrane alebo zdôrazneniu indivídua. Pri ich uspokojení ide o príjemnú kvalitu citov, pri neuspokojenie o nepríjemnú. Ďalej sem patria i city, ktoré vznikajú z uspokojenia alebo neuspokojenia pudov zameraných na iných ľudí, napr. pudu pohlavného.</a:t>
            </a:r>
          </a:p>
          <a:p>
            <a:pPr algn="l"/>
            <a:r>
              <a:rPr lang="sk-SK" dirty="0">
                <a:solidFill>
                  <a:schemeClr val="tx1"/>
                </a:solidFill>
              </a:rPr>
              <a:t>     Medzi vyššie city, ktoré sa viažu na zložitejšie duševné činnosti a ich komplexy, možno ako typické uviesť city intelektuálne, estetické, mravné a sociálne.</a:t>
            </a:r>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14526</Words>
  <Application>Microsoft Office PowerPoint</Application>
  <PresentationFormat>Předvádění na obrazovce (4:3)</PresentationFormat>
  <Paragraphs>426</Paragraphs>
  <Slides>80</Slides>
  <Notes>0</Notes>
  <HiddenSlides>0</HiddenSlides>
  <MMClips>0</MMClips>
  <ScaleCrop>false</ScaleCrop>
  <HeadingPairs>
    <vt:vector size="4" baseType="variant">
      <vt:variant>
        <vt:lpstr>Motiv</vt:lpstr>
      </vt:variant>
      <vt:variant>
        <vt:i4>1</vt:i4>
      </vt:variant>
      <vt:variant>
        <vt:lpstr>Nadpisy snímků</vt:lpstr>
      </vt:variant>
      <vt:variant>
        <vt:i4>80</vt:i4>
      </vt:variant>
    </vt:vector>
  </HeadingPairs>
  <TitlesOfParts>
    <vt:vector size="81" baseType="lpstr">
      <vt:lpstr>Motiv sady Office</vt:lpstr>
      <vt:lpstr>Emócie a city</vt:lpstr>
      <vt:lpstr>Emócie a city</vt:lpstr>
      <vt:lpstr>Emócie a city</vt:lpstr>
      <vt:lpstr>Emócie a city</vt:lpstr>
      <vt:lpstr>Emócie a city</vt:lpstr>
      <vt:lpstr>Emócie a city</vt:lpstr>
      <vt:lpstr>Emócie a city</vt:lpstr>
      <vt:lpstr>Emócie a city</vt:lpstr>
      <vt:lpstr>Emócie a city</vt:lpstr>
      <vt:lpstr>Emócie a city</vt:lpstr>
      <vt:lpstr>Vôľa</vt:lpstr>
      <vt:lpstr>Vôľa</vt:lpstr>
      <vt:lpstr>Vôľa</vt:lpstr>
      <vt:lpstr>Vôľa</vt:lpstr>
      <vt:lpstr>Vôľa</vt:lpstr>
      <vt:lpstr>Vôľa</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lpstr>Osobnosť</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Emócie a city</dc:title>
  <dc:creator>Peter Szeliga</dc:creator>
  <cp:lastModifiedBy>Peter Szeliga</cp:lastModifiedBy>
  <cp:revision>17</cp:revision>
  <dcterms:created xsi:type="dcterms:W3CDTF">2010-11-24T14:02:23Z</dcterms:created>
  <dcterms:modified xsi:type="dcterms:W3CDTF">2010-12-03T14:40:11Z</dcterms:modified>
</cp:coreProperties>
</file>