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256" r:id="rId2"/>
    <p:sldId id="309" r:id="rId3"/>
    <p:sldId id="311" r:id="rId4"/>
    <p:sldId id="313" r:id="rId5"/>
    <p:sldId id="315" r:id="rId6"/>
    <p:sldId id="317" r:id="rId7"/>
    <p:sldId id="318" r:id="rId8"/>
    <p:sldId id="319" r:id="rId9"/>
    <p:sldId id="320" r:id="rId10"/>
    <p:sldId id="321" r:id="rId11"/>
    <p:sldId id="322" r:id="rId12"/>
    <p:sldId id="323" r:id="rId13"/>
    <p:sldId id="324" r:id="rId14"/>
    <p:sldId id="325" r:id="rId15"/>
    <p:sldId id="326" r:id="rId16"/>
    <p:sldId id="327" r:id="rId17"/>
    <p:sldId id="328" r:id="rId18"/>
    <p:sldId id="329" r:id="rId19"/>
    <p:sldId id="330" r:id="rId20"/>
    <p:sldId id="331" r:id="rId21"/>
    <p:sldId id="332" r:id="rId22"/>
    <p:sldId id="333" r:id="rId23"/>
    <p:sldId id="334" r:id="rId24"/>
    <p:sldId id="335" r:id="rId25"/>
    <p:sldId id="336" r:id="rId26"/>
    <p:sldId id="337" r:id="rId27"/>
    <p:sldId id="350" r:id="rId28"/>
    <p:sldId id="351" r:id="rId29"/>
    <p:sldId id="352" r:id="rId30"/>
    <p:sldId id="353" r:id="rId31"/>
    <p:sldId id="354" r:id="rId32"/>
    <p:sldId id="338" r:id="rId33"/>
    <p:sldId id="339" r:id="rId34"/>
    <p:sldId id="340" r:id="rId35"/>
    <p:sldId id="357" r:id="rId36"/>
    <p:sldId id="358" r:id="rId37"/>
    <p:sldId id="359" r:id="rId38"/>
    <p:sldId id="360" r:id="rId39"/>
    <p:sldId id="361" r:id="rId40"/>
    <p:sldId id="362" r:id="rId41"/>
    <p:sldId id="363" r:id="rId42"/>
    <p:sldId id="341" r:id="rId43"/>
    <p:sldId id="342" r:id="rId44"/>
    <p:sldId id="343" r:id="rId45"/>
    <p:sldId id="344" r:id="rId46"/>
    <p:sldId id="345" r:id="rId47"/>
    <p:sldId id="346" r:id="rId48"/>
    <p:sldId id="347" r:id="rId49"/>
    <p:sldId id="348" r:id="rId50"/>
    <p:sldId id="308" r:id="rId51"/>
    <p:sldId id="288" r:id="rId52"/>
    <p:sldId id="289" r:id="rId53"/>
    <p:sldId id="261" r:id="rId54"/>
    <p:sldId id="290" r:id="rId55"/>
    <p:sldId id="264" r:id="rId56"/>
    <p:sldId id="265" r:id="rId57"/>
    <p:sldId id="266" r:id="rId58"/>
    <p:sldId id="267" r:id="rId59"/>
    <p:sldId id="268" r:id="rId60"/>
    <p:sldId id="269" r:id="rId61"/>
    <p:sldId id="270" r:id="rId62"/>
    <p:sldId id="271" r:id="rId63"/>
    <p:sldId id="272" r:id="rId64"/>
    <p:sldId id="273" r:id="rId65"/>
    <p:sldId id="274" r:id="rId66"/>
    <p:sldId id="275" r:id="rId67"/>
    <p:sldId id="276" r:id="rId68"/>
    <p:sldId id="277" r:id="rId69"/>
    <p:sldId id="278" r:id="rId70"/>
    <p:sldId id="279" r:id="rId71"/>
    <p:sldId id="280" r:id="rId72"/>
    <p:sldId id="281" r:id="rId73"/>
    <p:sldId id="282" r:id="rId74"/>
    <p:sldId id="283" r:id="rId75"/>
    <p:sldId id="284" r:id="rId76"/>
    <p:sldId id="285" r:id="rId77"/>
    <p:sldId id="286" r:id="rId78"/>
    <p:sldId id="287" r:id="rId79"/>
    <p:sldId id="259" r:id="rId80"/>
    <p:sldId id="292" r:id="rId81"/>
    <p:sldId id="293" r:id="rId82"/>
    <p:sldId id="294" r:id="rId83"/>
    <p:sldId id="295" r:id="rId84"/>
    <p:sldId id="296" r:id="rId85"/>
    <p:sldId id="297" r:id="rId86"/>
    <p:sldId id="298" r:id="rId87"/>
    <p:sldId id="299" r:id="rId88"/>
    <p:sldId id="302" r:id="rId89"/>
    <p:sldId id="303" r:id="rId90"/>
    <p:sldId id="304" r:id="rId91"/>
    <p:sldId id="305" r:id="rId92"/>
    <p:sldId id="306" r:id="rId9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CC0066"/>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5B65B5-087E-4B5B-BA3D-F4786E536A2C}" type="datetimeFigureOut">
              <a:rPr lang="sk-SK" smtClean="0"/>
              <a:t>13. 10. 2010</a:t>
            </a:fld>
            <a:endParaRPr lang="sk-SK"/>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16763D-B3E2-4C3E-8348-FA41F307C81F}" type="slidenum">
              <a:rPr lang="sk-SK" smtClean="0"/>
              <a:t>‹#›</a:t>
            </a:fld>
            <a:endParaRPr lang="sk-SK"/>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sk-SK" dirty="0"/>
          </a:p>
        </p:txBody>
      </p:sp>
      <p:sp>
        <p:nvSpPr>
          <p:cNvPr id="4" name="Zástupný symbol pro číslo snímku 3"/>
          <p:cNvSpPr>
            <a:spLocks noGrp="1"/>
          </p:cNvSpPr>
          <p:nvPr>
            <p:ph type="sldNum" sz="quarter" idx="10"/>
          </p:nvPr>
        </p:nvSpPr>
        <p:spPr/>
        <p:txBody>
          <a:bodyPr/>
          <a:lstStyle/>
          <a:p>
            <a:fld id="{0416763D-B3E2-4C3E-8348-FA41F307C81F}" type="slidenum">
              <a:rPr lang="sk-SK" smtClean="0"/>
              <a:t>28</a:t>
            </a:fld>
            <a:endParaRPr lang="sk-S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sk-SK"/>
          </a:p>
        </p:txBody>
      </p:sp>
      <p:sp>
        <p:nvSpPr>
          <p:cNvPr id="4" name="Zástupný symbol pro datum 3"/>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sk-SK"/>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sk-SK"/>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5" name="Zástupný symbol pro zápatí 4"/>
          <p:cNvSpPr>
            <a:spLocks noGrp="1"/>
          </p:cNvSpPr>
          <p:nvPr>
            <p:ph type="ftr" sz="quarter" idx="11"/>
          </p:nvPr>
        </p:nvSpPr>
        <p:spPr/>
        <p:txBody>
          <a:bodyPr/>
          <a:lstStyle/>
          <a:p>
            <a:endParaRPr lang="sk-SK"/>
          </a:p>
        </p:txBody>
      </p:sp>
      <p:sp>
        <p:nvSpPr>
          <p:cNvPr id="6" name="Zástupný symbol pro číslo snímku 5"/>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5" name="Zástupný symbol pro datum 4"/>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sk-SK"/>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7" name="Zástupný symbol pro datum 6"/>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8" name="Zástupný symbol pro zápatí 7"/>
          <p:cNvSpPr>
            <a:spLocks noGrp="1"/>
          </p:cNvSpPr>
          <p:nvPr>
            <p:ph type="ftr" sz="quarter" idx="11"/>
          </p:nvPr>
        </p:nvSpPr>
        <p:spPr/>
        <p:txBody>
          <a:bodyPr/>
          <a:lstStyle/>
          <a:p>
            <a:endParaRPr lang="sk-SK"/>
          </a:p>
        </p:txBody>
      </p:sp>
      <p:sp>
        <p:nvSpPr>
          <p:cNvPr id="9" name="Zástupný symbol pro číslo snímku 8"/>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sk-SK"/>
          </a:p>
        </p:txBody>
      </p:sp>
      <p:sp>
        <p:nvSpPr>
          <p:cNvPr id="3" name="Zástupný symbol pro datum 2"/>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4" name="Zástupný symbol pro zápatí 3"/>
          <p:cNvSpPr>
            <a:spLocks noGrp="1"/>
          </p:cNvSpPr>
          <p:nvPr>
            <p:ph type="ftr" sz="quarter" idx="11"/>
          </p:nvPr>
        </p:nvSpPr>
        <p:spPr/>
        <p:txBody>
          <a:bodyPr/>
          <a:lstStyle/>
          <a:p>
            <a:endParaRPr lang="sk-SK"/>
          </a:p>
        </p:txBody>
      </p:sp>
      <p:sp>
        <p:nvSpPr>
          <p:cNvPr id="5" name="Zástupný symbol pro číslo snímku 4"/>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3" name="Zástupný symbol pro zápatí 2"/>
          <p:cNvSpPr>
            <a:spLocks noGrp="1"/>
          </p:cNvSpPr>
          <p:nvPr>
            <p:ph type="ftr" sz="quarter" idx="11"/>
          </p:nvPr>
        </p:nvSpPr>
        <p:spPr/>
        <p:txBody>
          <a:bodyPr/>
          <a:lstStyle/>
          <a:p>
            <a:endParaRPr lang="sk-SK"/>
          </a:p>
        </p:txBody>
      </p:sp>
      <p:sp>
        <p:nvSpPr>
          <p:cNvPr id="4" name="Zástupný symbol pro číslo snímku 3"/>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sk-SK"/>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sk-SK"/>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959E9D3-26BE-4EA4-9B44-859AD6D4B4FC}" type="datetimeFigureOut">
              <a:rPr lang="sk-SK" smtClean="0"/>
              <a:pPr/>
              <a:t>13. 10. 2010</a:t>
            </a:fld>
            <a:endParaRPr lang="sk-SK"/>
          </a:p>
        </p:txBody>
      </p:sp>
      <p:sp>
        <p:nvSpPr>
          <p:cNvPr id="6" name="Zástupný symbol pro zápatí 5"/>
          <p:cNvSpPr>
            <a:spLocks noGrp="1"/>
          </p:cNvSpPr>
          <p:nvPr>
            <p:ph type="ftr" sz="quarter" idx="11"/>
          </p:nvPr>
        </p:nvSpPr>
        <p:spPr/>
        <p:txBody>
          <a:bodyPr/>
          <a:lstStyle/>
          <a:p>
            <a:endParaRPr lang="sk-SK"/>
          </a:p>
        </p:txBody>
      </p:sp>
      <p:sp>
        <p:nvSpPr>
          <p:cNvPr id="7" name="Zástupný symbol pro číslo snímku 6"/>
          <p:cNvSpPr>
            <a:spLocks noGrp="1"/>
          </p:cNvSpPr>
          <p:nvPr>
            <p:ph type="sldNum" sz="quarter" idx="12"/>
          </p:nvPr>
        </p:nvSpPr>
        <p:spPr/>
        <p:txBody>
          <a:bodyPr/>
          <a:lstStyle/>
          <a:p>
            <a:fld id="{3CC107FB-7C42-4BAA-9221-2277620D15EB}"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sk-SK"/>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sk-SK"/>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59E9D3-26BE-4EA4-9B44-859AD6D4B4FC}" type="datetimeFigureOut">
              <a:rPr lang="sk-SK" smtClean="0"/>
              <a:pPr/>
              <a:t>13. 10. 2010</a:t>
            </a:fld>
            <a:endParaRPr lang="sk-SK"/>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107FB-7C42-4BAA-9221-2277620D15EB}"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3937992"/>
          </a:xfrm>
        </p:spPr>
        <p:txBody>
          <a:bodyPr>
            <a:normAutofit/>
          </a:bodyPr>
          <a:lstStyle/>
          <a:p>
            <a:pPr algn="l"/>
            <a:endParaRPr lang="sk-SK" dirty="0" smtClean="0">
              <a:solidFill>
                <a:schemeClr val="tx1"/>
              </a:solidFill>
            </a:endParaRPr>
          </a:p>
          <a:p>
            <a:pPr algn="l"/>
            <a:r>
              <a:rPr lang="sk-SK" dirty="0" smtClean="0">
                <a:solidFill>
                  <a:schemeClr val="tx1"/>
                </a:solidFill>
              </a:rPr>
              <a:t>Psychológia je veda o duši /psyché – duša/, čo však v súčasnosti nahrádzame pojmom psychika.</a:t>
            </a:r>
          </a:p>
          <a:p>
            <a:pPr algn="l"/>
            <a:r>
              <a:rPr lang="sk-SK" dirty="0" smtClean="0">
                <a:solidFill>
                  <a:schemeClr val="tx1"/>
                </a:solidFill>
              </a:rPr>
              <a:t>Za predvedecké obdobie pokladáme obdobie od prvých predstáv o duši, až po druhú polovicu 19. stor., kedy dozreli podmienky iných vied pre vznik samostatnej vedy – psychológie. </a:t>
            </a:r>
            <a:endParaRPr lang="sk-SK"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dirty="0" smtClean="0">
                <a:solidFill>
                  <a:schemeClr val="tx1"/>
                </a:solidFill>
              </a:rPr>
              <a:t>Hippokrates – si vypožičal </a:t>
            </a:r>
            <a:r>
              <a:rPr lang="sk-SK" dirty="0" err="1" smtClean="0">
                <a:solidFill>
                  <a:schemeClr val="tx1"/>
                </a:solidFill>
              </a:rPr>
              <a:t>Empedoklovu</a:t>
            </a:r>
            <a:r>
              <a:rPr lang="sk-SK" dirty="0" smtClean="0">
                <a:solidFill>
                  <a:schemeClr val="tx1"/>
                </a:solidFill>
              </a:rPr>
              <a:t> teóriu štyroch prvkov a aplikoval ju na ľudské telo. Poukazoval, že dobré zdravie je výsledkom rovnováhy štyroch telesných tekutín /chemikálií/, ktoré odpovedajú štyrom </a:t>
            </a:r>
            <a:r>
              <a:rPr lang="sk-SK" dirty="0" err="1" smtClean="0">
                <a:solidFill>
                  <a:schemeClr val="tx1"/>
                </a:solidFill>
              </a:rPr>
              <a:t>elmentom</a:t>
            </a:r>
            <a:r>
              <a:rPr lang="sk-SK" dirty="0" smtClean="0">
                <a:solidFill>
                  <a:schemeClr val="tx1"/>
                </a:solidFill>
              </a:rPr>
              <a:t> – krv zodpovedá ohňu, flegma, teda hlien vode, čierna žlč zemi a žltá žlč vzduchu. Rovnakú teóriu </a:t>
            </a:r>
            <a:r>
              <a:rPr lang="sk-SK" dirty="0" err="1" smtClean="0">
                <a:solidFill>
                  <a:schemeClr val="tx1"/>
                </a:solidFill>
              </a:rPr>
              <a:t>Hyppokrates</a:t>
            </a:r>
            <a:r>
              <a:rPr lang="sk-SK" dirty="0" smtClean="0">
                <a:solidFill>
                  <a:schemeClr val="tx1"/>
                </a:solidFill>
              </a:rPr>
              <a:t> použil aj na vysvetlenie duševného zdravia a duševnej choroby. Ak sú všetky štyri elementy v patričnej rovnováhe, vedomie a myslenie funguje dobre, ale ak je jedného elementu nadbytok, alebo nedostatok, nasleduje tá či oná duševná choroba. Starovekí lekári keď zistili, že orgánom psychiky je mozog – vypracovali učenie o temperamente, teda </a:t>
            </a:r>
            <a:r>
              <a:rPr lang="sk-SK" dirty="0" err="1" smtClean="0">
                <a:solidFill>
                  <a:schemeClr val="tx1"/>
                </a:solidFill>
              </a:rPr>
              <a:t>Hyppokratovi</a:t>
            </a:r>
            <a:r>
              <a:rPr lang="sk-SK" dirty="0" smtClean="0">
                <a:solidFill>
                  <a:schemeClr val="tx1"/>
                </a:solidFill>
              </a:rPr>
              <a:t> nasledovníci neskôr jeho teóriu rozšírili na vysvetlenie rozdielov v temperamente.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lnSpcReduction="10000"/>
          </a:bodyPr>
          <a:lstStyle/>
          <a:p>
            <a:pPr algn="l"/>
            <a:r>
              <a:rPr lang="sk-SK" b="1" dirty="0" err="1" smtClean="0">
                <a:solidFill>
                  <a:schemeClr val="tx1"/>
                </a:solidFill>
              </a:rPr>
              <a:t>Galenos</a:t>
            </a:r>
            <a:r>
              <a:rPr lang="sk-SK" dirty="0" smtClean="0">
                <a:solidFill>
                  <a:schemeClr val="tx1"/>
                </a:solidFill>
              </a:rPr>
              <a:t> – v . stor. pred Kristom definoval, že flegmatik trpí nadbytkom hlienu, cholerik nadbytkom žltej žlče, melancholik nadmerným množstvom čiernej žlče a sangvinik prebytkom krvi. Táto náuka v západnej psychológii prežívala až do 18. storočia.</a:t>
            </a:r>
          </a:p>
          <a:p>
            <a:pPr algn="l"/>
            <a:r>
              <a:rPr lang="sk-SK" dirty="0" smtClean="0">
                <a:solidFill>
                  <a:schemeClr val="tx1"/>
                </a:solidFill>
              </a:rPr>
              <a:t>Nesporným prínosom k ďalšiemu vývoju predvedeckej psychológie bolo </a:t>
            </a:r>
            <a:r>
              <a:rPr lang="sk-SK" b="1" dirty="0" smtClean="0">
                <a:solidFill>
                  <a:schemeClr val="tx1"/>
                </a:solidFill>
              </a:rPr>
              <a:t>Sokratovo</a:t>
            </a:r>
            <a:r>
              <a:rPr lang="sk-SK" dirty="0" smtClean="0">
                <a:solidFill>
                  <a:schemeClr val="tx1"/>
                </a:solidFill>
              </a:rPr>
              <a:t> učenie, ktoré vážne ovplyvnilo ďalšie smerovanie psychológie.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556792"/>
            <a:ext cx="8784976" cy="5301208"/>
          </a:xfrm>
        </p:spPr>
        <p:txBody>
          <a:bodyPr>
            <a:normAutofit fontScale="77500" lnSpcReduction="20000"/>
          </a:bodyPr>
          <a:lstStyle/>
          <a:p>
            <a:pPr algn="l"/>
            <a:r>
              <a:rPr lang="sk-SK" dirty="0" smtClean="0">
                <a:solidFill>
                  <a:schemeClr val="tx1"/>
                </a:solidFill>
              </a:rPr>
              <a:t>Jeho názor, že vedomosti v nás existujú a potrebujú, len aby sme ich znovu objavili správnou dedukciou, sa stal súčasťou psychologických teórií tak rozdielnych osobností ako bol Platón, sv. Tomáš </a:t>
            </a:r>
            <a:r>
              <a:rPr lang="sk-SK" dirty="0" err="1" smtClean="0">
                <a:solidFill>
                  <a:schemeClr val="tx1"/>
                </a:solidFill>
              </a:rPr>
              <a:t>Akvinský</a:t>
            </a:r>
            <a:r>
              <a:rPr lang="sk-SK" dirty="0" smtClean="0">
                <a:solidFill>
                  <a:schemeClr val="tx1"/>
                </a:solidFill>
              </a:rPr>
              <a:t>, Kant, v istom zmysle ich dokonca zdieľajú i súčasní psychológovia, ktorí presadzujú, že osobnosť a jej prejavy sú dané prevažne genetikou, či lingvisti, ktorí hovoria, že naša myseľ je vybavená jazykovými štruktúrami. Iným Sokratovým vplyvom na psychológiu bol jeho názor, že existencia vnútorného uvedomovania, odkrývaného dialektickou metódou vyučovania, dokazuje, že máme nesmrteľnú dušu, entitu, ktorá existuje nezávisle na mozgu a tele. Na tomto základe bol postavený platónsky a neskôr kresťanský dualizmus, teda rozdelenie sveta na ducha a hmotu, podstatu a jav, idey a predmety, rozum a zmyslové vnímanie. Prvá zo spomenutých polarít sa považovala nielen za skutočnejšiu, ale i morálne nadradenejšiu. V idealistických koncepciách sa duša stavala do protikladu k telu a považovala sa za nesmrteľnú.</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77500" lnSpcReduction="20000"/>
          </a:bodyPr>
          <a:lstStyle/>
          <a:p>
            <a:pPr algn="l"/>
            <a:r>
              <a:rPr lang="sk-SK" b="1" dirty="0" smtClean="0">
                <a:solidFill>
                  <a:schemeClr val="tx1"/>
                </a:solidFill>
              </a:rPr>
              <a:t>Platón</a:t>
            </a:r>
            <a:r>
              <a:rPr lang="sk-SK" dirty="0" smtClean="0">
                <a:solidFill>
                  <a:schemeClr val="tx1"/>
                </a:solidFill>
              </a:rPr>
              <a:t> – uvádza, že duša sa prejavuje v troch úrovniach:               </a:t>
            </a:r>
          </a:p>
          <a:p>
            <a:pPr algn="l"/>
            <a:r>
              <a:rPr lang="sk-SK" dirty="0" smtClean="0">
                <a:solidFill>
                  <a:schemeClr val="tx1"/>
                </a:solidFill>
              </a:rPr>
              <a:t>                    1. ako myslenie alebo rozum</a:t>
            </a:r>
          </a:p>
          <a:p>
            <a:pPr algn="l"/>
            <a:r>
              <a:rPr lang="sk-SK" dirty="0" smtClean="0">
                <a:solidFill>
                  <a:schemeClr val="tx1"/>
                </a:solidFill>
              </a:rPr>
              <a:t>                    2. duch alebo vôľa</a:t>
            </a:r>
          </a:p>
          <a:p>
            <a:pPr algn="l"/>
            <a:r>
              <a:rPr lang="sk-SK" dirty="0" smtClean="0">
                <a:solidFill>
                  <a:schemeClr val="tx1"/>
                </a:solidFill>
              </a:rPr>
              <a:t>                    3. ako túžba</a:t>
            </a:r>
          </a:p>
          <a:p>
            <a:pPr algn="l"/>
            <a:r>
              <a:rPr lang="sk-SK" dirty="0" smtClean="0">
                <a:solidFill>
                  <a:schemeClr val="tx1"/>
                </a:solidFill>
              </a:rPr>
              <a:t>Platón tu predpovedá čosi, čo je veľmi podobné </a:t>
            </a:r>
            <a:r>
              <a:rPr lang="sk-SK" dirty="0" err="1" smtClean="0">
                <a:solidFill>
                  <a:schemeClr val="tx1"/>
                </a:solidFill>
              </a:rPr>
              <a:t>Freudovej</a:t>
            </a:r>
            <a:r>
              <a:rPr lang="sk-SK" dirty="0" smtClean="0">
                <a:solidFill>
                  <a:schemeClr val="tx1"/>
                </a:solidFill>
              </a:rPr>
              <a:t> analýze osobnosti, ktorú tvorí </a:t>
            </a:r>
            <a:r>
              <a:rPr lang="sk-SK" dirty="0" err="1" smtClean="0">
                <a:solidFill>
                  <a:schemeClr val="tx1"/>
                </a:solidFill>
              </a:rPr>
              <a:t>superego</a:t>
            </a:r>
            <a:r>
              <a:rPr lang="sk-SK" dirty="0" smtClean="0">
                <a:solidFill>
                  <a:schemeClr val="tx1"/>
                </a:solidFill>
              </a:rPr>
              <a:t>, ego a </a:t>
            </a:r>
            <a:r>
              <a:rPr lang="sk-SK" dirty="0" err="1" smtClean="0">
                <a:solidFill>
                  <a:schemeClr val="tx1"/>
                </a:solidFill>
              </a:rPr>
              <a:t>id</a:t>
            </a:r>
            <a:r>
              <a:rPr lang="sk-SK" dirty="0" smtClean="0">
                <a:solidFill>
                  <a:schemeClr val="tx1"/>
                </a:solidFill>
              </a:rPr>
              <a:t>. Významné z hľadiska psychológie je i to, že Platón formuloval i myšlienku o pamäti. Pripúšťal, že mnohé sa učíme a zapamätávame si z každodennej skúsenosti. Aby vysvetlil, prečo si niektorí z nás zapamätajú viacej alebo si to zapamätajú presnejšiu ako iní a prečo často mnohé z toho zabúdame, prirovnáva pamäť k písaniu na voskové doštičky. Tak ako sa tieto doštičky líšia veľkosťou, tvrdosťou, vlhkosťou, tak i myslenie rôznych osôb sa líši možnosťami a schopnosťami učiť sa uchovávať v pamäti.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a:t>
            </a:r>
            <a:r>
              <a:rPr lang="sk-SK" dirty="0" err="1" smtClean="0"/>
              <a:t>obd</a:t>
            </a:r>
            <a:r>
              <a:rPr lang="sk-SK" dirty="0" smtClean="0"/>
              <a:t> </a:t>
            </a:r>
            <a:r>
              <a:rPr lang="sk-SK" dirty="0" err="1" smtClean="0"/>
              <a:t>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20000"/>
          </a:bodyPr>
          <a:lstStyle/>
          <a:p>
            <a:pPr algn="l"/>
            <a:r>
              <a:rPr lang="sk-SK" dirty="0" smtClean="0">
                <a:solidFill>
                  <a:schemeClr val="tx1"/>
                </a:solidFill>
              </a:rPr>
              <a:t>Filozof 17. stor. </a:t>
            </a:r>
            <a:r>
              <a:rPr lang="sk-SK" dirty="0" err="1" smtClean="0">
                <a:solidFill>
                  <a:schemeClr val="tx1"/>
                </a:solidFill>
              </a:rPr>
              <a:t>John</a:t>
            </a:r>
            <a:r>
              <a:rPr lang="sk-SK" dirty="0" smtClean="0">
                <a:solidFill>
                  <a:schemeClr val="tx1"/>
                </a:solidFill>
              </a:rPr>
              <a:t> </a:t>
            </a:r>
            <a:r>
              <a:rPr lang="sk-SK" dirty="0" err="1" smtClean="0">
                <a:solidFill>
                  <a:schemeClr val="tx1"/>
                </a:solidFill>
              </a:rPr>
              <a:t>Locke</a:t>
            </a:r>
            <a:r>
              <a:rPr lang="sk-SK" dirty="0" smtClean="0">
                <a:solidFill>
                  <a:schemeClr val="tx1"/>
                </a:solidFill>
              </a:rPr>
              <a:t> a </a:t>
            </a:r>
            <a:r>
              <a:rPr lang="sk-SK" dirty="0" err="1" smtClean="0">
                <a:solidFill>
                  <a:schemeClr val="tx1"/>
                </a:solidFill>
              </a:rPr>
              <a:t>behaviorista</a:t>
            </a:r>
            <a:r>
              <a:rPr lang="sk-SK" dirty="0" smtClean="0">
                <a:solidFill>
                  <a:schemeClr val="tx1"/>
                </a:solidFill>
              </a:rPr>
              <a:t> 20. stor. </a:t>
            </a:r>
            <a:r>
              <a:rPr lang="sk-SK" dirty="0" err="1" smtClean="0">
                <a:solidFill>
                  <a:schemeClr val="tx1"/>
                </a:solidFill>
              </a:rPr>
              <a:t>John</a:t>
            </a:r>
            <a:r>
              <a:rPr lang="sk-SK" dirty="0" smtClean="0">
                <a:solidFill>
                  <a:schemeClr val="tx1"/>
                </a:solidFill>
              </a:rPr>
              <a:t> </a:t>
            </a:r>
            <a:r>
              <a:rPr lang="sk-SK" dirty="0" err="1" smtClean="0">
                <a:solidFill>
                  <a:schemeClr val="tx1"/>
                </a:solidFill>
              </a:rPr>
              <a:t>Watson</a:t>
            </a:r>
            <a:r>
              <a:rPr lang="sk-SK" dirty="0" smtClean="0">
                <a:solidFill>
                  <a:schemeClr val="tx1"/>
                </a:solidFill>
              </a:rPr>
              <a:t> založili svoju psychológiu na myšlienke, že všetko čo poznáme je to, čo naše zážitky zaznamenávajú na nepopísanú tabuľku pamäti novorodenca.</a:t>
            </a:r>
          </a:p>
          <a:p>
            <a:pPr algn="l"/>
            <a:r>
              <a:rPr lang="sk-SK" dirty="0" smtClean="0">
                <a:solidFill>
                  <a:schemeClr val="tx1"/>
                </a:solidFill>
              </a:rPr>
              <a:t>Najnegatívnejšou stránkou Platóna v súvislosti so psychológiou bol jeho odpor k teórii, že vnímanie je zdrojom poznania. Nazdával sa, že informácie získané prostredníctvom zmyslov sú klamné a nespoľahlivé a hájil názor, že skutočné vedomosti sa skladajú iba z pojmov a abstrakcií, ku ktorým možno dospieť dedukciou.</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10000"/>
          </a:bodyPr>
          <a:lstStyle/>
          <a:p>
            <a:pPr algn="l"/>
            <a:r>
              <a:rPr lang="sk-SK" dirty="0" smtClean="0">
                <a:solidFill>
                  <a:schemeClr val="tx1"/>
                </a:solidFill>
              </a:rPr>
              <a:t>Vyvrcholením predvedeckej psychológie v Antike bolo </a:t>
            </a:r>
            <a:r>
              <a:rPr lang="sk-SK" b="1" dirty="0" smtClean="0">
                <a:solidFill>
                  <a:schemeClr val="tx1"/>
                </a:solidFill>
              </a:rPr>
              <a:t>Aristotelovo</a:t>
            </a:r>
            <a:r>
              <a:rPr lang="sk-SK" dirty="0" smtClean="0">
                <a:solidFill>
                  <a:schemeClr val="tx1"/>
                </a:solidFill>
              </a:rPr>
              <a:t> učenie /traktáty o duši, o vzniku zvierat apod./, v ktorom sa duša chápala ako forma organizácie materiálneho tela uspôsobeného na život /a nie ako látka, ani ako nehmotná podstata/.</a:t>
            </a:r>
          </a:p>
          <a:p>
            <a:pPr algn="l"/>
            <a:r>
              <a:rPr lang="sk-SK" dirty="0" smtClean="0">
                <a:solidFill>
                  <a:schemeClr val="tx1"/>
                </a:solidFill>
              </a:rPr>
              <a:t>V jeho zachovalých dielach môžeme nájsť teóriu učenia a pamäti, vnímania, motivácie a emócií, socializácie a osobnosti. Aristoteles prvý vytvoril systém psychologických pojmov. Psychológiu považoval za náuku, ktorá skúma povahu. Aristoteles objavil zákony asociácie, teda zákony o združovaní predstáv a formuloval 4 zákony </a:t>
            </a:r>
            <a:r>
              <a:rPr lang="sk-SK" dirty="0" err="1" smtClean="0">
                <a:solidFill>
                  <a:schemeClr val="tx1"/>
                </a:solidFill>
              </a:rPr>
              <a:t>styčnosti</a:t>
            </a:r>
            <a:r>
              <a:rPr lang="sk-SK" dirty="0" smtClean="0">
                <a:solidFill>
                  <a:schemeClr val="tx1"/>
                </a:solidFill>
              </a:rPr>
              <a:t>: v čase, v priestore, podobnosti a kontrastu.</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dirty="0" smtClean="0">
                <a:solidFill>
                  <a:schemeClr val="tx1"/>
                </a:solidFill>
              </a:rPr>
              <a:t>Po Aristotelovi v oblasti predvedeckej psychológie nastalo akési obdobie „nečinnosti“, stagnácie a spánku, ktorý trval takmer dvetisíc rokov. Skončil až v 17. stor., kedy psychologické problémy znova fascinovali a podnietili premýšľavé osobnosti, ako tomu bolo v dobách krátkeho rozkvetu gréckej kultúry. Predsa však z onoho obdobia treba spomenúť niektoré osobnosti, ktoré výrazne prispeli k rozvíjaniu sa predvedeckej psychológie. Jedným z nich bol Grék </a:t>
            </a:r>
            <a:r>
              <a:rPr lang="sk-SK" dirty="0" err="1" smtClean="0">
                <a:solidFill>
                  <a:schemeClr val="tx1"/>
                </a:solidFill>
              </a:rPr>
              <a:t>Galenos</a:t>
            </a:r>
            <a:r>
              <a:rPr lang="sk-SK" dirty="0" smtClean="0">
                <a:solidFill>
                  <a:schemeClr val="tx1"/>
                </a:solidFill>
              </a:rPr>
              <a:t>, ktorý napísal jeden svoj traktát pod titulom „Diagnóza a liečba duševného utrpenia“ Obsahoval však iba znovu oživené stoické a platónske názory o rozumovej kontrole emócií. Inde však rozvinul do určitých podrobností rozdelenie citov, ktoré stručne naznačil Platón.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lnSpcReduction="10000"/>
          </a:bodyPr>
          <a:lstStyle/>
          <a:p>
            <a:pPr algn="l"/>
            <a:r>
              <a:rPr lang="sk-SK" dirty="0" smtClean="0">
                <a:solidFill>
                  <a:schemeClr val="tx1"/>
                </a:solidFill>
              </a:rPr>
              <a:t>Cirkevní otcovia:</a:t>
            </a:r>
          </a:p>
          <a:p>
            <a:pPr algn="l"/>
            <a:r>
              <a:rPr lang="sk-SK" dirty="0" smtClean="0">
                <a:solidFill>
                  <a:schemeClr val="tx1"/>
                </a:solidFill>
              </a:rPr>
              <a:t>Sv. Augustín </a:t>
            </a:r>
            <a:r>
              <a:rPr lang="sk-SK" dirty="0" err="1" smtClean="0">
                <a:solidFill>
                  <a:schemeClr val="tx1"/>
                </a:solidFill>
              </a:rPr>
              <a:t>Aurélius</a:t>
            </a:r>
            <a:r>
              <a:rPr lang="sk-SK" dirty="0" smtClean="0">
                <a:solidFill>
                  <a:schemeClr val="tx1"/>
                </a:solidFill>
              </a:rPr>
              <a:t> – o psychológii vo svojich spisoch pojednával veľmi často, i keď sa ňou nikdy nezaoberal systematicky, ale zdôraznil význam detstva ako vývinového obdobia. V jeho spisoch sa uchovalo zo psychológie veľmi veľa, a tak sa s ňou mohli oboznámiť učenci a „doktori cirkvi“ v temných dobách stredoveku. Kládol dôraz na introspekciu ako cestu k vedomosti a pravde. Jeho filozofia nadviazala na Platónovo učenie.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10000"/>
          </a:bodyPr>
          <a:lstStyle/>
          <a:p>
            <a:pPr algn="l"/>
            <a:r>
              <a:rPr lang="sk-SK" dirty="0" smtClean="0">
                <a:solidFill>
                  <a:schemeClr val="tx1"/>
                </a:solidFill>
              </a:rPr>
              <a:t>Cirkevní otcovia:</a:t>
            </a:r>
          </a:p>
          <a:p>
            <a:pPr algn="l"/>
            <a:r>
              <a:rPr lang="sk-SK" dirty="0" smtClean="0">
                <a:solidFill>
                  <a:schemeClr val="tx1"/>
                </a:solidFill>
              </a:rPr>
              <a:t>Na druhej strane psychológia sv. Tomáša </a:t>
            </a:r>
            <a:r>
              <a:rPr lang="sk-SK" dirty="0" err="1" smtClean="0">
                <a:solidFill>
                  <a:schemeClr val="tx1"/>
                </a:solidFill>
              </a:rPr>
              <a:t>Akvinského</a:t>
            </a:r>
            <a:r>
              <a:rPr lang="sk-SK" dirty="0" smtClean="0">
                <a:solidFill>
                  <a:schemeClr val="tx1"/>
                </a:solidFill>
              </a:rPr>
              <a:t> bola založená prevažne na Aristotelovom učení, spolu s rôznymi drobnosťami </a:t>
            </a:r>
            <a:r>
              <a:rPr lang="sk-SK" dirty="0" err="1" smtClean="0">
                <a:solidFill>
                  <a:schemeClr val="tx1"/>
                </a:solidFill>
              </a:rPr>
              <a:t>Galena</a:t>
            </a:r>
            <a:r>
              <a:rPr lang="sk-SK" dirty="0" smtClean="0">
                <a:solidFill>
                  <a:schemeClr val="tx1"/>
                </a:solidFill>
              </a:rPr>
              <a:t>, Augustína a niektorých iných. Sv. Tomáš </a:t>
            </a:r>
            <a:r>
              <a:rPr lang="sk-SK" dirty="0" err="1" smtClean="0">
                <a:solidFill>
                  <a:schemeClr val="tx1"/>
                </a:solidFill>
              </a:rPr>
              <a:t>Akvinský</a:t>
            </a:r>
            <a:r>
              <a:rPr lang="sk-SK" dirty="0" smtClean="0">
                <a:solidFill>
                  <a:schemeClr val="tx1"/>
                </a:solidFill>
              </a:rPr>
              <a:t> navrátil psychológii mnohé podstatné a realistické prvky, ktoré ranné </a:t>
            </a:r>
            <a:r>
              <a:rPr lang="sk-SK" dirty="0" err="1" smtClean="0">
                <a:solidFill>
                  <a:schemeClr val="tx1"/>
                </a:solidFill>
              </a:rPr>
              <a:t>patristické</a:t>
            </a:r>
            <a:r>
              <a:rPr lang="sk-SK" dirty="0" smtClean="0">
                <a:solidFill>
                  <a:schemeClr val="tx1"/>
                </a:solidFill>
              </a:rPr>
              <a:t> diela zaznamenali. Jeho vplyv na psychológiu bol značný. Svojou charakteristikou zmyslu a rozumu /ako prostriedkov, ktorými si osvojujeme vedomosti/ poskytol základňu, na ktorej mohla psychológia neskôr získať empirický a vedecký rozhľad. Po smrti Tomáša </a:t>
            </a:r>
            <a:r>
              <a:rPr lang="sk-SK" dirty="0" err="1" smtClean="0">
                <a:solidFill>
                  <a:schemeClr val="tx1"/>
                </a:solidFill>
              </a:rPr>
              <a:t>Akvinského</a:t>
            </a:r>
            <a:r>
              <a:rPr lang="sk-SK" dirty="0" smtClean="0">
                <a:solidFill>
                  <a:schemeClr val="tx1"/>
                </a:solidFill>
              </a:rPr>
              <a:t> v roku 1274 sa psychológia znovu ocitla na mŕtvom bode a zotrvala na ňom niekoľko storočí.</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10000"/>
          </a:bodyPr>
          <a:lstStyle/>
          <a:p>
            <a:pPr algn="l"/>
            <a:r>
              <a:rPr lang="sk-SK" dirty="0" smtClean="0">
                <a:solidFill>
                  <a:schemeClr val="tx1"/>
                </a:solidFill>
              </a:rPr>
              <a:t>Psychológia v 16. a 17. storočí:</a:t>
            </a:r>
          </a:p>
          <a:p>
            <a:pPr algn="l"/>
            <a:r>
              <a:rPr lang="sk-SK" dirty="0" smtClean="0">
                <a:solidFill>
                  <a:schemeClr val="tx1"/>
                </a:solidFill>
              </a:rPr>
              <a:t>Behom 16. a 17. stor. urobili vedci v mnohých odboroch prvé významné pokroky, ďaleko predstihujúce svoju dobu. Oživil sa záujem o psychológiu, ale zo začiatku pokrok nepriniesol. V 16. stor. sa napísali stovky diel, ale takmer všetky boli rutinným glosovaním psychologických spisov </a:t>
            </a:r>
            <a:r>
              <a:rPr lang="sk-SK" dirty="0" err="1" smtClean="0">
                <a:solidFill>
                  <a:schemeClr val="tx1"/>
                </a:solidFill>
              </a:rPr>
              <a:t>Aristotelovych</a:t>
            </a:r>
            <a:r>
              <a:rPr lang="sk-SK" dirty="0" smtClean="0">
                <a:solidFill>
                  <a:schemeClr val="tx1"/>
                </a:solidFill>
              </a:rPr>
              <a:t>, </a:t>
            </a:r>
            <a:r>
              <a:rPr lang="sk-SK" dirty="0" err="1" smtClean="0">
                <a:solidFill>
                  <a:schemeClr val="tx1"/>
                </a:solidFill>
              </a:rPr>
              <a:t>Theofrastových</a:t>
            </a:r>
            <a:r>
              <a:rPr lang="sk-SK" dirty="0" smtClean="0">
                <a:solidFill>
                  <a:schemeClr val="tx1"/>
                </a:solidFill>
              </a:rPr>
              <a:t>, </a:t>
            </a:r>
            <a:r>
              <a:rPr lang="sk-SK" dirty="0" err="1" smtClean="0">
                <a:solidFill>
                  <a:schemeClr val="tx1"/>
                </a:solidFill>
              </a:rPr>
              <a:t>Galenových</a:t>
            </a:r>
            <a:r>
              <a:rPr lang="sk-SK" dirty="0" smtClean="0">
                <a:solidFill>
                  <a:schemeClr val="tx1"/>
                </a:solidFill>
              </a:rPr>
              <a:t> a ďalších, spracúvali sa Augustínove a </a:t>
            </a:r>
            <a:r>
              <a:rPr lang="sk-SK" dirty="0" err="1" smtClean="0">
                <a:solidFill>
                  <a:schemeClr val="tx1"/>
                </a:solidFill>
              </a:rPr>
              <a:t>Akvinského</a:t>
            </a:r>
            <a:r>
              <a:rPr lang="sk-SK" dirty="0" smtClean="0">
                <a:solidFill>
                  <a:schemeClr val="tx1"/>
                </a:solidFill>
              </a:rPr>
              <a:t> rozpravy o slobode vôle a podstate duše. </a:t>
            </a:r>
            <a:r>
              <a:rPr lang="sk-SK" dirty="0" err="1" smtClean="0">
                <a:solidFill>
                  <a:schemeClr val="tx1"/>
                </a:solidFill>
              </a:rPr>
              <a:t>Źiadne</a:t>
            </a:r>
            <a:r>
              <a:rPr lang="sk-SK" dirty="0" smtClean="0">
                <a:solidFill>
                  <a:schemeClr val="tx1"/>
                </a:solidFill>
              </a:rPr>
              <a:t> z týchto diel nezaznamenalo systematický vedecký pokrok. Za zmienku však stoja istí traja autori: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844824"/>
            <a:ext cx="8784976" cy="4608512"/>
          </a:xfrm>
        </p:spPr>
        <p:txBody>
          <a:bodyPr>
            <a:normAutofit fontScale="92500" lnSpcReduction="20000"/>
          </a:bodyPr>
          <a:lstStyle/>
          <a:p>
            <a:pPr algn="l"/>
            <a:r>
              <a:rPr lang="sk-SK" dirty="0" smtClean="0">
                <a:solidFill>
                  <a:schemeClr val="tx1"/>
                </a:solidFill>
              </a:rPr>
              <a:t>7.stor. pred Kristom, egyptský kráľ </a:t>
            </a:r>
            <a:r>
              <a:rPr lang="sk-SK" dirty="0" err="1" smtClean="0">
                <a:solidFill>
                  <a:schemeClr val="tx1"/>
                </a:solidFill>
              </a:rPr>
              <a:t>Psamtek</a:t>
            </a:r>
            <a:r>
              <a:rPr lang="sk-SK" dirty="0" smtClean="0">
                <a:solidFill>
                  <a:schemeClr val="tx1"/>
                </a:solidFill>
              </a:rPr>
              <a:t> I. uskutočnil prvý historicky zaznamenaný experiment v psychológii. </a:t>
            </a:r>
            <a:r>
              <a:rPr lang="sk-SK" dirty="0" err="1" smtClean="0">
                <a:solidFill>
                  <a:schemeClr val="tx1"/>
                </a:solidFill>
              </a:rPr>
              <a:t>Psamtek</a:t>
            </a:r>
            <a:r>
              <a:rPr lang="sk-SK" dirty="0" smtClean="0">
                <a:solidFill>
                  <a:schemeClr val="tx1"/>
                </a:solidFill>
              </a:rPr>
              <a:t> vedený intelektuálnou zvedavosťou chcel potvrdiť predpoklad, ktorý sa v tej dobe šíril Egyptom, že </a:t>
            </a:r>
            <a:r>
              <a:rPr lang="sk-SK" dirty="0" err="1" smtClean="0">
                <a:solidFill>
                  <a:schemeClr val="tx1"/>
                </a:solidFill>
              </a:rPr>
              <a:t>egypťania</a:t>
            </a:r>
            <a:r>
              <a:rPr lang="sk-SK" dirty="0" smtClean="0">
                <a:solidFill>
                  <a:schemeClr val="tx1"/>
                </a:solidFill>
              </a:rPr>
              <a:t> sú najstarším národom na svete. </a:t>
            </a:r>
            <a:r>
              <a:rPr lang="sk-SK" dirty="0" err="1" smtClean="0">
                <a:solidFill>
                  <a:schemeClr val="tx1"/>
                </a:solidFill>
              </a:rPr>
              <a:t>Psamtek</a:t>
            </a:r>
            <a:r>
              <a:rPr lang="sk-SK" dirty="0" smtClean="0">
                <a:solidFill>
                  <a:schemeClr val="tx1"/>
                </a:solidFill>
              </a:rPr>
              <a:t> vychádzal z hypotézy:</a:t>
            </a:r>
          </a:p>
          <a:p>
            <a:pPr algn="l"/>
            <a:r>
              <a:rPr lang="sk-SK" dirty="0" smtClean="0">
                <a:solidFill>
                  <a:schemeClr val="tx1"/>
                </a:solidFill>
              </a:rPr>
              <a:t>Keby sa deti nemohli naučiť hovoriť od dospelých v svojom okolí, spontánne by hovorili primárnou, vrodenou rečou ľudstva, prirodzeným jazykom najstaršieho národa, ktorým – ako panovník predpokladal – boli Egypťania.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b="1" dirty="0" err="1" smtClean="0">
                <a:solidFill>
                  <a:schemeClr val="tx1"/>
                </a:solidFill>
              </a:rPr>
              <a:t>Marulič</a:t>
            </a:r>
            <a:r>
              <a:rPr lang="sk-SK" b="1" dirty="0" smtClean="0">
                <a:solidFill>
                  <a:schemeClr val="tx1"/>
                </a:solidFill>
              </a:rPr>
              <a:t> </a:t>
            </a:r>
            <a:r>
              <a:rPr lang="sk-SK" dirty="0" smtClean="0">
                <a:solidFill>
                  <a:schemeClr val="tx1"/>
                </a:solidFill>
              </a:rPr>
              <a:t>– srbochorvátsky spisovateľ, ktorý zrejme prvý krát okolo roku 1520 písomne použil novo zavádzaný termín „psychológia“. Termín sa však hneď neujal.</a:t>
            </a:r>
          </a:p>
          <a:p>
            <a:pPr algn="l"/>
            <a:r>
              <a:rPr lang="sk-SK" b="1" dirty="0" smtClean="0">
                <a:solidFill>
                  <a:schemeClr val="tx1"/>
                </a:solidFill>
              </a:rPr>
              <a:t>Rudolf </a:t>
            </a:r>
            <a:r>
              <a:rPr lang="sk-SK" b="1" dirty="0" err="1" smtClean="0">
                <a:solidFill>
                  <a:schemeClr val="tx1"/>
                </a:solidFill>
              </a:rPr>
              <a:t>Goeckel</a:t>
            </a:r>
            <a:r>
              <a:rPr lang="sk-SK" b="1" dirty="0" smtClean="0">
                <a:solidFill>
                  <a:schemeClr val="tx1"/>
                </a:solidFill>
              </a:rPr>
              <a:t> </a:t>
            </a:r>
            <a:r>
              <a:rPr lang="sk-SK" dirty="0" smtClean="0">
                <a:solidFill>
                  <a:schemeClr val="tx1"/>
                </a:solidFill>
              </a:rPr>
              <a:t>– nemecký encyklopedista v roku 1590 nazval svoju knihu „</a:t>
            </a:r>
            <a:r>
              <a:rPr lang="sk-SK" dirty="0" err="1" smtClean="0">
                <a:solidFill>
                  <a:schemeClr val="tx1"/>
                </a:solidFill>
              </a:rPr>
              <a:t>Psychologia</a:t>
            </a:r>
            <a:r>
              <a:rPr lang="sk-SK" dirty="0" smtClean="0">
                <a:solidFill>
                  <a:schemeClr val="tx1"/>
                </a:solidFill>
              </a:rPr>
              <a:t> hoc </a:t>
            </a:r>
            <a:r>
              <a:rPr lang="sk-SK" dirty="0" err="1" smtClean="0">
                <a:solidFill>
                  <a:schemeClr val="tx1"/>
                </a:solidFill>
              </a:rPr>
              <a:t>est</a:t>
            </a:r>
            <a:r>
              <a:rPr lang="sk-SK" dirty="0" smtClean="0">
                <a:solidFill>
                  <a:schemeClr val="tx1"/>
                </a:solidFill>
              </a:rPr>
              <a:t>, </a:t>
            </a:r>
            <a:r>
              <a:rPr lang="sk-SK" dirty="0" err="1" smtClean="0">
                <a:solidFill>
                  <a:schemeClr val="tx1"/>
                </a:solidFill>
              </a:rPr>
              <a:t>de</a:t>
            </a:r>
            <a:r>
              <a:rPr lang="sk-SK" dirty="0" smtClean="0">
                <a:solidFill>
                  <a:schemeClr val="tx1"/>
                </a:solidFill>
              </a:rPr>
              <a:t> </a:t>
            </a:r>
            <a:r>
              <a:rPr lang="sk-SK" dirty="0" err="1" smtClean="0">
                <a:solidFill>
                  <a:schemeClr val="tx1"/>
                </a:solidFill>
              </a:rPr>
              <a:t>hominis</a:t>
            </a:r>
            <a:r>
              <a:rPr lang="sk-SK" dirty="0" smtClean="0">
                <a:solidFill>
                  <a:schemeClr val="tx1"/>
                </a:solidFill>
              </a:rPr>
              <a:t> </a:t>
            </a:r>
            <a:r>
              <a:rPr lang="sk-SK" dirty="0" err="1" smtClean="0">
                <a:solidFill>
                  <a:schemeClr val="tx1"/>
                </a:solidFill>
              </a:rPr>
              <a:t>perfectione</a:t>
            </a:r>
            <a:r>
              <a:rPr lang="sk-SK" dirty="0" smtClean="0">
                <a:solidFill>
                  <a:schemeClr val="tx1"/>
                </a:solidFill>
              </a:rPr>
              <a:t>“ /teda Psychológia zdokonalenia sa človeka/.</a:t>
            </a:r>
          </a:p>
          <a:p>
            <a:pPr algn="l"/>
            <a:r>
              <a:rPr lang="sk-SK" b="1" dirty="0" smtClean="0">
                <a:solidFill>
                  <a:schemeClr val="tx1"/>
                </a:solidFill>
              </a:rPr>
              <a:t>Juan </a:t>
            </a:r>
            <a:r>
              <a:rPr lang="sk-SK" b="1" dirty="0" err="1" smtClean="0">
                <a:solidFill>
                  <a:schemeClr val="tx1"/>
                </a:solidFill>
              </a:rPr>
              <a:t>Luis</a:t>
            </a:r>
            <a:r>
              <a:rPr lang="sk-SK" b="1" dirty="0" smtClean="0">
                <a:solidFill>
                  <a:schemeClr val="tx1"/>
                </a:solidFill>
              </a:rPr>
              <a:t> </a:t>
            </a:r>
            <a:r>
              <a:rPr lang="sk-SK" b="1" dirty="0" err="1" smtClean="0">
                <a:solidFill>
                  <a:schemeClr val="tx1"/>
                </a:solidFill>
              </a:rPr>
              <a:t>Vives</a:t>
            </a:r>
            <a:r>
              <a:rPr lang="sk-SK" b="1" dirty="0" smtClean="0">
                <a:solidFill>
                  <a:schemeClr val="tx1"/>
                </a:solidFill>
              </a:rPr>
              <a:t> </a:t>
            </a:r>
            <a:r>
              <a:rPr lang="sk-SK" dirty="0" smtClean="0">
                <a:solidFill>
                  <a:schemeClr val="tx1"/>
                </a:solidFill>
              </a:rPr>
              <a:t>– španielsky katolícky filozof zostavil rozsiahly súpis spôsobov, akými sa predstavy a myšlienky v mysli spájajú asociáciami, čím značne prekonal svojich predchodcov a bol predzvesťou </a:t>
            </a:r>
            <a:r>
              <a:rPr lang="sk-SK" dirty="0" err="1" smtClean="0">
                <a:solidFill>
                  <a:schemeClr val="tx1"/>
                </a:solidFill>
              </a:rPr>
              <a:t>asocianizmu</a:t>
            </a:r>
            <a:r>
              <a:rPr lang="sk-SK" dirty="0" smtClean="0">
                <a:solidFill>
                  <a:schemeClr val="tx1"/>
                </a:solidFill>
              </a:rPr>
              <a:t> 17. stor.</a:t>
            </a:r>
          </a:p>
          <a:p>
            <a:pPr algn="l"/>
            <a:r>
              <a:rPr lang="sk-SK" dirty="0" err="1" smtClean="0">
                <a:solidFill>
                  <a:schemeClr val="tx1"/>
                </a:solidFill>
              </a:rPr>
              <a:t>Nakonci</a:t>
            </a:r>
            <a:r>
              <a:rPr lang="sk-SK" dirty="0" smtClean="0">
                <a:solidFill>
                  <a:schemeClr val="tx1"/>
                </a:solidFill>
              </a:rPr>
              <a:t> 16.a 17. </a:t>
            </a:r>
            <a:r>
              <a:rPr lang="sk-SK" dirty="0" err="1" smtClean="0">
                <a:solidFill>
                  <a:schemeClr val="tx1"/>
                </a:solidFill>
              </a:rPr>
              <a:t>stor.začína</a:t>
            </a:r>
            <a:r>
              <a:rPr lang="sk-SK" dirty="0" smtClean="0">
                <a:solidFill>
                  <a:schemeClr val="tx1"/>
                </a:solidFill>
              </a:rPr>
              <a:t> používať názov psychológia napr. </a:t>
            </a:r>
            <a:r>
              <a:rPr lang="sk-SK" b="1" dirty="0" err="1" smtClean="0">
                <a:solidFill>
                  <a:schemeClr val="tx1"/>
                </a:solidFill>
              </a:rPr>
              <a:t>Leibniz</a:t>
            </a:r>
            <a:r>
              <a:rPr lang="sk-SK" b="1" dirty="0" smtClean="0">
                <a:solidFill>
                  <a:schemeClr val="tx1"/>
                </a:solidFill>
              </a:rPr>
              <a:t> </a:t>
            </a:r>
            <a:r>
              <a:rPr lang="sk-SK" dirty="0" smtClean="0">
                <a:solidFill>
                  <a:schemeClr val="tx1"/>
                </a:solidFill>
              </a:rPr>
              <a:t>/1696/.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77500" lnSpcReduction="20000"/>
          </a:bodyPr>
          <a:lstStyle/>
          <a:p>
            <a:pPr algn="l"/>
            <a:r>
              <a:rPr lang="sk-SK" dirty="0" smtClean="0">
                <a:solidFill>
                  <a:schemeClr val="tx1"/>
                </a:solidFill>
              </a:rPr>
              <a:t>Popri učeniach o mechanizmoch tela myslitelia 17. stor. intenzívne skúmali vášne ako telesné stavy, dôležité regulátory </a:t>
            </a:r>
            <a:r>
              <a:rPr lang="sk-SK" dirty="0" err="1" smtClean="0">
                <a:solidFill>
                  <a:schemeClr val="tx1"/>
                </a:solidFill>
              </a:rPr>
              <a:t>psych</a:t>
            </a:r>
            <a:r>
              <a:rPr lang="sk-SK" dirty="0" smtClean="0">
                <a:solidFill>
                  <a:schemeClr val="tx1"/>
                </a:solidFill>
              </a:rPr>
              <a:t>. Života.</a:t>
            </a:r>
          </a:p>
          <a:p>
            <a:pPr algn="l"/>
            <a:r>
              <a:rPr lang="sk-SK" dirty="0" smtClean="0">
                <a:solidFill>
                  <a:schemeClr val="tx1"/>
                </a:solidFill>
              </a:rPr>
              <a:t>Osobitosti psychologického myslenia 17. stor. spočívali v rozvíjaní týchto učení:</a:t>
            </a:r>
          </a:p>
          <a:p>
            <a:pPr marL="514350" indent="-514350" algn="l">
              <a:buFont typeface="Arial" pitchFamily="34" charset="0"/>
              <a:buChar char="•"/>
            </a:pPr>
            <a:r>
              <a:rPr lang="sk-SK" b="1" dirty="0" smtClean="0">
                <a:solidFill>
                  <a:schemeClr val="tx1"/>
                </a:solidFill>
              </a:rPr>
              <a:t>O živom tele </a:t>
            </a:r>
            <a:r>
              <a:rPr lang="sk-SK" dirty="0" smtClean="0">
                <a:solidFill>
                  <a:schemeClr val="tx1"/>
                </a:solidFill>
              </a:rPr>
              <a:t>ako mechanickom systéme, ktorý nepotrebuje na svoje objasnenie nijaké skryté vlastnosti, ani dušu.</a:t>
            </a:r>
          </a:p>
          <a:p>
            <a:pPr marL="514350" indent="-514350" algn="l">
              <a:buFont typeface="Arial" pitchFamily="34" charset="0"/>
              <a:buChar char="•"/>
            </a:pPr>
            <a:r>
              <a:rPr lang="sk-SK" b="1" dirty="0" smtClean="0">
                <a:solidFill>
                  <a:schemeClr val="tx1"/>
                </a:solidFill>
              </a:rPr>
              <a:t>O vedomí </a:t>
            </a:r>
            <a:r>
              <a:rPr lang="sk-SK" dirty="0" smtClean="0">
                <a:solidFill>
                  <a:schemeClr val="tx1"/>
                </a:solidFill>
              </a:rPr>
              <a:t>ako individuálnej schopnosti dospieť pomocou vnútorného pozorovania k maximálne spoľahlivému poznaniu vlastných psychických stavov a aktov.</a:t>
            </a:r>
          </a:p>
          <a:p>
            <a:pPr marL="514350" indent="-514350" algn="l">
              <a:buFont typeface="Arial" pitchFamily="34" charset="0"/>
              <a:buChar char="•"/>
            </a:pPr>
            <a:r>
              <a:rPr lang="sk-SK" b="1" dirty="0" smtClean="0">
                <a:solidFill>
                  <a:schemeClr val="tx1"/>
                </a:solidFill>
              </a:rPr>
              <a:t>O vášňach </a:t>
            </a:r>
            <a:r>
              <a:rPr lang="sk-SK" dirty="0" smtClean="0">
                <a:solidFill>
                  <a:schemeClr val="tx1"/>
                </a:solidFill>
              </a:rPr>
              <a:t>/afektoch/ ako prirodzených regulátoroch správania, ktoré človeka usmerňujú k tomu, čo je pre neho užitočné, a odvracajú ho od toho čo mu škodí.</a:t>
            </a:r>
          </a:p>
          <a:p>
            <a:pPr marL="514350" indent="-514350" algn="l">
              <a:buFont typeface="Arial" pitchFamily="34" charset="0"/>
              <a:buChar char="•"/>
            </a:pPr>
            <a:r>
              <a:rPr lang="sk-SK" b="1" dirty="0" smtClean="0">
                <a:solidFill>
                  <a:schemeClr val="tx1"/>
                </a:solidFill>
              </a:rPr>
              <a:t>O vzťahu </a:t>
            </a:r>
            <a:r>
              <a:rPr lang="sk-SK" dirty="0" smtClean="0">
                <a:solidFill>
                  <a:schemeClr val="tx1"/>
                </a:solidFill>
              </a:rPr>
              <a:t>medzi fyzickým /fyziologickým/ a psychickým.</a:t>
            </a:r>
          </a:p>
          <a:p>
            <a:pPr marL="514350" indent="-514350" algn="l"/>
            <a:endParaRPr lang="sk-SK" dirty="0" smtClean="0">
              <a:solidFill>
                <a:schemeClr val="tx1"/>
              </a:solidFill>
            </a:endParaRPr>
          </a:p>
          <a:p>
            <a:pPr marL="514350" indent="-514350" algn="l"/>
            <a:endParaRPr lang="sk-SK" dirty="0" smtClean="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a:bodyPr>
          <a:lstStyle/>
          <a:p>
            <a:pPr algn="l"/>
            <a:r>
              <a:rPr lang="sk-SK" dirty="0" smtClean="0">
                <a:solidFill>
                  <a:schemeClr val="tx1"/>
                </a:solidFill>
              </a:rPr>
              <a:t>Zakladateľmi týchto učení boli myslitelia ako:</a:t>
            </a:r>
          </a:p>
          <a:p>
            <a:pPr algn="l"/>
            <a:r>
              <a:rPr lang="sk-SK" b="1" dirty="0" smtClean="0">
                <a:solidFill>
                  <a:schemeClr val="tx1"/>
                </a:solidFill>
              </a:rPr>
              <a:t>René </a:t>
            </a:r>
            <a:r>
              <a:rPr lang="sk-SK" b="1" dirty="0" err="1" smtClean="0">
                <a:solidFill>
                  <a:schemeClr val="tx1"/>
                </a:solidFill>
              </a:rPr>
              <a:t>Descartes</a:t>
            </a:r>
            <a:r>
              <a:rPr lang="sk-SK" dirty="0" smtClean="0">
                <a:solidFill>
                  <a:schemeClr val="tx1"/>
                </a:solidFill>
              </a:rPr>
              <a:t>, </a:t>
            </a:r>
            <a:r>
              <a:rPr lang="sk-SK" b="1" dirty="0" err="1" smtClean="0">
                <a:solidFill>
                  <a:schemeClr val="tx1"/>
                </a:solidFill>
              </a:rPr>
              <a:t>Thomas</a:t>
            </a:r>
            <a:r>
              <a:rPr lang="sk-SK" b="1" dirty="0" smtClean="0">
                <a:solidFill>
                  <a:schemeClr val="tx1"/>
                </a:solidFill>
              </a:rPr>
              <a:t> </a:t>
            </a:r>
            <a:r>
              <a:rPr lang="sk-SK" b="1" dirty="0" err="1" smtClean="0">
                <a:solidFill>
                  <a:schemeClr val="tx1"/>
                </a:solidFill>
              </a:rPr>
              <a:t>Hobbes</a:t>
            </a:r>
            <a:r>
              <a:rPr lang="sk-SK" dirty="0" smtClean="0">
                <a:solidFill>
                  <a:schemeClr val="tx1"/>
                </a:solidFill>
              </a:rPr>
              <a:t>, </a:t>
            </a:r>
            <a:r>
              <a:rPr lang="sk-SK" b="1" dirty="0" err="1" smtClean="0">
                <a:solidFill>
                  <a:schemeClr val="tx1"/>
                </a:solidFill>
              </a:rPr>
              <a:t>Baruch</a:t>
            </a:r>
            <a:r>
              <a:rPr lang="sk-SK" b="1" dirty="0" smtClean="0">
                <a:solidFill>
                  <a:schemeClr val="tx1"/>
                </a:solidFill>
              </a:rPr>
              <a:t> </a:t>
            </a:r>
            <a:r>
              <a:rPr lang="sk-SK" b="1" dirty="0" err="1" smtClean="0">
                <a:solidFill>
                  <a:schemeClr val="tx1"/>
                </a:solidFill>
              </a:rPr>
              <a:t>Spinóza</a:t>
            </a:r>
            <a:r>
              <a:rPr lang="sk-SK" dirty="0" smtClean="0">
                <a:solidFill>
                  <a:schemeClr val="tx1"/>
                </a:solidFill>
              </a:rPr>
              <a:t>, </a:t>
            </a:r>
            <a:r>
              <a:rPr lang="sk-SK" b="1" dirty="0" err="1" smtClean="0">
                <a:solidFill>
                  <a:schemeClr val="tx1"/>
                </a:solidFill>
              </a:rPr>
              <a:t>Wilhelm</a:t>
            </a:r>
            <a:r>
              <a:rPr lang="sk-SK" b="1" dirty="0" smtClean="0">
                <a:solidFill>
                  <a:schemeClr val="tx1"/>
                </a:solidFill>
              </a:rPr>
              <a:t> </a:t>
            </a:r>
            <a:r>
              <a:rPr lang="sk-SK" b="1" dirty="0" err="1" smtClean="0">
                <a:solidFill>
                  <a:schemeClr val="tx1"/>
                </a:solidFill>
              </a:rPr>
              <a:t>Leibniz</a:t>
            </a:r>
            <a:r>
              <a:rPr lang="sk-SK" b="1" dirty="0" smtClean="0">
                <a:solidFill>
                  <a:schemeClr val="tx1"/>
                </a:solidFill>
              </a:rPr>
              <a:t> </a:t>
            </a:r>
            <a:r>
              <a:rPr lang="sk-SK" dirty="0" smtClean="0">
                <a:solidFill>
                  <a:schemeClr val="tx1"/>
                </a:solidFill>
              </a:rPr>
              <a:t>a </a:t>
            </a:r>
            <a:r>
              <a:rPr lang="sk-SK" b="1" dirty="0" err="1" smtClean="0">
                <a:solidFill>
                  <a:schemeClr val="tx1"/>
                </a:solidFill>
              </a:rPr>
              <a:t>John</a:t>
            </a:r>
            <a:r>
              <a:rPr lang="sk-SK" b="1" dirty="0" smtClean="0">
                <a:solidFill>
                  <a:schemeClr val="tx1"/>
                </a:solidFill>
              </a:rPr>
              <a:t> </a:t>
            </a:r>
            <a:r>
              <a:rPr lang="sk-SK" b="1" dirty="0" err="1" smtClean="0">
                <a:solidFill>
                  <a:schemeClr val="tx1"/>
                </a:solidFill>
              </a:rPr>
              <a:t>Locke</a:t>
            </a:r>
            <a:r>
              <a:rPr lang="sk-SK" dirty="0" smtClean="0">
                <a:solidFill>
                  <a:schemeClr val="tx1"/>
                </a:solidFill>
              </a:rPr>
              <a:t>.</a:t>
            </a:r>
          </a:p>
          <a:p>
            <a:pPr algn="l"/>
            <a:r>
              <a:rPr lang="sk-SK" dirty="0" smtClean="0">
                <a:solidFill>
                  <a:schemeClr val="tx1"/>
                </a:solidFill>
              </a:rPr>
              <a:t>Napriek tomu, že „</a:t>
            </a:r>
            <a:r>
              <a:rPr lang="sk-SK" dirty="0" err="1" smtClean="0">
                <a:solidFill>
                  <a:schemeClr val="tx1"/>
                </a:solidFill>
              </a:rPr>
              <a:t>protopsychológovia</a:t>
            </a:r>
            <a:r>
              <a:rPr lang="sk-SK" dirty="0" smtClean="0">
                <a:solidFill>
                  <a:schemeClr val="tx1"/>
                </a:solidFill>
              </a:rPr>
              <a:t>“ 17. stor. a ich nasledovníci v 18. stor. nepoznali iný spôsob skúmania duševnej činnosti než premýšľaním a úvahami, neupravovali len staršie teórie, ale vytvorili tiež výrazne nové podoby predvedeckej psychológie.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77500" lnSpcReduction="20000"/>
          </a:bodyPr>
          <a:lstStyle/>
          <a:p>
            <a:pPr algn="l"/>
            <a:r>
              <a:rPr lang="sk-SK" b="1" dirty="0" smtClean="0">
                <a:solidFill>
                  <a:schemeClr val="tx1"/>
                </a:solidFill>
              </a:rPr>
              <a:t>René </a:t>
            </a:r>
            <a:r>
              <a:rPr lang="sk-SK" b="1" dirty="0" err="1" smtClean="0">
                <a:solidFill>
                  <a:schemeClr val="tx1"/>
                </a:solidFill>
              </a:rPr>
              <a:t>Descartes</a:t>
            </a:r>
            <a:r>
              <a:rPr lang="sk-SK" b="1" dirty="0" smtClean="0">
                <a:solidFill>
                  <a:schemeClr val="tx1"/>
                </a:solidFill>
              </a:rPr>
              <a:t> </a:t>
            </a:r>
            <a:r>
              <a:rPr lang="sk-SK" dirty="0" smtClean="0">
                <a:solidFill>
                  <a:schemeClr val="tx1"/>
                </a:solidFill>
              </a:rPr>
              <a:t>–bol prvou osobnosťou od čias Aristotelových, ktorá vytvorila „novú psychológiu“. </a:t>
            </a:r>
            <a:r>
              <a:rPr lang="sk-SK" dirty="0" err="1" smtClean="0">
                <a:solidFill>
                  <a:schemeClr val="tx1"/>
                </a:solidFill>
              </a:rPr>
              <a:t>Descartes</a:t>
            </a:r>
            <a:r>
              <a:rPr lang="sk-SK" dirty="0" smtClean="0">
                <a:solidFill>
                  <a:schemeClr val="tx1"/>
                </a:solidFill>
              </a:rPr>
              <a:t> považoval </a:t>
            </a:r>
            <a:r>
              <a:rPr lang="sk-SK" dirty="0" err="1" smtClean="0">
                <a:solidFill>
                  <a:schemeClr val="tx1"/>
                </a:solidFill>
              </a:rPr>
              <a:t>tekutinu,ktorá</a:t>
            </a:r>
            <a:r>
              <a:rPr lang="sk-SK" dirty="0" smtClean="0">
                <a:solidFill>
                  <a:schemeClr val="tx1"/>
                </a:solidFill>
              </a:rPr>
              <a:t> vypĺňa mozgové komory, alebo dutiny – dnes nám známu ako </a:t>
            </a:r>
            <a:r>
              <a:rPr lang="sk-SK" dirty="0" err="1" smtClean="0">
                <a:solidFill>
                  <a:schemeClr val="tx1"/>
                </a:solidFill>
              </a:rPr>
              <a:t>mozgovomiešny</a:t>
            </a:r>
            <a:r>
              <a:rPr lang="sk-SK" dirty="0" smtClean="0">
                <a:solidFill>
                  <a:schemeClr val="tx1"/>
                </a:solidFill>
              </a:rPr>
              <a:t> mok – za „životnú energiu“. Bol prvý kto popísal okrem iného i jav, ktorému sa neskôr začalo hovoriť </a:t>
            </a:r>
            <a:r>
              <a:rPr lang="sk-SK" i="1" dirty="0" smtClean="0">
                <a:solidFill>
                  <a:schemeClr val="tx1"/>
                </a:solidFill>
              </a:rPr>
              <a:t>reflex</a:t>
            </a:r>
            <a:r>
              <a:rPr lang="sk-SK" dirty="0" smtClean="0">
                <a:solidFill>
                  <a:schemeClr val="tx1"/>
                </a:solidFill>
              </a:rPr>
              <a:t>, pri ktorom špecifický vonkajší podnet vyvoláva špecifickú odpoveď organizmu. Poukazoval i na to, ako možno vášne ovládať rozumom a vôľou. Z psychologického hľadiska klasifikoval vášne a rozoznával 6 primárnych – údiv, láska, nenávisť, túžba, radosť a smútok – a všetky ostatné považoval za ich variácie alebo kombinácie. </a:t>
            </a:r>
          </a:p>
          <a:p>
            <a:pPr algn="l"/>
            <a:r>
              <a:rPr lang="sk-SK" dirty="0" smtClean="0">
                <a:solidFill>
                  <a:schemeClr val="tx1"/>
                </a:solidFill>
              </a:rPr>
              <a:t>V jeho teórii má veľký význam jeho učenie o tom, že telo a duša sú samostatné entity, zložené z rôznych substancií, ktoré sa v živej bytosti vzájomne ovplyvňujú, niekedy harmonicky, inokedy si konkurujú, a že toto súperenie je najdôležitejšou stránkou ľudskej existencie.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b="1" dirty="0" err="1" smtClean="0">
                <a:solidFill>
                  <a:schemeClr val="tx1"/>
                </a:solidFill>
              </a:rPr>
              <a:t>Baruch</a:t>
            </a:r>
            <a:r>
              <a:rPr lang="sk-SK" b="1" dirty="0" smtClean="0">
                <a:solidFill>
                  <a:schemeClr val="tx1"/>
                </a:solidFill>
              </a:rPr>
              <a:t> </a:t>
            </a:r>
            <a:r>
              <a:rPr lang="sk-SK" b="1" dirty="0" err="1" smtClean="0">
                <a:solidFill>
                  <a:schemeClr val="tx1"/>
                </a:solidFill>
              </a:rPr>
              <a:t>Spinóza</a:t>
            </a:r>
            <a:r>
              <a:rPr lang="sk-SK" b="1" dirty="0" smtClean="0">
                <a:solidFill>
                  <a:schemeClr val="tx1"/>
                </a:solidFill>
              </a:rPr>
              <a:t> </a:t>
            </a:r>
            <a:r>
              <a:rPr lang="sk-SK" dirty="0" smtClean="0">
                <a:solidFill>
                  <a:schemeClr val="tx1"/>
                </a:solidFill>
              </a:rPr>
              <a:t>– používal podobne ako </a:t>
            </a:r>
            <a:r>
              <a:rPr lang="sk-SK" dirty="0" err="1" smtClean="0">
                <a:solidFill>
                  <a:schemeClr val="tx1"/>
                </a:solidFill>
              </a:rPr>
              <a:t>Descartes</a:t>
            </a:r>
            <a:r>
              <a:rPr lang="sk-SK" dirty="0" smtClean="0">
                <a:solidFill>
                  <a:schemeClr val="tx1"/>
                </a:solidFill>
              </a:rPr>
              <a:t> čistú dedukciu na odvodzovanie podstaty ľudskej mysle. </a:t>
            </a:r>
            <a:r>
              <a:rPr lang="sk-SK" dirty="0" err="1" smtClean="0">
                <a:solidFill>
                  <a:schemeClr val="tx1"/>
                </a:solidFill>
              </a:rPr>
              <a:t>Spinóza</a:t>
            </a:r>
            <a:r>
              <a:rPr lang="sk-SK" dirty="0" smtClean="0">
                <a:solidFill>
                  <a:schemeClr val="tx1"/>
                </a:solidFill>
              </a:rPr>
              <a:t> sa zaoberal vnímaním, pamäťou, predstavivosťou, vytváraním myšlienok, vedomím a pod. Rovnako ho v psychológii zaujímali vášne /emócie/, hlavne to, že možno uniknúť z ich područia ak pochopíme ich príčiny. Jeho analýzy emócií sa riadili </a:t>
            </a:r>
            <a:r>
              <a:rPr lang="sk-SK" dirty="0" err="1" smtClean="0">
                <a:solidFill>
                  <a:schemeClr val="tx1"/>
                </a:solidFill>
              </a:rPr>
              <a:t>Descartovým</a:t>
            </a:r>
            <a:r>
              <a:rPr lang="sk-SK" dirty="0" smtClean="0">
                <a:solidFill>
                  <a:schemeClr val="tx1"/>
                </a:solidFill>
              </a:rPr>
              <a:t> vzorom. Uvádzal, že sú tri základné city /na rozdiel od </a:t>
            </a:r>
            <a:r>
              <a:rPr lang="sk-SK" dirty="0" err="1" smtClean="0">
                <a:solidFill>
                  <a:schemeClr val="tx1"/>
                </a:solidFill>
              </a:rPr>
              <a:t>Descarta</a:t>
            </a:r>
            <a:r>
              <a:rPr lang="sk-SK" dirty="0" smtClean="0">
                <a:solidFill>
                  <a:schemeClr val="tx1"/>
                </a:solidFill>
              </a:rPr>
              <a:t>, ktorý ich určil šesť/, a to radosť, smútok a túžba a 48 rôznych emócií je výsledkom súhry týchto troch na základe priaznivých či nepriaznivých podnetov každodenného života. </a:t>
            </a:r>
            <a:r>
              <a:rPr lang="sk-SK" dirty="0" err="1" smtClean="0">
                <a:solidFill>
                  <a:schemeClr val="tx1"/>
                </a:solidFill>
              </a:rPr>
              <a:t>Spinózova</a:t>
            </a:r>
            <a:r>
              <a:rPr lang="sk-SK" dirty="0" smtClean="0">
                <a:solidFill>
                  <a:schemeClr val="tx1"/>
                </a:solidFill>
              </a:rPr>
              <a:t> psychológia bola neskôr v rozpore s modernou psychológiou, nakoľko </a:t>
            </a:r>
            <a:r>
              <a:rPr lang="sk-SK" dirty="0" err="1" smtClean="0">
                <a:solidFill>
                  <a:schemeClr val="tx1"/>
                </a:solidFill>
              </a:rPr>
              <a:t>Spinóza</a:t>
            </a:r>
            <a:r>
              <a:rPr lang="sk-SK" dirty="0" smtClean="0">
                <a:solidFill>
                  <a:schemeClr val="tx1"/>
                </a:solidFill>
              </a:rPr>
              <a:t> tvrdil, že medzi telom a mysľou neprebieha vôbec žiadna interakcia.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77500" lnSpcReduction="20000"/>
          </a:bodyPr>
          <a:lstStyle/>
          <a:p>
            <a:pPr algn="l"/>
            <a:r>
              <a:rPr lang="sk-SK" dirty="0" smtClean="0">
                <a:solidFill>
                  <a:schemeClr val="tx1"/>
                </a:solidFill>
              </a:rPr>
              <a:t>Empirici: </a:t>
            </a:r>
          </a:p>
          <a:p>
            <a:pPr algn="l"/>
            <a:r>
              <a:rPr lang="sk-SK" dirty="0" smtClean="0">
                <a:solidFill>
                  <a:schemeClr val="tx1"/>
                </a:solidFill>
              </a:rPr>
              <a:t>Prvým z anglických empirických </a:t>
            </a:r>
            <a:r>
              <a:rPr lang="sk-SK" dirty="0" err="1" smtClean="0">
                <a:solidFill>
                  <a:schemeClr val="tx1"/>
                </a:solidFill>
              </a:rPr>
              <a:t>protopsychológov</a:t>
            </a:r>
            <a:r>
              <a:rPr lang="sk-SK" dirty="0" smtClean="0">
                <a:solidFill>
                  <a:schemeClr val="tx1"/>
                </a:solidFill>
              </a:rPr>
              <a:t> bol </a:t>
            </a:r>
            <a:r>
              <a:rPr lang="sk-SK" b="1" dirty="0" err="1" smtClean="0">
                <a:solidFill>
                  <a:schemeClr val="tx1"/>
                </a:solidFill>
              </a:rPr>
              <a:t>Thomas</a:t>
            </a:r>
            <a:r>
              <a:rPr lang="sk-SK" b="1" dirty="0" smtClean="0">
                <a:solidFill>
                  <a:schemeClr val="tx1"/>
                </a:solidFill>
              </a:rPr>
              <a:t> </a:t>
            </a:r>
            <a:r>
              <a:rPr lang="sk-SK" b="1" dirty="0" err="1" smtClean="0">
                <a:solidFill>
                  <a:schemeClr val="tx1"/>
                </a:solidFill>
              </a:rPr>
              <a:t>Hobbes</a:t>
            </a:r>
            <a:r>
              <a:rPr lang="sk-SK" dirty="0" smtClean="0">
                <a:solidFill>
                  <a:schemeClr val="tx1"/>
                </a:solidFill>
              </a:rPr>
              <a:t> – tzv. empirická </a:t>
            </a:r>
            <a:r>
              <a:rPr lang="sk-SK" dirty="0" err="1" smtClean="0">
                <a:solidFill>
                  <a:schemeClr val="tx1"/>
                </a:solidFill>
              </a:rPr>
              <a:t>epistemológia</a:t>
            </a:r>
            <a:r>
              <a:rPr lang="sk-SK" dirty="0" smtClean="0">
                <a:solidFill>
                  <a:schemeClr val="tx1"/>
                </a:solidFill>
              </a:rPr>
              <a:t> – tzn. Dedukoval, že všetky duševné aktivity musia byť spôsobené pohybom atómov v nervovom systéme a mozgu ako reakcia na pohyb atómov v okolitom svete. Nevysvetľoval, ako by mohol byť pohyb atómov v mozgu myslením, iba tvrdil, že je to možné. </a:t>
            </a:r>
            <a:r>
              <a:rPr lang="sk-SK" dirty="0" err="1" smtClean="0">
                <a:solidFill>
                  <a:schemeClr val="tx1"/>
                </a:solidFill>
              </a:rPr>
              <a:t>Hobbesovo</a:t>
            </a:r>
            <a:r>
              <a:rPr lang="sk-SK" dirty="0" smtClean="0">
                <a:solidFill>
                  <a:schemeClr val="tx1"/>
                </a:solidFill>
              </a:rPr>
              <a:t> podanie empirickej psychológie, hoci primitívne, predstavovalo prvý pokus vysvetliť, ako sa zmyslové vnemy menia na vyššie duševné procesy. Bol priekopníkom ešte v inom smere – bol prvým </a:t>
            </a:r>
            <a:r>
              <a:rPr lang="sk-SK" dirty="0" err="1" smtClean="0">
                <a:solidFill>
                  <a:schemeClr val="tx1"/>
                </a:solidFill>
              </a:rPr>
              <a:t>asocianistom</a:t>
            </a:r>
            <a:r>
              <a:rPr lang="sk-SK" dirty="0" smtClean="0">
                <a:solidFill>
                  <a:schemeClr val="tx1"/>
                </a:solidFill>
              </a:rPr>
              <a:t>. Hoci skôr používal termín „sled myšlienok“ ako „asociácia“, predstavoval prvú osobnosť v tradícii, ktorá nakoniec viedla k experimentálnej psychológii 19. stor. a </a:t>
            </a:r>
            <a:r>
              <a:rPr lang="sk-SK" dirty="0" err="1" smtClean="0">
                <a:solidFill>
                  <a:schemeClr val="tx1"/>
                </a:solidFill>
              </a:rPr>
              <a:t>behaviorizmu</a:t>
            </a:r>
            <a:r>
              <a:rPr lang="sk-SK" dirty="0" smtClean="0">
                <a:solidFill>
                  <a:schemeClr val="tx1"/>
                </a:solidFill>
              </a:rPr>
              <a:t> 20. stor. Poskytol i psychologické vysvetlenie ako asociácie prebiehajú, čím predbiehal moderné rozlišovanie medzi voľnými a kontrolovanými asociáciami To bol zárodok </a:t>
            </a:r>
            <a:r>
              <a:rPr lang="sk-SK" smtClean="0">
                <a:solidFill>
                  <a:schemeClr val="tx1"/>
                </a:solidFill>
              </a:rPr>
              <a:t>asociačnej psychológie.</a:t>
            </a:r>
            <a:endParaRPr lang="sk-SK" dirty="0" smtClean="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a:bodyPr>
          <a:lstStyle/>
          <a:p>
            <a:pPr algn="l"/>
            <a:r>
              <a:rPr lang="sk-SK" dirty="0" smtClean="0">
                <a:solidFill>
                  <a:schemeClr val="tx1"/>
                </a:solidFill>
              </a:rPr>
              <a:t>Hoci </a:t>
            </a:r>
            <a:r>
              <a:rPr lang="sk-SK" dirty="0" err="1" smtClean="0">
                <a:solidFill>
                  <a:schemeClr val="tx1"/>
                </a:solidFill>
              </a:rPr>
              <a:t>Hobbes</a:t>
            </a:r>
            <a:r>
              <a:rPr lang="sk-SK" dirty="0" smtClean="0">
                <a:solidFill>
                  <a:schemeClr val="tx1"/>
                </a:solidFill>
              </a:rPr>
              <a:t> bol prvým anglickým empirikom v predvedeckej psychológii </a:t>
            </a:r>
            <a:r>
              <a:rPr lang="sk-SK" b="1" dirty="0" err="1" smtClean="0">
                <a:solidFill>
                  <a:schemeClr val="tx1"/>
                </a:solidFill>
              </a:rPr>
              <a:t>John</a:t>
            </a:r>
            <a:r>
              <a:rPr lang="sk-SK" b="1" dirty="0" smtClean="0">
                <a:solidFill>
                  <a:schemeClr val="tx1"/>
                </a:solidFill>
              </a:rPr>
              <a:t> </a:t>
            </a:r>
            <a:r>
              <a:rPr lang="sk-SK" b="1" dirty="0" err="1" smtClean="0">
                <a:solidFill>
                  <a:schemeClr val="tx1"/>
                </a:solidFill>
              </a:rPr>
              <a:t>Locke</a:t>
            </a:r>
            <a:r>
              <a:rPr lang="sk-SK" b="1" dirty="0" smtClean="0">
                <a:solidFill>
                  <a:schemeClr val="tx1"/>
                </a:solidFill>
              </a:rPr>
              <a:t> </a:t>
            </a:r>
            <a:r>
              <a:rPr lang="sk-SK" dirty="0" smtClean="0">
                <a:solidFill>
                  <a:schemeClr val="tx1"/>
                </a:solidFill>
              </a:rPr>
              <a:t>rozvinul túto rodiacu sa teóriu. </a:t>
            </a:r>
            <a:r>
              <a:rPr lang="sk-SK" dirty="0" smtClean="0">
                <a:solidFill>
                  <a:schemeClr val="tx1"/>
                </a:solidFill>
              </a:rPr>
              <a:t>Okrem iného zistil, že naše vnímanie je navzdory objektívnemu podnetu subjektívne a neodráža verne objektívne hodnoty. </a:t>
            </a:r>
            <a:r>
              <a:rPr lang="sk-SK" dirty="0" err="1" smtClean="0">
                <a:solidFill>
                  <a:schemeClr val="tx1"/>
                </a:solidFill>
              </a:rPr>
              <a:t>Lockovo</a:t>
            </a:r>
            <a:r>
              <a:rPr lang="sk-SK" dirty="0" smtClean="0">
                <a:solidFill>
                  <a:schemeClr val="tx1"/>
                </a:solidFill>
              </a:rPr>
              <a:t> psychologické myslenie bolo zahmlené prežívajúcou metafyzikou a stopami vtedajšej teológie, ale oddelil psychológiu od filozofie a priblížil ju vede.</a:t>
            </a:r>
            <a:endParaRPr lang="sk-SK" dirty="0" smtClean="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92500" lnSpcReduction="20000"/>
          </a:bodyPr>
          <a:lstStyle/>
          <a:p>
            <a:pPr algn="l"/>
            <a:r>
              <a:rPr lang="sk-SK" b="1" dirty="0" err="1" smtClean="0">
                <a:solidFill>
                  <a:schemeClr val="tx1"/>
                </a:solidFill>
              </a:rPr>
              <a:t>George</a:t>
            </a:r>
            <a:r>
              <a:rPr lang="sk-SK" b="1" dirty="0" smtClean="0">
                <a:solidFill>
                  <a:schemeClr val="tx1"/>
                </a:solidFill>
              </a:rPr>
              <a:t> </a:t>
            </a:r>
            <a:r>
              <a:rPr lang="sk-SK" b="1" dirty="0" err="1" smtClean="0">
                <a:solidFill>
                  <a:schemeClr val="tx1"/>
                </a:solidFill>
              </a:rPr>
              <a:t>Berkeley</a:t>
            </a:r>
            <a:r>
              <a:rPr lang="sk-SK" b="1" dirty="0" smtClean="0">
                <a:solidFill>
                  <a:schemeClr val="tx1"/>
                </a:solidFill>
              </a:rPr>
              <a:t> </a:t>
            </a:r>
            <a:r>
              <a:rPr lang="sk-SK" dirty="0" smtClean="0">
                <a:solidFill>
                  <a:schemeClr val="tx1"/>
                </a:solidFill>
              </a:rPr>
              <a:t>1740 predložil teóriu, že sám zrak nedáva novorodencovi žiadnu predstavu vzdialenosti, tvaru, veľkosti alebo relatívneho umiestnenia. </a:t>
            </a:r>
            <a:r>
              <a:rPr lang="sk-SK" dirty="0" smtClean="0">
                <a:solidFill>
                  <a:schemeClr val="tx1"/>
                </a:solidFill>
              </a:rPr>
              <a:t>Je to dané opakovanou skúsenosťou – dotykom, natiahnutím ruky, chôdzou – pomocou ktorej sa deti učia robiť priestorové úsudky. Vizuálne </a:t>
            </a:r>
            <a:r>
              <a:rPr lang="sk-SK" dirty="0" err="1" smtClean="0">
                <a:solidFill>
                  <a:schemeClr val="tx1"/>
                </a:solidFill>
              </a:rPr>
              <a:t>nápovedy</a:t>
            </a:r>
            <a:r>
              <a:rPr lang="sk-SK" dirty="0" smtClean="0">
                <a:solidFill>
                  <a:schemeClr val="tx1"/>
                </a:solidFill>
              </a:rPr>
              <a:t> vzdialenosti, veľkosti a tvaru spájame s tým, čo sme spoznali za pomoci iných zmyslov. Táto poučka je nesporná a predstavovala skutočný príspevok k teórii vnímania. Táto jeho analýza predpovedala a priamo viedla k „molekulárnemu“ prístupu neskoršej psychológie, teda k úsiliu rozložiť všetko prežívanie na najjednoduchšie súčasti.</a:t>
            </a:r>
            <a:endParaRPr lang="sk-SK" dirty="0" smtClean="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20000"/>
          </a:bodyPr>
          <a:lstStyle/>
          <a:p>
            <a:pPr algn="l"/>
            <a:r>
              <a:rPr lang="sk-SK" b="1" dirty="0" err="1" smtClean="0">
                <a:solidFill>
                  <a:schemeClr val="tx1"/>
                </a:solidFill>
              </a:rPr>
              <a:t>David</a:t>
            </a:r>
            <a:r>
              <a:rPr lang="sk-SK" b="1" dirty="0" smtClean="0">
                <a:solidFill>
                  <a:schemeClr val="tx1"/>
                </a:solidFill>
              </a:rPr>
              <a:t> </a:t>
            </a:r>
            <a:r>
              <a:rPr lang="sk-SK" b="1" dirty="0" err="1" smtClean="0">
                <a:solidFill>
                  <a:schemeClr val="tx1"/>
                </a:solidFill>
              </a:rPr>
              <a:t>Hume</a:t>
            </a:r>
            <a:r>
              <a:rPr lang="sk-SK" b="1" dirty="0" smtClean="0">
                <a:solidFill>
                  <a:schemeClr val="tx1"/>
                </a:solidFill>
              </a:rPr>
              <a:t> </a:t>
            </a:r>
            <a:r>
              <a:rPr lang="sk-SK" dirty="0" smtClean="0">
                <a:solidFill>
                  <a:schemeClr val="tx1"/>
                </a:solidFill>
              </a:rPr>
              <a:t>– jeho radikálne výroky, ktoré psychológii v nasledujúcej dobe sčasti skomplikovali ďalší vývoj, sa týkali hlavne problematiky kauzality, teda vzťahu: príčina – následok. Vo svojej dobe /1730-1776/ prehlasoval, že kauzalitu v psychológii nemôžeme zažiť priamo, a preto nemôžeme vedieť, čo je to kauzalita, či dokonca dokázať, že existuje. Niektorí psychológovia trvali na tom, že psychológia nemôže poskytnúť príčinné vysvetlenie a mala by sa zaoberať čisto len </a:t>
            </a:r>
            <a:r>
              <a:rPr lang="sk-SK" dirty="0" err="1" smtClean="0">
                <a:solidFill>
                  <a:schemeClr val="tx1"/>
                </a:solidFill>
              </a:rPr>
              <a:t>vzťahovosťou</a:t>
            </a:r>
            <a:r>
              <a:rPr lang="sk-SK" dirty="0" smtClean="0">
                <a:solidFill>
                  <a:schemeClr val="tx1"/>
                </a:solidFill>
              </a:rPr>
              <a:t> /mierami vzťahov/ a pravdepodobnosťou /teda, že dve veci sa budú stále odohrávať spoločne alebo v následnosti/.</a:t>
            </a:r>
            <a:endParaRPr lang="sk-SK" dirty="0" smtClean="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a:t>
            </a:r>
            <a:r>
              <a:rPr lang="sk-SK" dirty="0" smtClean="0"/>
              <a:t>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92500" lnSpcReduction="20000"/>
          </a:bodyPr>
          <a:lstStyle/>
          <a:p>
            <a:pPr algn="l"/>
            <a:r>
              <a:rPr lang="sk-SK" dirty="0" smtClean="0">
                <a:solidFill>
                  <a:schemeClr val="tx1"/>
                </a:solidFill>
              </a:rPr>
              <a:t>Neskôr /v roku 1843/ sa zaoberal psychológiou v </a:t>
            </a:r>
            <a:r>
              <a:rPr lang="sk-SK" i="1" dirty="0" smtClean="0">
                <a:solidFill>
                  <a:schemeClr val="tx1"/>
                </a:solidFill>
              </a:rPr>
              <a:t>Logickom systéme </a:t>
            </a:r>
            <a:r>
              <a:rPr lang="sk-SK" b="1" dirty="0" err="1" smtClean="0">
                <a:solidFill>
                  <a:schemeClr val="tx1"/>
                </a:solidFill>
              </a:rPr>
              <a:t>John</a:t>
            </a:r>
            <a:r>
              <a:rPr lang="sk-SK" b="1" dirty="0" smtClean="0">
                <a:solidFill>
                  <a:schemeClr val="tx1"/>
                </a:solidFill>
              </a:rPr>
              <a:t> </a:t>
            </a:r>
            <a:r>
              <a:rPr lang="sk-SK" b="1" dirty="0" err="1" smtClean="0">
                <a:solidFill>
                  <a:schemeClr val="tx1"/>
                </a:solidFill>
              </a:rPr>
              <a:t>Stuart</a:t>
            </a:r>
            <a:r>
              <a:rPr lang="sk-SK" b="1" dirty="0" smtClean="0">
                <a:solidFill>
                  <a:schemeClr val="tx1"/>
                </a:solidFill>
              </a:rPr>
              <a:t> </a:t>
            </a:r>
            <a:r>
              <a:rPr lang="sk-SK" b="1" dirty="0" err="1" smtClean="0">
                <a:solidFill>
                  <a:schemeClr val="tx1"/>
                </a:solidFill>
              </a:rPr>
              <a:t>Mill</a:t>
            </a:r>
            <a:r>
              <a:rPr lang="sk-SK" dirty="0" smtClean="0">
                <a:solidFill>
                  <a:schemeClr val="tx1"/>
                </a:solidFill>
              </a:rPr>
              <a:t>, ktorý hlásal, že zákony asociácií sa môžeme učiť len zo skúsen</a:t>
            </a:r>
            <a:r>
              <a:rPr lang="sk-SK" dirty="0" smtClean="0">
                <a:solidFill>
                  <a:schemeClr val="tx1"/>
                </a:solidFill>
              </a:rPr>
              <a:t>ostí a priamych experimentov. </a:t>
            </a:r>
            <a:r>
              <a:rPr lang="sk-SK" dirty="0" err="1" smtClean="0">
                <a:solidFill>
                  <a:schemeClr val="tx1"/>
                </a:solidFill>
              </a:rPr>
              <a:t>Mill</a:t>
            </a:r>
            <a:r>
              <a:rPr lang="sk-SK" dirty="0" smtClean="0">
                <a:solidFill>
                  <a:schemeClr val="tx1"/>
                </a:solidFill>
              </a:rPr>
              <a:t> takto pomohol orientovať </a:t>
            </a:r>
            <a:r>
              <a:rPr lang="sk-SK" dirty="0" err="1" smtClean="0">
                <a:solidFill>
                  <a:schemeClr val="tx1"/>
                </a:solidFill>
              </a:rPr>
              <a:t>asocianizmus</a:t>
            </a:r>
            <a:r>
              <a:rPr lang="sk-SK" dirty="0" smtClean="0">
                <a:solidFill>
                  <a:schemeClr val="tx1"/>
                </a:solidFill>
              </a:rPr>
              <a:t> smerom k experimentálnej psychológii.</a:t>
            </a:r>
          </a:p>
          <a:p>
            <a:pPr algn="l"/>
            <a:r>
              <a:rPr lang="sk-SK" dirty="0" smtClean="0">
                <a:solidFill>
                  <a:schemeClr val="tx1"/>
                </a:solidFill>
              </a:rPr>
              <a:t>Za jednoznačne systematicky sa venujúceho sa psychológii považujeme i nemeckého filozofa </a:t>
            </a:r>
            <a:r>
              <a:rPr lang="sk-SK" b="1" dirty="0" err="1" smtClean="0">
                <a:solidFill>
                  <a:schemeClr val="tx1"/>
                </a:solidFill>
              </a:rPr>
              <a:t>Christiana</a:t>
            </a:r>
            <a:r>
              <a:rPr lang="sk-SK" b="1" dirty="0" smtClean="0">
                <a:solidFill>
                  <a:schemeClr val="tx1"/>
                </a:solidFill>
              </a:rPr>
              <a:t> Wolfa</a:t>
            </a:r>
            <a:r>
              <a:rPr lang="sk-SK" dirty="0" smtClean="0">
                <a:solidFill>
                  <a:schemeClr val="tx1"/>
                </a:solidFill>
              </a:rPr>
              <a:t>, ktorý publikoval práce „</a:t>
            </a:r>
            <a:r>
              <a:rPr lang="sk-SK" dirty="0" err="1" smtClean="0">
                <a:solidFill>
                  <a:schemeClr val="tx1"/>
                </a:solidFill>
              </a:rPr>
              <a:t>Psychologia</a:t>
            </a:r>
            <a:r>
              <a:rPr lang="sk-SK" dirty="0" smtClean="0">
                <a:solidFill>
                  <a:schemeClr val="tx1"/>
                </a:solidFill>
              </a:rPr>
              <a:t> </a:t>
            </a:r>
            <a:r>
              <a:rPr lang="sk-SK" dirty="0" err="1" smtClean="0">
                <a:solidFill>
                  <a:schemeClr val="tx1"/>
                </a:solidFill>
              </a:rPr>
              <a:t>empirica</a:t>
            </a:r>
            <a:r>
              <a:rPr lang="sk-SK" dirty="0" smtClean="0">
                <a:solidFill>
                  <a:schemeClr val="tx1"/>
                </a:solidFill>
              </a:rPr>
              <a:t>“ a „</a:t>
            </a:r>
            <a:r>
              <a:rPr lang="sk-SK" dirty="0" err="1" smtClean="0">
                <a:solidFill>
                  <a:schemeClr val="tx1"/>
                </a:solidFill>
              </a:rPr>
              <a:t>Psychologia</a:t>
            </a:r>
            <a:r>
              <a:rPr lang="sk-SK" dirty="0" smtClean="0">
                <a:solidFill>
                  <a:schemeClr val="tx1"/>
                </a:solidFill>
              </a:rPr>
              <a:t> </a:t>
            </a:r>
            <a:r>
              <a:rPr lang="sk-SK" dirty="0" err="1" smtClean="0">
                <a:solidFill>
                  <a:schemeClr val="tx1"/>
                </a:solidFill>
              </a:rPr>
              <a:t>racionalis</a:t>
            </a:r>
            <a:r>
              <a:rPr lang="sk-SK" dirty="0" smtClean="0">
                <a:solidFill>
                  <a:schemeClr val="tx1"/>
                </a:solidFill>
              </a:rPr>
              <a:t>“ /1732/. Rozdiel medzi nimi charakterizoval takto: </a:t>
            </a:r>
            <a:r>
              <a:rPr lang="sk-SK" dirty="0" err="1" smtClean="0">
                <a:solidFill>
                  <a:schemeClr val="tx1"/>
                </a:solidFill>
              </a:rPr>
              <a:t>Psycholóegia</a:t>
            </a:r>
            <a:r>
              <a:rPr lang="sk-SK" dirty="0" smtClean="0">
                <a:solidFill>
                  <a:schemeClr val="tx1"/>
                </a:solidFill>
              </a:rPr>
              <a:t> empirická pojednáva o tom, čo je známe o ľudskej duši zo skúsenosti, zameriava sa na opis faktov, na pozorovanie javov. Psychológia racionálna – tú </a:t>
            </a:r>
            <a:r>
              <a:rPr lang="sk-SK" dirty="0" err="1" smtClean="0">
                <a:solidFill>
                  <a:schemeClr val="tx1"/>
                </a:solidFill>
              </a:rPr>
              <a:t>vysve</a:t>
            </a:r>
            <a:r>
              <a:rPr lang="sk-SK" dirty="0" smtClean="0">
                <a:solidFill>
                  <a:schemeClr val="tx1"/>
                </a:solidFill>
              </a:rPr>
              <a:t>-</a:t>
            </a:r>
            <a:endParaRPr lang="sk-SK" dirty="0" smtClean="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556792"/>
            <a:ext cx="8784976" cy="5112568"/>
          </a:xfrm>
        </p:spPr>
        <p:txBody>
          <a:bodyPr>
            <a:normAutofit fontScale="85000" lnSpcReduction="10000"/>
          </a:bodyPr>
          <a:lstStyle/>
          <a:p>
            <a:pPr algn="l"/>
            <a:r>
              <a:rPr lang="sk-SK" dirty="0" smtClean="0">
                <a:solidFill>
                  <a:schemeClr val="tx1"/>
                </a:solidFill>
              </a:rPr>
              <a:t>Na overenie tejto svojej hypotézy nechal odobrať chudobnej matke dve deti a zveril ich jednému pastierovi, žijúcemu v odľahlej oblasti. Deťom sa dostalo potrebnej starostlivosti, ale nikto s nimi neprehovoril ani slovo. Ako dvojročné vyslovili slovo „</a:t>
            </a:r>
            <a:r>
              <a:rPr lang="sk-SK" dirty="0" err="1" smtClean="0">
                <a:solidFill>
                  <a:schemeClr val="tx1"/>
                </a:solidFill>
              </a:rPr>
              <a:t>Bekos</a:t>
            </a:r>
            <a:r>
              <a:rPr lang="sk-SK" dirty="0" smtClean="0">
                <a:solidFill>
                  <a:schemeClr val="tx1"/>
                </a:solidFill>
              </a:rPr>
              <a:t>“, čo bol </a:t>
            </a:r>
            <a:r>
              <a:rPr lang="sk-SK" dirty="0" err="1" smtClean="0">
                <a:solidFill>
                  <a:schemeClr val="tx1"/>
                </a:solidFill>
              </a:rPr>
              <a:t>fryžský</a:t>
            </a:r>
            <a:r>
              <a:rPr lang="sk-SK" dirty="0" smtClean="0">
                <a:solidFill>
                  <a:schemeClr val="tx1"/>
                </a:solidFill>
              </a:rPr>
              <a:t> výraz pre chlieb. Zo sklamaním dospel k záveru, že </a:t>
            </a:r>
            <a:r>
              <a:rPr lang="sk-SK" dirty="0" err="1" smtClean="0">
                <a:solidFill>
                  <a:schemeClr val="tx1"/>
                </a:solidFill>
              </a:rPr>
              <a:t>Frygovia</a:t>
            </a:r>
            <a:r>
              <a:rPr lang="sk-SK" dirty="0" smtClean="0">
                <a:solidFill>
                  <a:schemeClr val="tx1"/>
                </a:solidFill>
              </a:rPr>
              <a:t> sú staršieho pôvodu ako Egypťania.</a:t>
            </a:r>
          </a:p>
          <a:p>
            <a:pPr algn="l"/>
            <a:r>
              <a:rPr lang="sk-SK" dirty="0" smtClean="0">
                <a:solidFill>
                  <a:schemeClr val="tx1"/>
                </a:solidFill>
              </a:rPr>
              <a:t>Samozrejme dnes vieme, že vrodený jazyk neexistuje a že deti, ktoré žiadnu reč nepočujú, nikdy nebudú hovoriť. Egyptský kráľ zrejme považoval </a:t>
            </a:r>
            <a:r>
              <a:rPr lang="sk-SK" dirty="0" err="1" smtClean="0">
                <a:solidFill>
                  <a:schemeClr val="tx1"/>
                </a:solidFill>
              </a:rPr>
              <a:t>neartikulovateľný</a:t>
            </a:r>
            <a:r>
              <a:rPr lang="sk-SK" dirty="0" smtClean="0">
                <a:solidFill>
                  <a:schemeClr val="tx1"/>
                </a:solidFill>
              </a:rPr>
              <a:t> </a:t>
            </a:r>
            <a:r>
              <a:rPr lang="sk-SK" dirty="0" err="1" smtClean="0">
                <a:solidFill>
                  <a:schemeClr val="tx1"/>
                </a:solidFill>
              </a:rPr>
              <a:t>žvatlavý</a:t>
            </a:r>
            <a:r>
              <a:rPr lang="sk-SK" dirty="0" smtClean="0">
                <a:solidFill>
                  <a:schemeClr val="tx1"/>
                </a:solidFill>
              </a:rPr>
              <a:t> zvuk za skutočné slovo, avšak vychádzal z vysoko originálnej predstavy, že myslenie sa rodí vo vedomí prostredníctvom vnútorných procesov, ktoré je možné skúmať.</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20000"/>
          </a:bodyPr>
          <a:lstStyle/>
          <a:p>
            <a:pPr algn="l"/>
            <a:r>
              <a:rPr lang="sk-SK" dirty="0" err="1" smtClean="0">
                <a:solidFill>
                  <a:schemeClr val="tx1"/>
                </a:solidFill>
              </a:rPr>
              <a:t>tľuje</a:t>
            </a:r>
            <a:r>
              <a:rPr lang="sk-SK" dirty="0" smtClean="0">
                <a:solidFill>
                  <a:schemeClr val="tx1"/>
                </a:solidFill>
              </a:rPr>
              <a:t> z prirodzenosti duše a tým prispieva k hlbšiemu poznaniu prirodzenosti ľudskej duše a jej pôvodcu, má za úlohu deduktívne odvodzovať javy z podstaty a povahy duše. Základným pojmom pre vysvetľovanie javov sa stali schopnosti. S nimi sa spájala idea spontánnej aktivity duše. Za hlavnú schopnosť sa považovala predstavivosť, ktorá vystupovala v podobe poznania a chcenia. Wolf veľmi dôkladne opísal rozličné kategórie psychických javov a rozdelil ich do hierarchicky usporiadaných skupín. Vytvoril tak osobitú „anatomickú schému ľudskej duše“, kde každej skupine priradil príslušnú schopnosť ako jej príčinu a základ.</a:t>
            </a:r>
            <a:endParaRPr lang="sk-SK" dirty="0" smtClean="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20000"/>
          </a:bodyPr>
          <a:lstStyle/>
          <a:p>
            <a:pPr algn="l"/>
            <a:r>
              <a:rPr lang="sk-SK" dirty="0" smtClean="0">
                <a:solidFill>
                  <a:schemeClr val="tx1"/>
                </a:solidFill>
              </a:rPr>
              <a:t>       Zatiaľ čo filozofi 18. a 19. storočia sedávali vo svojich študovniach a diskutovali o duševných javoch, mnoho lekárov a prírodovedcov sa pokúšalo získať psychologické poznanie úplne inými cestami. Používali hlavne svoje ruky a rozličné nástroje k získaniu informácií, týkajúcich sa predovšetkým fyzikálnych príčin nervových a duševných procesov. Títo priekopníci fyzikálneho prístupu v psychológii boli vlastne predchodcami dnešných </a:t>
            </a:r>
            <a:r>
              <a:rPr lang="sk-SK" dirty="0" err="1" smtClean="0">
                <a:solidFill>
                  <a:schemeClr val="tx1"/>
                </a:solidFill>
              </a:rPr>
              <a:t>neurofyziológov</a:t>
            </a:r>
            <a:r>
              <a:rPr lang="sk-SK" dirty="0" smtClean="0">
                <a:solidFill>
                  <a:schemeClr val="tx1"/>
                </a:solidFill>
              </a:rPr>
              <a:t> a ich náhľad viedol k dnešným znalostiam molekulárnych procesov v neurónoch, kde sú stavebnými prvkami duševných pochodov.</a:t>
            </a:r>
            <a:endParaRPr lang="sk-SK" dirty="0" smtClean="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b="1" dirty="0" err="1" smtClean="0">
                <a:solidFill>
                  <a:schemeClr val="tx1"/>
                </a:solidFill>
              </a:rPr>
              <a:t>Franz</a:t>
            </a:r>
            <a:r>
              <a:rPr lang="sk-SK" b="1" dirty="0" smtClean="0">
                <a:solidFill>
                  <a:schemeClr val="tx1"/>
                </a:solidFill>
              </a:rPr>
              <a:t> Anton </a:t>
            </a:r>
            <a:r>
              <a:rPr lang="sk-SK" b="1" dirty="0" err="1" smtClean="0">
                <a:solidFill>
                  <a:schemeClr val="tx1"/>
                </a:solidFill>
              </a:rPr>
              <a:t>Mesmer</a:t>
            </a:r>
            <a:r>
              <a:rPr lang="sk-SK" b="1" dirty="0" smtClean="0">
                <a:solidFill>
                  <a:schemeClr val="tx1"/>
                </a:solidFill>
              </a:rPr>
              <a:t> </a:t>
            </a:r>
            <a:r>
              <a:rPr lang="sk-SK" dirty="0" smtClean="0">
                <a:solidFill>
                  <a:schemeClr val="tx1"/>
                </a:solidFill>
              </a:rPr>
              <a:t>– lekár, ktorý aplikoval liečbu magnetmi na základe teórie, že myseľ i telo sa môže uzdraviť vtedy ak sa zmení magnetické pole tela. Teória to bola úplne nezmyselná, ale na nej založený prístup slávil tak dramatický úspech, že </a:t>
            </a:r>
            <a:r>
              <a:rPr lang="sk-SK" dirty="0" err="1" smtClean="0">
                <a:solidFill>
                  <a:schemeClr val="tx1"/>
                </a:solidFill>
              </a:rPr>
              <a:t>Mesmer</a:t>
            </a:r>
            <a:r>
              <a:rPr lang="sk-SK" dirty="0" smtClean="0">
                <a:solidFill>
                  <a:schemeClr val="tx1"/>
                </a:solidFill>
              </a:rPr>
              <a:t> vzbudil značný rozruch najskôr vo Viedni a neskôr v predrevolučnom Paríži. </a:t>
            </a:r>
            <a:r>
              <a:rPr lang="sk-SK" dirty="0" err="1" smtClean="0">
                <a:solidFill>
                  <a:schemeClr val="tx1"/>
                </a:solidFill>
              </a:rPr>
              <a:t>Mesmer</a:t>
            </a:r>
            <a:r>
              <a:rPr lang="sk-SK" dirty="0" smtClean="0">
                <a:solidFill>
                  <a:schemeClr val="tx1"/>
                </a:solidFill>
              </a:rPr>
              <a:t> videl súvislosť medzi magnetizmom a vlastnou teóriou živočíšnej gravitácie. Na objasnenie – dospel k záveru, že telo je „presiaknuté“ skôr magnetizmom ako gravitačným fluidom a že výsledné silové pole môže byť nevyrovnané, čo znamená, že môže byť príčinou choroby, a spätné vyrovnanie liečbou potom prináša uzdravenie. To, čo predtým nazýval „živočíšnou gravitáciou“ premenoval neskôr na „živočíšny magnetizmus“. Krízu, ktorou pacienti trpeli, vysvetľoval ako prelomenie prekážky blokujú- </a:t>
            </a:r>
            <a:endParaRPr lang="sk-SK" dirty="0" smtClean="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85000" lnSpcReduction="20000"/>
          </a:bodyPr>
          <a:lstStyle/>
          <a:p>
            <a:pPr algn="l"/>
            <a:r>
              <a:rPr lang="sk-SK" dirty="0" err="1" smtClean="0">
                <a:solidFill>
                  <a:schemeClr val="tx1"/>
                </a:solidFill>
              </a:rPr>
              <a:t>cej</a:t>
            </a:r>
            <a:r>
              <a:rPr lang="sk-SK" dirty="0" smtClean="0">
                <a:solidFill>
                  <a:schemeClr val="tx1"/>
                </a:solidFill>
              </a:rPr>
              <a:t> voľný tok telesného magnetizmu a následné navrátenie harmónie. V roku 1784 bola ustanovená špeciálna komisia, v ktorej boli zastúpení významní lekári a akademici. Táto komisia mala preskúmať </a:t>
            </a:r>
            <a:r>
              <a:rPr lang="sk-SK" dirty="0" err="1" smtClean="0">
                <a:solidFill>
                  <a:schemeClr val="tx1"/>
                </a:solidFill>
              </a:rPr>
              <a:t>Mesmerove</a:t>
            </a:r>
            <a:r>
              <a:rPr lang="sk-SK" dirty="0" smtClean="0">
                <a:solidFill>
                  <a:schemeClr val="tx1"/>
                </a:solidFill>
              </a:rPr>
              <a:t> tvrdenia o magnetizme. Následne na to komisia vypracovala podrobnú štúdiu, v ktorej použila experiment, ktorý je v modernej psychológii bežný a dospela k záveru, že </a:t>
            </a:r>
            <a:r>
              <a:rPr lang="sk-SK" dirty="0" err="1" smtClean="0">
                <a:solidFill>
                  <a:schemeClr val="tx1"/>
                </a:solidFill>
              </a:rPr>
              <a:t>Mesmerove</a:t>
            </a:r>
            <a:r>
              <a:rPr lang="sk-SK" dirty="0" smtClean="0">
                <a:solidFill>
                  <a:schemeClr val="tx1"/>
                </a:solidFill>
              </a:rPr>
              <a:t> magnetické fluidum neexistuje. Po týchto záveroch sa začala popularita </a:t>
            </a:r>
            <a:r>
              <a:rPr lang="sk-SK" dirty="0" err="1" smtClean="0">
                <a:solidFill>
                  <a:schemeClr val="tx1"/>
                </a:solidFill>
              </a:rPr>
              <a:t>mesmerizmu</a:t>
            </a:r>
            <a:r>
              <a:rPr lang="sk-SK" dirty="0" smtClean="0">
                <a:solidFill>
                  <a:schemeClr val="tx1"/>
                </a:solidFill>
              </a:rPr>
              <a:t> vytrácať a hnutie sa </a:t>
            </a:r>
            <a:r>
              <a:rPr lang="sk-SK" dirty="0" err="1" smtClean="0">
                <a:solidFill>
                  <a:schemeClr val="tx1"/>
                </a:solidFill>
              </a:rPr>
              <a:t>rzdrobilo</a:t>
            </a:r>
            <a:r>
              <a:rPr lang="sk-SK" dirty="0" smtClean="0">
                <a:solidFill>
                  <a:schemeClr val="tx1"/>
                </a:solidFill>
              </a:rPr>
              <a:t> do rozhádaných skupiniek. Ďalšie polstoročie zostal </a:t>
            </a:r>
            <a:r>
              <a:rPr lang="sk-SK" dirty="0" err="1" smtClean="0">
                <a:solidFill>
                  <a:schemeClr val="tx1"/>
                </a:solidFill>
              </a:rPr>
              <a:t>mesmerizmus</a:t>
            </a:r>
            <a:r>
              <a:rPr lang="sk-SK" dirty="0" smtClean="0">
                <a:solidFill>
                  <a:schemeClr val="tx1"/>
                </a:solidFill>
              </a:rPr>
              <a:t> akýmsi kúzelníckym a úplne nepochopeným fenoménom a bol praktizovaný šarlatánmi, putovnými umelcami a veľkým množstvom laikov a nepravých doktorov vo Francúzsku, Anglicku a Amerike. V Anglicku v 40. rokoch 19. storočia začal </a:t>
            </a:r>
            <a:r>
              <a:rPr lang="sk-SK" dirty="0" err="1" smtClean="0">
                <a:solidFill>
                  <a:schemeClr val="tx1"/>
                </a:solidFill>
              </a:rPr>
              <a:t>mesmerizmus</a:t>
            </a:r>
            <a:r>
              <a:rPr lang="sk-SK" dirty="0" smtClean="0">
                <a:solidFill>
                  <a:schemeClr val="tx1"/>
                </a:solidFill>
              </a:rPr>
              <a:t> získavať určitú vážnosť.</a:t>
            </a:r>
            <a:endParaRPr lang="sk-SK" dirty="0" smtClean="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lnSpcReduction="10000"/>
          </a:bodyPr>
          <a:lstStyle/>
          <a:p>
            <a:pPr algn="l"/>
            <a:r>
              <a:rPr lang="sk-SK" b="1" dirty="0" err="1" smtClean="0">
                <a:solidFill>
                  <a:schemeClr val="tx1"/>
                </a:solidFill>
              </a:rPr>
              <a:t>James</a:t>
            </a:r>
            <a:r>
              <a:rPr lang="sk-SK" b="1" dirty="0" smtClean="0">
                <a:solidFill>
                  <a:schemeClr val="tx1"/>
                </a:solidFill>
              </a:rPr>
              <a:t> </a:t>
            </a:r>
            <a:r>
              <a:rPr lang="sk-SK" b="1" dirty="0" err="1" smtClean="0">
                <a:solidFill>
                  <a:schemeClr val="tx1"/>
                </a:solidFill>
              </a:rPr>
              <a:t>Braid</a:t>
            </a:r>
            <a:r>
              <a:rPr lang="sk-SK" b="1" dirty="0" smtClean="0">
                <a:solidFill>
                  <a:schemeClr val="tx1"/>
                </a:solidFill>
              </a:rPr>
              <a:t> </a:t>
            </a:r>
            <a:r>
              <a:rPr lang="sk-SK" dirty="0" smtClean="0">
                <a:solidFill>
                  <a:schemeClr val="tx1"/>
                </a:solidFill>
              </a:rPr>
              <a:t>– škótsky lekár vykonal množstvo experimentov s </a:t>
            </a:r>
            <a:r>
              <a:rPr lang="sk-SK" dirty="0" err="1" smtClean="0">
                <a:solidFill>
                  <a:schemeClr val="tx1"/>
                </a:solidFill>
              </a:rPr>
              <a:t>mesmerizmom</a:t>
            </a:r>
            <a:r>
              <a:rPr lang="sk-SK" dirty="0" smtClean="0">
                <a:solidFill>
                  <a:schemeClr val="tx1"/>
                </a:solidFill>
              </a:rPr>
              <a:t> a </a:t>
            </a:r>
            <a:r>
              <a:rPr lang="sk-SK" dirty="0" smtClean="0">
                <a:solidFill>
                  <a:schemeClr val="tx1"/>
                </a:solidFill>
              </a:rPr>
              <a:t>prehlásil, že jeho hlavný účinok nespočíva v magnetizme plynúcom od </a:t>
            </a:r>
            <a:r>
              <a:rPr lang="sk-SK" dirty="0" err="1" smtClean="0">
                <a:solidFill>
                  <a:schemeClr val="tx1"/>
                </a:solidFill>
              </a:rPr>
              <a:t>mesmeristov</a:t>
            </a:r>
            <a:r>
              <a:rPr lang="sk-SK" dirty="0" smtClean="0">
                <a:solidFill>
                  <a:schemeClr val="tx1"/>
                </a:solidFill>
              </a:rPr>
              <a:t>, ale skôr vo vnímavosti pacienta. Tento účinok prakticky stotožnil s psychologickým procesom. </a:t>
            </a:r>
            <a:r>
              <a:rPr lang="sk-SK" dirty="0" err="1" smtClean="0">
                <a:solidFill>
                  <a:schemeClr val="tx1"/>
                </a:solidFill>
              </a:rPr>
              <a:t>Braid</a:t>
            </a:r>
            <a:r>
              <a:rPr lang="sk-SK" dirty="0" smtClean="0">
                <a:solidFill>
                  <a:schemeClr val="tx1"/>
                </a:solidFill>
              </a:rPr>
              <a:t> premenoval </a:t>
            </a:r>
            <a:r>
              <a:rPr lang="sk-SK" dirty="0" err="1" smtClean="0">
                <a:solidFill>
                  <a:schemeClr val="tx1"/>
                </a:solidFill>
              </a:rPr>
              <a:t>mesmerizmus</a:t>
            </a:r>
            <a:r>
              <a:rPr lang="sk-SK" dirty="0" smtClean="0">
                <a:solidFill>
                  <a:schemeClr val="tx1"/>
                </a:solidFill>
              </a:rPr>
              <a:t> na „</a:t>
            </a:r>
            <a:r>
              <a:rPr lang="sk-SK" dirty="0" err="1" smtClean="0">
                <a:solidFill>
                  <a:schemeClr val="tx1"/>
                </a:solidFill>
              </a:rPr>
              <a:t>neurohypnológiu</a:t>
            </a:r>
            <a:r>
              <a:rPr lang="sk-SK" dirty="0" smtClean="0">
                <a:solidFill>
                  <a:schemeClr val="tx1"/>
                </a:solidFill>
              </a:rPr>
              <a:t>“ /podľa gréckeho </a:t>
            </a:r>
            <a:r>
              <a:rPr lang="sk-SK" i="1" dirty="0" err="1" smtClean="0">
                <a:solidFill>
                  <a:schemeClr val="tx1"/>
                </a:solidFill>
              </a:rPr>
              <a:t>neuron</a:t>
            </a:r>
            <a:r>
              <a:rPr lang="sk-SK" i="1" dirty="0" smtClean="0">
                <a:solidFill>
                  <a:schemeClr val="tx1"/>
                </a:solidFill>
              </a:rPr>
              <a:t> </a:t>
            </a:r>
            <a:r>
              <a:rPr lang="sk-SK" dirty="0" smtClean="0">
                <a:solidFill>
                  <a:schemeClr val="tx1"/>
                </a:solidFill>
              </a:rPr>
              <a:t>ako nerv a </a:t>
            </a:r>
            <a:r>
              <a:rPr lang="sk-SK" i="1" dirty="0" err="1" smtClean="0">
                <a:solidFill>
                  <a:schemeClr val="tx1"/>
                </a:solidFill>
              </a:rPr>
              <a:t>hypnosis</a:t>
            </a:r>
            <a:r>
              <a:rPr lang="sk-SK" dirty="0" smtClean="0">
                <a:solidFill>
                  <a:schemeClr val="tx1"/>
                </a:solidFill>
              </a:rPr>
              <a:t> ako spánok/, z čoho sa zakrátko v bežnom používaní stala iba „hypnóza“, a toto označenie používame dodnes.</a:t>
            </a:r>
            <a:endParaRPr lang="sk-SK" dirty="0" smtClean="0">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a:bodyPr>
          <a:lstStyle/>
          <a:p>
            <a:pPr algn="l"/>
            <a:r>
              <a:rPr lang="sk-SK" dirty="0" smtClean="0">
                <a:solidFill>
                  <a:schemeClr val="tx1"/>
                </a:solidFill>
              </a:rPr>
              <a:t>       Za určitú dobu francúzsky lekár </a:t>
            </a:r>
            <a:r>
              <a:rPr lang="sk-SK" b="1" dirty="0" smtClean="0">
                <a:solidFill>
                  <a:schemeClr val="tx1"/>
                </a:solidFill>
              </a:rPr>
              <a:t>Auguste </a:t>
            </a:r>
            <a:r>
              <a:rPr lang="sk-SK" b="1" dirty="0" err="1" smtClean="0">
                <a:solidFill>
                  <a:schemeClr val="tx1"/>
                </a:solidFill>
              </a:rPr>
              <a:t>Liébeault</a:t>
            </a:r>
            <a:r>
              <a:rPr lang="sk-SK" b="1" dirty="0" smtClean="0">
                <a:solidFill>
                  <a:schemeClr val="tx1"/>
                </a:solidFill>
              </a:rPr>
              <a:t> </a:t>
            </a:r>
            <a:r>
              <a:rPr lang="sk-SK" dirty="0" smtClean="0">
                <a:solidFill>
                  <a:schemeClr val="tx1"/>
                </a:solidFill>
              </a:rPr>
              <a:t>v polovici 19. storočia zbavil hypnózu posledných magicko-mystických prímesí.</a:t>
            </a:r>
          </a:p>
          <a:p>
            <a:pPr algn="l"/>
            <a:r>
              <a:rPr lang="sk-SK" dirty="0" smtClean="0">
                <a:solidFill>
                  <a:schemeClr val="tx1"/>
                </a:solidFill>
              </a:rPr>
              <a:t> </a:t>
            </a:r>
            <a:r>
              <a:rPr lang="sk-SK" dirty="0" smtClean="0">
                <a:solidFill>
                  <a:schemeClr val="tx1"/>
                </a:solidFill>
              </a:rPr>
              <a:t>       Vďaka </a:t>
            </a:r>
            <a:r>
              <a:rPr lang="sk-SK" b="1" dirty="0" smtClean="0">
                <a:solidFill>
                  <a:schemeClr val="tx1"/>
                </a:solidFill>
              </a:rPr>
              <a:t>J.M. </a:t>
            </a:r>
            <a:r>
              <a:rPr lang="sk-SK" b="1" dirty="0" err="1" smtClean="0">
                <a:solidFill>
                  <a:schemeClr val="tx1"/>
                </a:solidFill>
              </a:rPr>
              <a:t>Charcotovi</a:t>
            </a:r>
            <a:r>
              <a:rPr lang="sk-SK" b="1" dirty="0" smtClean="0">
                <a:solidFill>
                  <a:schemeClr val="tx1"/>
                </a:solidFill>
              </a:rPr>
              <a:t> </a:t>
            </a:r>
            <a:r>
              <a:rPr lang="sk-SK" dirty="0" smtClean="0">
                <a:solidFill>
                  <a:schemeClr val="tx1"/>
                </a:solidFill>
              </a:rPr>
              <a:t>Francúzska akadémia vied v roku 1882 uznala hypnózu ako neurologický fenomén, ktorý nemá nič spoločné s magnetizmom. </a:t>
            </a:r>
            <a:r>
              <a:rPr lang="sk-SK" dirty="0" err="1" smtClean="0">
                <a:solidFill>
                  <a:schemeClr val="tx1"/>
                </a:solidFill>
              </a:rPr>
              <a:t>Charcot</a:t>
            </a:r>
            <a:r>
              <a:rPr lang="sk-SK" dirty="0" smtClean="0">
                <a:solidFill>
                  <a:schemeClr val="tx1"/>
                </a:solidFill>
              </a:rPr>
              <a:t> a </a:t>
            </a:r>
            <a:r>
              <a:rPr lang="sk-SK" dirty="0" err="1" smtClean="0">
                <a:solidFill>
                  <a:schemeClr val="tx1"/>
                </a:solidFill>
              </a:rPr>
              <a:t>Bernheim</a:t>
            </a:r>
            <a:r>
              <a:rPr lang="sk-SK" dirty="0" smtClean="0">
                <a:solidFill>
                  <a:schemeClr val="tx1"/>
                </a:solidFill>
              </a:rPr>
              <a:t> sa zaoberali liečením duševne chorých. </a:t>
            </a:r>
          </a:p>
          <a:p>
            <a:pPr algn="l"/>
            <a:r>
              <a:rPr lang="sk-SK" dirty="0" smtClean="0">
                <a:solidFill>
                  <a:schemeClr val="tx1"/>
                </a:solidFill>
              </a:rPr>
              <a:t> </a:t>
            </a:r>
            <a:r>
              <a:rPr lang="sk-SK" dirty="0" smtClean="0">
                <a:solidFill>
                  <a:schemeClr val="tx1"/>
                </a:solidFill>
              </a:rPr>
              <a:t>    </a:t>
            </a:r>
            <a:endParaRPr lang="sk-SK" dirty="0" smtClean="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b="1" dirty="0" err="1" smtClean="0">
                <a:solidFill>
                  <a:schemeClr val="tx1"/>
                </a:solidFill>
              </a:rPr>
              <a:t>Bernheim</a:t>
            </a:r>
            <a:r>
              <a:rPr lang="sk-SK" dirty="0" smtClean="0">
                <a:solidFill>
                  <a:schemeClr val="tx1"/>
                </a:solidFill>
              </a:rPr>
              <a:t> – viedol kliniku v </a:t>
            </a:r>
            <a:r>
              <a:rPr lang="sk-SK" dirty="0" err="1" smtClean="0">
                <a:solidFill>
                  <a:schemeClr val="tx1"/>
                </a:solidFill>
              </a:rPr>
              <a:t>Nancy</a:t>
            </a:r>
            <a:r>
              <a:rPr lang="sk-SK" dirty="0" smtClean="0">
                <a:solidFill>
                  <a:schemeClr val="tx1"/>
                </a:solidFill>
              </a:rPr>
              <a:t>, kde sa sústredil na psychologickú povahu hypnotických stavov, ktoré vyvolávali pomocou sugescie a spájali s predstavivosťou. Zaoberali sa liečením hystérie a hysterické symptómy /paralýzu citlivosti alebo pohybov bez organického poškodenia/ vysvetľovali sugesciou, vyvolanou buď inou osobou alebo samým pacientom /autosugesciou/. Pritom predpokladali, že sugesciu ani auto sugesciu si pacienti nemusia uvedomovať. Množstvo </a:t>
            </a:r>
            <a:r>
              <a:rPr lang="sk-SK" dirty="0" err="1" smtClean="0">
                <a:solidFill>
                  <a:schemeClr val="tx1"/>
                </a:solidFill>
              </a:rPr>
              <a:t>Charcotových</a:t>
            </a:r>
            <a:r>
              <a:rPr lang="sk-SK" dirty="0" smtClean="0">
                <a:solidFill>
                  <a:schemeClr val="tx1"/>
                </a:solidFill>
              </a:rPr>
              <a:t> nadaných študentov, medzi ktorých patrili napr. </a:t>
            </a:r>
            <a:r>
              <a:rPr lang="sk-SK" dirty="0" err="1" smtClean="0">
                <a:solidFill>
                  <a:schemeClr val="tx1"/>
                </a:solidFill>
              </a:rPr>
              <a:t>Alfred</a:t>
            </a:r>
            <a:r>
              <a:rPr lang="sk-SK" dirty="0" smtClean="0">
                <a:solidFill>
                  <a:schemeClr val="tx1"/>
                </a:solidFill>
              </a:rPr>
              <a:t> </a:t>
            </a:r>
            <a:r>
              <a:rPr lang="sk-SK" dirty="0" err="1" smtClean="0">
                <a:solidFill>
                  <a:schemeClr val="tx1"/>
                </a:solidFill>
              </a:rPr>
              <a:t>Binet</a:t>
            </a:r>
            <a:r>
              <a:rPr lang="sk-SK" dirty="0" smtClean="0">
                <a:solidFill>
                  <a:schemeClr val="tx1"/>
                </a:solidFill>
              </a:rPr>
              <a:t>, </a:t>
            </a:r>
            <a:r>
              <a:rPr lang="sk-SK" dirty="0" err="1" smtClean="0">
                <a:solidFill>
                  <a:schemeClr val="tx1"/>
                </a:solidFill>
              </a:rPr>
              <a:t>Piere</a:t>
            </a:r>
            <a:r>
              <a:rPr lang="sk-SK" dirty="0" smtClean="0">
                <a:solidFill>
                  <a:schemeClr val="tx1"/>
                </a:solidFill>
              </a:rPr>
              <a:t> </a:t>
            </a:r>
            <a:r>
              <a:rPr lang="sk-SK" dirty="0" err="1" smtClean="0">
                <a:solidFill>
                  <a:schemeClr val="tx1"/>
                </a:solidFill>
              </a:rPr>
              <a:t>Janet</a:t>
            </a:r>
            <a:r>
              <a:rPr lang="sk-SK" dirty="0" smtClean="0">
                <a:solidFill>
                  <a:schemeClr val="tx1"/>
                </a:solidFill>
              </a:rPr>
              <a:t> /venovali sa otázkam patopsychológie, </a:t>
            </a:r>
            <a:r>
              <a:rPr lang="sk-SK" dirty="0" err="1" smtClean="0">
                <a:solidFill>
                  <a:schemeClr val="tx1"/>
                </a:solidFill>
              </a:rPr>
              <a:t>Binet</a:t>
            </a:r>
            <a:r>
              <a:rPr lang="sk-SK" dirty="0" smtClean="0">
                <a:solidFill>
                  <a:schemeClr val="tx1"/>
                </a:solidFill>
              </a:rPr>
              <a:t> je autorom prvého inteligenčného testu/ a </a:t>
            </a:r>
            <a:r>
              <a:rPr lang="sk-SK" dirty="0" err="1" smtClean="0">
                <a:solidFill>
                  <a:schemeClr val="tx1"/>
                </a:solidFill>
              </a:rPr>
              <a:t>Sigmund</a:t>
            </a:r>
            <a:r>
              <a:rPr lang="sk-SK" dirty="0" smtClean="0">
                <a:solidFill>
                  <a:schemeClr val="tx1"/>
                </a:solidFill>
              </a:rPr>
              <a:t> </a:t>
            </a:r>
            <a:r>
              <a:rPr lang="sk-SK" dirty="0" err="1" smtClean="0">
                <a:solidFill>
                  <a:schemeClr val="tx1"/>
                </a:solidFill>
              </a:rPr>
              <a:t>Freud</a:t>
            </a:r>
            <a:r>
              <a:rPr lang="sk-SK" dirty="0" smtClean="0">
                <a:solidFill>
                  <a:schemeClr val="tx1"/>
                </a:solidFill>
              </a:rPr>
              <a:t>, pokračovalo vo vysvetlení hypnotického stavu skôr psychologickou ako neurologickou cestou a ponúkali nové využitia hypnózy.</a:t>
            </a:r>
            <a:endParaRPr lang="sk-SK" dirty="0" smtClean="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a:bodyPr>
          <a:lstStyle/>
          <a:p>
            <a:pPr algn="l"/>
            <a:r>
              <a:rPr lang="sk-SK" dirty="0" smtClean="0">
                <a:solidFill>
                  <a:schemeClr val="tx1"/>
                </a:solidFill>
              </a:rPr>
              <a:t>       V kontexte dejín nemožno nespomenúť meno človeka, ktoré zostalo definitívne späté so psychológiou duševne chorých. Bol ním </a:t>
            </a:r>
            <a:r>
              <a:rPr lang="sk-SK" dirty="0" err="1" smtClean="0">
                <a:solidFill>
                  <a:schemeClr val="tx1"/>
                </a:solidFill>
              </a:rPr>
              <a:t>francúz</a:t>
            </a:r>
            <a:r>
              <a:rPr lang="sk-SK" dirty="0" smtClean="0">
                <a:solidFill>
                  <a:schemeClr val="tx1"/>
                </a:solidFill>
              </a:rPr>
              <a:t> </a:t>
            </a:r>
            <a:r>
              <a:rPr lang="sk-SK" b="1" dirty="0" err="1" smtClean="0">
                <a:solidFill>
                  <a:schemeClr val="tx1"/>
                </a:solidFill>
              </a:rPr>
              <a:t>Phillipp</a:t>
            </a:r>
            <a:r>
              <a:rPr lang="sk-SK" b="1" dirty="0" smtClean="0">
                <a:solidFill>
                  <a:schemeClr val="tx1"/>
                </a:solidFill>
              </a:rPr>
              <a:t> </a:t>
            </a:r>
            <a:r>
              <a:rPr lang="sk-SK" b="1" dirty="0" err="1" smtClean="0">
                <a:solidFill>
                  <a:schemeClr val="tx1"/>
                </a:solidFill>
              </a:rPr>
              <a:t>Pinel</a:t>
            </a:r>
            <a:r>
              <a:rPr lang="sk-SK" dirty="0" smtClean="0">
                <a:solidFill>
                  <a:schemeClr val="tx1"/>
                </a:solidFill>
              </a:rPr>
              <a:t>, ktorý sa do dejín psychológie zapísal tým, že v roku 1792 oslobodil duševne chorých z reťazí /v pravom slova zmysle/ a urobil z nich pacientov. </a:t>
            </a:r>
            <a:endParaRPr lang="sk-SK" dirty="0" smtClean="0">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85000" lnSpcReduction="10000"/>
          </a:bodyPr>
          <a:lstStyle/>
          <a:p>
            <a:pPr algn="l"/>
            <a:r>
              <a:rPr lang="sk-SK" dirty="0" smtClean="0">
                <a:solidFill>
                  <a:schemeClr val="tx1"/>
                </a:solidFill>
              </a:rPr>
              <a:t>       Z hľadiska učenia o </a:t>
            </a:r>
            <a:r>
              <a:rPr lang="sk-SK" dirty="0" err="1" smtClean="0">
                <a:solidFill>
                  <a:schemeClr val="tx1"/>
                </a:solidFill>
              </a:rPr>
              <a:t>neuropsychických</a:t>
            </a:r>
            <a:r>
              <a:rPr lang="sk-SK" dirty="0" smtClean="0">
                <a:solidFill>
                  <a:schemeClr val="tx1"/>
                </a:solidFill>
              </a:rPr>
              <a:t> funkciách bol významným fyziológom 18. storočia </a:t>
            </a:r>
            <a:r>
              <a:rPr lang="sk-SK" dirty="0" err="1" smtClean="0">
                <a:solidFill>
                  <a:schemeClr val="tx1"/>
                </a:solidFill>
              </a:rPr>
              <a:t>švajčiar</a:t>
            </a:r>
            <a:r>
              <a:rPr lang="sk-SK" dirty="0" smtClean="0">
                <a:solidFill>
                  <a:schemeClr val="tx1"/>
                </a:solidFill>
              </a:rPr>
              <a:t> </a:t>
            </a:r>
            <a:r>
              <a:rPr lang="sk-SK" b="1" dirty="0" smtClean="0">
                <a:solidFill>
                  <a:schemeClr val="tx1"/>
                </a:solidFill>
              </a:rPr>
              <a:t>Albrecht </a:t>
            </a:r>
            <a:r>
              <a:rPr lang="sk-SK" b="1" dirty="0" err="1" smtClean="0">
                <a:solidFill>
                  <a:schemeClr val="tx1"/>
                </a:solidFill>
              </a:rPr>
              <a:t>Haller</a:t>
            </a:r>
            <a:r>
              <a:rPr lang="sk-SK" b="1" dirty="0" smtClean="0">
                <a:solidFill>
                  <a:schemeClr val="tx1"/>
                </a:solidFill>
              </a:rPr>
              <a:t> </a:t>
            </a:r>
            <a:r>
              <a:rPr lang="sk-SK" dirty="0" smtClean="0">
                <a:solidFill>
                  <a:schemeClr val="tx1"/>
                </a:solidFill>
              </a:rPr>
              <a:t>– jeho pričinením sa spod determinujúceho vplyvu duše vymanili nielen výlučne nervové javy, ale aj značná časť psychických javov. Podľa jeho názoru sa tieto javy bezprostredne podieľajú na zložitých pohyboch, napr. pri chôdzi a pod. Psychické elementy týchto zložitých pohyb </a:t>
            </a:r>
            <a:r>
              <a:rPr lang="sk-SK" dirty="0" err="1" smtClean="0">
                <a:solidFill>
                  <a:schemeClr val="tx1"/>
                </a:solidFill>
              </a:rPr>
              <a:t>Haller</a:t>
            </a:r>
            <a:r>
              <a:rPr lang="sk-SK" dirty="0" smtClean="0">
                <a:solidFill>
                  <a:schemeClr val="tx1"/>
                </a:solidFill>
              </a:rPr>
              <a:t> označil ako „temné vnemy“. Tým sa vytvorili prírodovedné predpoklady na významný zvrat v rozvoji psychologického myslenia – na prechod k chápaniu psychiky ako vlastnosti organizovanej hmoty.</a:t>
            </a:r>
          </a:p>
          <a:p>
            <a:pPr algn="l"/>
            <a:r>
              <a:rPr lang="sk-SK" dirty="0" smtClean="0">
                <a:solidFill>
                  <a:schemeClr val="tx1"/>
                </a:solidFill>
              </a:rPr>
              <a:t>V ďalšej etape vývoja učenie o psychike ako o funkcii mozgu urýchlilo rozvoj </a:t>
            </a:r>
            <a:r>
              <a:rPr lang="sk-SK" dirty="0" err="1" smtClean="0">
                <a:solidFill>
                  <a:schemeClr val="tx1"/>
                </a:solidFill>
              </a:rPr>
              <a:t>psychofyziológie</a:t>
            </a:r>
            <a:r>
              <a:rPr lang="sk-SK" dirty="0" smtClean="0">
                <a:solidFill>
                  <a:schemeClr val="tx1"/>
                </a:solidFill>
              </a:rPr>
              <a:t> a viedlo k novým objavom.</a:t>
            </a:r>
            <a:endParaRPr lang="sk-SK" dirty="0" smtClean="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10000"/>
          </a:bodyPr>
          <a:lstStyle/>
          <a:p>
            <a:pPr algn="l"/>
            <a:r>
              <a:rPr lang="sk-SK" b="1" dirty="0" err="1" smtClean="0">
                <a:solidFill>
                  <a:schemeClr val="tx1"/>
                </a:solidFill>
              </a:rPr>
              <a:t>Franz</a:t>
            </a:r>
            <a:r>
              <a:rPr lang="sk-SK" b="1" dirty="0" smtClean="0">
                <a:solidFill>
                  <a:schemeClr val="tx1"/>
                </a:solidFill>
              </a:rPr>
              <a:t> Jozef </a:t>
            </a:r>
            <a:r>
              <a:rPr lang="sk-SK" b="1" dirty="0" err="1" smtClean="0">
                <a:solidFill>
                  <a:schemeClr val="tx1"/>
                </a:solidFill>
              </a:rPr>
              <a:t>Gall</a:t>
            </a:r>
            <a:r>
              <a:rPr lang="sk-SK" b="1" dirty="0" smtClean="0">
                <a:solidFill>
                  <a:schemeClr val="tx1"/>
                </a:solidFill>
              </a:rPr>
              <a:t> </a:t>
            </a:r>
            <a:r>
              <a:rPr lang="sk-SK" dirty="0" smtClean="0">
                <a:solidFill>
                  <a:schemeClr val="tx1"/>
                </a:solidFill>
              </a:rPr>
              <a:t>/1758-1828/ – bol </a:t>
            </a:r>
            <a:r>
              <a:rPr lang="sk-SK" dirty="0" err="1" smtClean="0">
                <a:solidFill>
                  <a:schemeClr val="tx1"/>
                </a:solidFill>
              </a:rPr>
              <a:t>fyzikalista</a:t>
            </a:r>
            <a:r>
              <a:rPr lang="sk-SK" dirty="0" smtClean="0">
                <a:solidFill>
                  <a:schemeClr val="tx1"/>
                </a:solidFill>
              </a:rPr>
              <a:t>, ktorý si zvolil úplne odlišný prístup a „ohmatával“ a meral lebku v presvedčení, že detaily jej konfigurácie priamo súvisia s individuálnymi rysmi osobnosti a jej duševnými schopnosťami. Hoci myšlienka, že vonkajšie telesné charakteristiky sú spojené s psychologickými rysmi je veľmi stará, </a:t>
            </a:r>
            <a:r>
              <a:rPr lang="sk-SK" i="1" dirty="0" smtClean="0">
                <a:solidFill>
                  <a:schemeClr val="tx1"/>
                </a:solidFill>
              </a:rPr>
              <a:t>fyziognómia</a:t>
            </a:r>
            <a:r>
              <a:rPr lang="sk-SK" dirty="0" smtClean="0">
                <a:solidFill>
                  <a:schemeClr val="tx1"/>
                </a:solidFill>
              </a:rPr>
              <a:t> – teda výklad charakteru z duševných schopností podľa tvaru a veľkosti tvárových rysov existuje už od antiky – nemala na psychológiu žiadny vplyv. Pripravila však pôdu príbuznej teórii, </a:t>
            </a:r>
            <a:r>
              <a:rPr lang="sk-SK" i="1" dirty="0" err="1" smtClean="0">
                <a:solidFill>
                  <a:schemeClr val="tx1"/>
                </a:solidFill>
              </a:rPr>
              <a:t>frenológii</a:t>
            </a:r>
            <a:r>
              <a:rPr lang="sk-SK" dirty="0" smtClean="0">
                <a:solidFill>
                  <a:schemeClr val="tx1"/>
                </a:solidFill>
              </a:rPr>
              <a:t>, ktorá učila, že tvar lebky je daný vývinom špecifických častí mozgu, a preto je určujúca aj pre charakter a duševné schopnosti.</a:t>
            </a:r>
            <a:endParaRPr lang="sk-SK" dirty="0" smtClean="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20000"/>
          </a:bodyPr>
          <a:lstStyle/>
          <a:p>
            <a:pPr algn="l"/>
            <a:r>
              <a:rPr lang="sk-SK" dirty="0" smtClean="0">
                <a:solidFill>
                  <a:schemeClr val="tx1"/>
                </a:solidFill>
              </a:rPr>
              <a:t>Vznik písma je zlomovým bodom, kedy človek vedel to, čo pociťoval a prežíval, napísať, a tak uchovať pre budúce generácie.</a:t>
            </a:r>
          </a:p>
          <a:p>
            <a:pPr algn="l"/>
            <a:r>
              <a:rPr lang="sk-SK" dirty="0" smtClean="0">
                <a:solidFill>
                  <a:schemeClr val="tx1"/>
                </a:solidFill>
              </a:rPr>
              <a:t>Prvé predvedecké predstavy o psychike vznikali v staroveku /India, Čína, Egypt, Babylon, Grécko/ v rámci filozofie.</a:t>
            </a:r>
          </a:p>
          <a:p>
            <a:pPr algn="l"/>
            <a:r>
              <a:rPr lang="sk-SK" dirty="0" smtClean="0">
                <a:solidFill>
                  <a:schemeClr val="tx1"/>
                </a:solidFill>
              </a:rPr>
              <a:t>V 6. stor. pred Kristom sa objavili náznaky pozoruhodného vývoja:</a:t>
            </a:r>
          </a:p>
          <a:p>
            <a:pPr algn="l"/>
            <a:r>
              <a:rPr lang="sk-SK" dirty="0" smtClean="0">
                <a:solidFill>
                  <a:schemeClr val="tx1"/>
                </a:solidFill>
              </a:rPr>
              <a:t>Budha v Indii prisudzoval ľudské myslenie našim pocitom a vnemom, ktoré sa – ako hovoril – postupne a automaticky spájajú do myšlienok.</a:t>
            </a:r>
          </a:p>
          <a:p>
            <a:pPr algn="l"/>
            <a:endParaRPr lang="sk-SK" dirty="0" smtClean="0">
              <a:solidFill>
                <a:schemeClr val="tx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85000" lnSpcReduction="20000"/>
          </a:bodyPr>
          <a:lstStyle/>
          <a:p>
            <a:pPr algn="l"/>
            <a:r>
              <a:rPr lang="sk-SK" dirty="0" smtClean="0">
                <a:solidFill>
                  <a:schemeClr val="tx1"/>
                </a:solidFill>
              </a:rPr>
              <a:t>Hlavným stúpencom tejto teórie bol práve </a:t>
            </a:r>
            <a:r>
              <a:rPr lang="sk-SK" dirty="0" err="1" smtClean="0">
                <a:solidFill>
                  <a:schemeClr val="tx1"/>
                </a:solidFill>
              </a:rPr>
              <a:t>Gall</a:t>
            </a:r>
            <a:r>
              <a:rPr lang="sk-SK" dirty="0" smtClean="0">
                <a:solidFill>
                  <a:schemeClr val="tx1"/>
                </a:solidFill>
              </a:rPr>
              <a:t>. Jeho zásluha a hlavne vplyv na psychológiu je hlavne v tom, že </a:t>
            </a:r>
            <a:r>
              <a:rPr lang="sk-SK" dirty="0" err="1" smtClean="0">
                <a:solidFill>
                  <a:schemeClr val="tx1"/>
                </a:solidFill>
              </a:rPr>
              <a:t>Gall</a:t>
            </a:r>
            <a:r>
              <a:rPr lang="sk-SK" dirty="0" smtClean="0">
                <a:solidFill>
                  <a:schemeClr val="tx1"/>
                </a:solidFill>
              </a:rPr>
              <a:t> bol prvotriednym znalcom anatómie mozgu, ktorý vlastnou pitevnou technikou ako prvý dokázal, že obe polovice mozgu sú spojené bielou hmotou, že sa miechové vlákna pri spojení so spodnými časťami mozgu križujú /následkom čoho sa vnemy z jednej polovice tela dostávajú do opačnej polovice mozgu/ a že čím väčšie množstvo je mozgovej kôry – šedej hmoty na povrchu mozgu – tým vyššia je aj inteligencia príslušného živočíšneho druhu. </a:t>
            </a:r>
            <a:r>
              <a:rPr lang="sk-SK" dirty="0" err="1" smtClean="0">
                <a:solidFill>
                  <a:schemeClr val="tx1"/>
                </a:solidFill>
              </a:rPr>
              <a:t>Gallov</a:t>
            </a:r>
            <a:r>
              <a:rPr lang="sk-SK" dirty="0" smtClean="0">
                <a:solidFill>
                  <a:schemeClr val="tx1"/>
                </a:solidFill>
              </a:rPr>
              <a:t> prínos sa stal platnou súčasťou štandardných neurologických vedomostí. Miesto v histórii psychológie mu zabezpečili teda hlavne jeho znalosti o poznaní mozgových štruktúr a ich vzťahu k inteligencii, ako i teória nazývaná „</a:t>
            </a:r>
            <a:r>
              <a:rPr lang="sk-SK" dirty="0" err="1" smtClean="0">
                <a:solidFill>
                  <a:schemeClr val="tx1"/>
                </a:solidFill>
              </a:rPr>
              <a:t>kranioskopia</a:t>
            </a:r>
            <a:r>
              <a:rPr lang="sk-SK" dirty="0" smtClean="0">
                <a:solidFill>
                  <a:schemeClr val="tx1"/>
                </a:solidFill>
              </a:rPr>
              <a:t>“, ktorá zľudovela ako </a:t>
            </a:r>
            <a:r>
              <a:rPr lang="sk-SK" dirty="0" err="1" smtClean="0">
                <a:solidFill>
                  <a:schemeClr val="tx1"/>
                </a:solidFill>
              </a:rPr>
              <a:t>frenológia</a:t>
            </a:r>
            <a:r>
              <a:rPr lang="sk-SK" dirty="0" smtClean="0">
                <a:solidFill>
                  <a:schemeClr val="tx1"/>
                </a:solidFill>
              </a:rPr>
              <a:t>.</a:t>
            </a:r>
            <a:endParaRPr lang="sk-SK" dirty="0" smtClean="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268760"/>
            <a:ext cx="8784976" cy="5589240"/>
          </a:xfrm>
        </p:spPr>
        <p:txBody>
          <a:bodyPr>
            <a:normAutofit fontScale="77500" lnSpcReduction="20000"/>
          </a:bodyPr>
          <a:lstStyle/>
          <a:p>
            <a:pPr algn="l"/>
            <a:r>
              <a:rPr lang="sk-SK" b="1" dirty="0" err="1" smtClean="0">
                <a:solidFill>
                  <a:schemeClr val="tx1"/>
                </a:solidFill>
              </a:rPr>
              <a:t>Johann</a:t>
            </a:r>
            <a:r>
              <a:rPr lang="sk-SK" b="1" dirty="0" smtClean="0">
                <a:solidFill>
                  <a:schemeClr val="tx1"/>
                </a:solidFill>
              </a:rPr>
              <a:t> </a:t>
            </a:r>
            <a:r>
              <a:rPr lang="sk-SK" b="1" dirty="0" err="1" smtClean="0">
                <a:solidFill>
                  <a:schemeClr val="tx1"/>
                </a:solidFill>
              </a:rPr>
              <a:t>Christoph</a:t>
            </a:r>
            <a:r>
              <a:rPr lang="sk-SK" b="1" dirty="0" smtClean="0">
                <a:solidFill>
                  <a:schemeClr val="tx1"/>
                </a:solidFill>
              </a:rPr>
              <a:t> </a:t>
            </a:r>
            <a:r>
              <a:rPr lang="sk-SK" b="1" dirty="0" err="1" smtClean="0">
                <a:solidFill>
                  <a:schemeClr val="tx1"/>
                </a:solidFill>
              </a:rPr>
              <a:t>Spurzheim</a:t>
            </a:r>
            <a:r>
              <a:rPr lang="sk-SK" b="1" dirty="0" smtClean="0">
                <a:solidFill>
                  <a:schemeClr val="tx1"/>
                </a:solidFill>
              </a:rPr>
              <a:t> </a:t>
            </a:r>
            <a:r>
              <a:rPr lang="sk-SK" dirty="0" smtClean="0">
                <a:solidFill>
                  <a:schemeClr val="tx1"/>
                </a:solidFill>
              </a:rPr>
              <a:t>spolu s </a:t>
            </a:r>
            <a:r>
              <a:rPr lang="sk-SK" dirty="0" err="1" smtClean="0">
                <a:solidFill>
                  <a:schemeClr val="tx1"/>
                </a:solidFill>
              </a:rPr>
              <a:t>Gallom</a:t>
            </a:r>
            <a:r>
              <a:rPr lang="sk-SK" dirty="0" smtClean="0">
                <a:solidFill>
                  <a:schemeClr val="tx1"/>
                </a:solidFill>
              </a:rPr>
              <a:t> starostlivo skúmali hlavy stoviek pacientov, priateľov, väzňov, chovancov ústavov pre mentálne postihnutých a ďalších a zmapovali 27 oblastí lebky /ktoré neskôr </a:t>
            </a:r>
            <a:r>
              <a:rPr lang="sk-SK" dirty="0" err="1" smtClean="0">
                <a:solidFill>
                  <a:schemeClr val="tx1"/>
                </a:solidFill>
              </a:rPr>
              <a:t>Spzrzheim</a:t>
            </a:r>
            <a:r>
              <a:rPr lang="sk-SK" dirty="0" smtClean="0">
                <a:solidFill>
                  <a:schemeClr val="tx1"/>
                </a:solidFill>
              </a:rPr>
              <a:t> rozšíril na 37/, z ktorých každá označovala pod ňou ležiaci orgán alebo oblasť mozgovej kôry, v ktorej bola umiestnená špecifická vlastnosť. U ľudí, ktorí mali túto schopnosť viac vyvinutú, bola potom príslušná oblasť vyvýšená. </a:t>
            </a:r>
            <a:r>
              <a:rPr lang="sk-SK" dirty="0" err="1" smtClean="0">
                <a:solidFill>
                  <a:schemeClr val="tx1"/>
                </a:solidFill>
              </a:rPr>
              <a:t>Gall</a:t>
            </a:r>
            <a:r>
              <a:rPr lang="sk-SK" dirty="0" smtClean="0">
                <a:solidFill>
                  <a:schemeClr val="tx1"/>
                </a:solidFill>
              </a:rPr>
              <a:t> popísal výsledky svojho skúmania v mnohodielnych publikáciách, ktoré vyšli v rokoch 1810-1819. </a:t>
            </a:r>
            <a:r>
              <a:rPr lang="sk-SK" dirty="0" err="1" smtClean="0">
                <a:solidFill>
                  <a:schemeClr val="tx1"/>
                </a:solidFill>
              </a:rPr>
              <a:t>Frenológia</a:t>
            </a:r>
            <a:r>
              <a:rPr lang="sk-SK" dirty="0" smtClean="0">
                <a:solidFill>
                  <a:schemeClr val="tx1"/>
                </a:solidFill>
              </a:rPr>
              <a:t> sa stala nesmierne populárnou a obľúbenou a udržala si svoju obľubu takmer celé storočie. </a:t>
            </a:r>
            <a:r>
              <a:rPr lang="sk-SK" dirty="0" err="1" smtClean="0">
                <a:solidFill>
                  <a:schemeClr val="tx1"/>
                </a:solidFill>
              </a:rPr>
              <a:t>Gallov</a:t>
            </a:r>
            <a:r>
              <a:rPr lang="sk-SK" dirty="0" smtClean="0">
                <a:solidFill>
                  <a:schemeClr val="tx1"/>
                </a:solidFill>
              </a:rPr>
              <a:t> hlavný prínos v dejinách psychológie bol, že jeho absurdná </a:t>
            </a:r>
            <a:r>
              <a:rPr lang="sk-SK" dirty="0" err="1" smtClean="0">
                <a:solidFill>
                  <a:schemeClr val="tx1"/>
                </a:solidFill>
              </a:rPr>
              <a:t>frenologická</a:t>
            </a:r>
            <a:r>
              <a:rPr lang="sk-SK" dirty="0" smtClean="0">
                <a:solidFill>
                  <a:schemeClr val="tx1"/>
                </a:solidFill>
              </a:rPr>
              <a:t> teória viedla k experimentálnym </a:t>
            </a:r>
            <a:r>
              <a:rPr lang="sk-SK" dirty="0" err="1" smtClean="0">
                <a:solidFill>
                  <a:schemeClr val="tx1"/>
                </a:solidFill>
              </a:rPr>
              <a:t>štúdiam</a:t>
            </a:r>
            <a:r>
              <a:rPr lang="sk-SK" dirty="0" smtClean="0">
                <a:solidFill>
                  <a:schemeClr val="tx1"/>
                </a:solidFill>
              </a:rPr>
              <a:t> lokalizácie mozgových funkcií / objavila sa napr. rečová oblasť v mozgu známa ako </a:t>
            </a:r>
            <a:r>
              <a:rPr lang="sk-SK" dirty="0" err="1" smtClean="0">
                <a:solidFill>
                  <a:schemeClr val="tx1"/>
                </a:solidFill>
              </a:rPr>
              <a:t>Brockova</a:t>
            </a:r>
            <a:r>
              <a:rPr lang="sk-SK" dirty="0" smtClean="0">
                <a:solidFill>
                  <a:schemeClr val="tx1"/>
                </a:solidFill>
              </a:rPr>
              <a:t> a </a:t>
            </a:r>
            <a:r>
              <a:rPr lang="sk-SK" dirty="0" err="1" smtClean="0">
                <a:solidFill>
                  <a:schemeClr val="tx1"/>
                </a:solidFill>
              </a:rPr>
              <a:t>Wernickeho</a:t>
            </a:r>
            <a:r>
              <a:rPr lang="sk-SK" dirty="0" smtClean="0">
                <a:solidFill>
                  <a:schemeClr val="tx1"/>
                </a:solidFill>
              </a:rPr>
              <a:t> oblasť – prvá zodpovedá za syntax, teda skladbu reči, druhá zodpovedá za sémantiku, teda význam slov/ a jeho </a:t>
            </a:r>
            <a:r>
              <a:rPr lang="sk-SK" dirty="0" err="1" smtClean="0">
                <a:solidFill>
                  <a:schemeClr val="tx1"/>
                </a:solidFill>
              </a:rPr>
              <a:t>zdôrazńovani</a:t>
            </a:r>
            <a:r>
              <a:rPr lang="sk-SK" dirty="0" err="1" smtClean="0">
                <a:solidFill>
                  <a:schemeClr val="tx1"/>
                </a:solidFill>
              </a:rPr>
              <a:t>e</a:t>
            </a:r>
            <a:r>
              <a:rPr lang="sk-SK" dirty="0" smtClean="0">
                <a:solidFill>
                  <a:schemeClr val="tx1"/>
                </a:solidFill>
              </a:rPr>
              <a:t> mozgovej kôry ako sídla inteligencie odviedlo psychológov ´</a:t>
            </a:r>
            <a:r>
              <a:rPr lang="sk-SK" dirty="0" err="1" smtClean="0">
                <a:solidFill>
                  <a:schemeClr val="tx1"/>
                </a:solidFill>
              </a:rPr>
              <a:t>dalej</a:t>
            </a:r>
            <a:r>
              <a:rPr lang="sk-SK" dirty="0" smtClean="0">
                <a:solidFill>
                  <a:schemeClr val="tx1"/>
                </a:solidFill>
              </a:rPr>
              <a:t> od metafyziky a priblížilo ich oveľa viac k empirickej vede.</a:t>
            </a:r>
            <a:endParaRPr lang="sk-SK" dirty="0" smtClean="0">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20000"/>
          </a:bodyPr>
          <a:lstStyle/>
          <a:p>
            <a:pPr algn="l"/>
            <a:r>
              <a:rPr lang="sk-SK" dirty="0" smtClean="0">
                <a:solidFill>
                  <a:schemeClr val="tx1"/>
                </a:solidFill>
              </a:rPr>
              <a:t>Mapovanie mozgu bolo súčasťou nového a širokého hnutia, ktoré hľadalo vysvetlenie psychologických fenoménov pomocou fyziologických termínov. Začali sa objasňovať nižšie duševné procesy, napr. vnímanie, reflexy a úmyselné pohyby. </a:t>
            </a:r>
          </a:p>
          <a:p>
            <a:pPr algn="l"/>
            <a:r>
              <a:rPr lang="sk-SK" dirty="0" smtClean="0">
                <a:solidFill>
                  <a:schemeClr val="tx1"/>
                </a:solidFill>
              </a:rPr>
              <a:t>Medzi objavmi, ktoré túto novú fyziologickú psychológiu umožnili, patrili predovšetkým objavy nemeckého fyziológa </a:t>
            </a:r>
            <a:r>
              <a:rPr lang="sk-SK" b="1" dirty="0" err="1" smtClean="0">
                <a:solidFill>
                  <a:schemeClr val="tx1"/>
                </a:solidFill>
              </a:rPr>
              <a:t>Theodora</a:t>
            </a:r>
            <a:r>
              <a:rPr lang="sk-SK" b="1" dirty="0" smtClean="0">
                <a:solidFill>
                  <a:schemeClr val="tx1"/>
                </a:solidFill>
              </a:rPr>
              <a:t> </a:t>
            </a:r>
            <a:r>
              <a:rPr lang="sk-SK" b="1" dirty="0" err="1" smtClean="0">
                <a:solidFill>
                  <a:schemeClr val="tx1"/>
                </a:solidFill>
              </a:rPr>
              <a:t>Schwanna</a:t>
            </a:r>
            <a:r>
              <a:rPr lang="sk-SK" dirty="0" smtClean="0">
                <a:solidFill>
                  <a:schemeClr val="tx1"/>
                </a:solidFill>
              </a:rPr>
              <a:t>, ktorý identifikoval nervovú bunku a neskôr i ďalší bádatelia dokazovali, že mozgové bunky sa skladajú z jadra a dlhých výbežkov, ktoré sa spájajú s vláknami susedných mozgových buniek.</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20000"/>
          </a:bodyPr>
          <a:lstStyle/>
          <a:p>
            <a:pPr algn="l"/>
            <a:r>
              <a:rPr lang="sk-SK" b="1" dirty="0" err="1" smtClean="0">
                <a:solidFill>
                  <a:schemeClr val="tx1"/>
                </a:solidFill>
              </a:rPr>
              <a:t>Charles</a:t>
            </a:r>
            <a:r>
              <a:rPr lang="sk-SK" b="1" dirty="0" smtClean="0">
                <a:solidFill>
                  <a:schemeClr val="tx1"/>
                </a:solidFill>
              </a:rPr>
              <a:t> </a:t>
            </a:r>
            <a:r>
              <a:rPr lang="sk-SK" b="1" dirty="0" err="1" smtClean="0">
                <a:solidFill>
                  <a:schemeClr val="tx1"/>
                </a:solidFill>
              </a:rPr>
              <a:t>Bell</a:t>
            </a:r>
            <a:r>
              <a:rPr lang="sk-SK" dirty="0" smtClean="0">
                <a:solidFill>
                  <a:schemeClr val="tx1"/>
                </a:solidFill>
              </a:rPr>
              <a:t> v roku 1811 vydal pre úzky okruh svojich priateľov traktát, ktorý obsahoval projekt „novej anatómie mozgu“ – objavil spolu s </a:t>
            </a:r>
            <a:r>
              <a:rPr lang="sk-SK" b="1" dirty="0" err="1" smtClean="0">
                <a:solidFill>
                  <a:schemeClr val="tx1"/>
                </a:solidFill>
              </a:rPr>
              <a:t>Megandiem</a:t>
            </a:r>
            <a:r>
              <a:rPr lang="sk-SK" dirty="0" smtClean="0">
                <a:solidFill>
                  <a:schemeClr val="tx1"/>
                </a:solidFill>
              </a:rPr>
              <a:t> senzorické a motorické nervy.</a:t>
            </a:r>
          </a:p>
          <a:p>
            <a:pPr algn="l"/>
            <a:r>
              <a:rPr lang="sk-SK" dirty="0" smtClean="0">
                <a:solidFill>
                  <a:schemeClr val="tx1"/>
                </a:solidFill>
              </a:rPr>
              <a:t>Nová psychológia pristupovala k otázke, ako myseľ vníma svet, ktorý ju obklopuje. A hoci sa spočiatku dokázala </a:t>
            </a:r>
            <a:r>
              <a:rPr lang="sk-SK" dirty="0" err="1" smtClean="0">
                <a:solidFill>
                  <a:schemeClr val="tx1"/>
                </a:solidFill>
              </a:rPr>
              <a:t>vysporiadať</a:t>
            </a:r>
            <a:r>
              <a:rPr lang="sk-SK" dirty="0" smtClean="0">
                <a:solidFill>
                  <a:schemeClr val="tx1"/>
                </a:solidFill>
              </a:rPr>
              <a:t> iba s nižšou úrovňou psychologických procesov, väčšina nových psychológov dúfala, že časom bude možné podobným spôsobom vysvetliť i vyššie duševné deje. Nemecký fyziológ </a:t>
            </a:r>
            <a:r>
              <a:rPr lang="sk-SK" b="1" dirty="0" err="1" smtClean="0">
                <a:solidFill>
                  <a:schemeClr val="tx1"/>
                </a:solidFill>
              </a:rPr>
              <a:t>Du</a:t>
            </a:r>
            <a:r>
              <a:rPr lang="sk-SK" b="1" dirty="0" smtClean="0">
                <a:solidFill>
                  <a:schemeClr val="tx1"/>
                </a:solidFill>
              </a:rPr>
              <a:t> </a:t>
            </a:r>
            <a:r>
              <a:rPr lang="sk-SK" b="1" dirty="0" err="1" smtClean="0">
                <a:solidFill>
                  <a:schemeClr val="tx1"/>
                </a:solidFill>
              </a:rPr>
              <a:t>Bois-Reymond</a:t>
            </a:r>
            <a:r>
              <a:rPr lang="sk-SK" b="1" dirty="0" smtClean="0">
                <a:solidFill>
                  <a:schemeClr val="tx1"/>
                </a:solidFill>
              </a:rPr>
              <a:t> </a:t>
            </a:r>
            <a:r>
              <a:rPr lang="sk-SK" dirty="0" smtClean="0">
                <a:solidFill>
                  <a:schemeClr val="tx1"/>
                </a:solidFill>
              </a:rPr>
              <a:t>v roku 1845 objavil, že nervový vzruch sa týmto nervom šíri v podobe elektrickej vlny.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b="1" dirty="0" err="1" smtClean="0">
                <a:solidFill>
                  <a:schemeClr val="tx1"/>
                </a:solidFill>
              </a:rPr>
              <a:t>Johannes</a:t>
            </a:r>
            <a:r>
              <a:rPr lang="sk-SK" b="1" dirty="0" smtClean="0">
                <a:solidFill>
                  <a:schemeClr val="tx1"/>
                </a:solidFill>
              </a:rPr>
              <a:t> </a:t>
            </a:r>
            <a:r>
              <a:rPr lang="sk-SK" b="1" dirty="0" err="1" smtClean="0">
                <a:solidFill>
                  <a:schemeClr val="tx1"/>
                </a:solidFill>
              </a:rPr>
              <a:t>Muller</a:t>
            </a:r>
            <a:r>
              <a:rPr lang="sk-SK" dirty="0" smtClean="0">
                <a:solidFill>
                  <a:schemeClr val="tx1"/>
                </a:solidFill>
              </a:rPr>
              <a:t> /1801-1858/ - z ohromného množstva objavov o nervovom systéme, k ktorých mnohé napomohli k zrodu fyziologickej psychológie, mal veľký vplyv zvlášť jeden. Prví fyziologickí psychológovia sa domnievali, že každý senzorický nerv môže preniesť do mozgu akýkoľvek druh zmyslovej informácie podobným spôsobom, ako trubička prepraví akúkoľvek látku, ktorá ňou preteká. Nevedeli si vysvetliť, prečo napr. zrakový nerv prenáša do mozgu iba vizuálne vnemy a sluchový nerv iba zvuky. </a:t>
            </a:r>
            <a:r>
              <a:rPr lang="sk-SK" dirty="0" err="1" smtClean="0">
                <a:solidFill>
                  <a:schemeClr val="tx1"/>
                </a:solidFill>
              </a:rPr>
              <a:t>Muller</a:t>
            </a:r>
            <a:r>
              <a:rPr lang="sk-SK" dirty="0" smtClean="0">
                <a:solidFill>
                  <a:schemeClr val="tx1"/>
                </a:solidFill>
              </a:rPr>
              <a:t> predložil teóriu, že nervy každej zmyslovej sústavy prenášajú iba jeden druh informácie, alebo ako hovoril „len určitú energiu či kvalitu“, zrakové nervy vedú vždy a len vnemy svetelné, sluchové nervy vedú vždy a len vnemy zvukové a tak je tomu i pri ostatných senzorických nervoch.</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85000" lnSpcReduction="20000"/>
          </a:bodyPr>
          <a:lstStyle/>
          <a:p>
            <a:pPr algn="l"/>
            <a:r>
              <a:rPr lang="sk-SK" b="1" dirty="0" smtClean="0">
                <a:solidFill>
                  <a:schemeClr val="tx1"/>
                </a:solidFill>
              </a:rPr>
              <a:t>Ernest </a:t>
            </a:r>
            <a:r>
              <a:rPr lang="sk-SK" b="1" dirty="0" err="1" smtClean="0">
                <a:solidFill>
                  <a:schemeClr val="tx1"/>
                </a:solidFill>
              </a:rPr>
              <a:t>Heinrich</a:t>
            </a:r>
            <a:r>
              <a:rPr lang="sk-SK" b="1" dirty="0" smtClean="0">
                <a:solidFill>
                  <a:schemeClr val="tx1"/>
                </a:solidFill>
              </a:rPr>
              <a:t> Weber </a:t>
            </a:r>
            <a:r>
              <a:rPr lang="sk-SK" dirty="0" smtClean="0">
                <a:solidFill>
                  <a:schemeClr val="tx1"/>
                </a:solidFill>
              </a:rPr>
              <a:t>– skúmal celý zmyslový systém, teda nielen orgány a na nich závislé nervové reakcie, ale tiež spôsoby, akými ich mozog interpretuje. </a:t>
            </a:r>
            <a:r>
              <a:rPr lang="sk-SK" dirty="0" err="1" smtClean="0">
                <a:solidFill>
                  <a:schemeClr val="tx1"/>
                </a:solidFill>
              </a:rPr>
              <a:t>Naviac</a:t>
            </a:r>
            <a:r>
              <a:rPr lang="sk-SK" dirty="0" smtClean="0">
                <a:solidFill>
                  <a:schemeClr val="tx1"/>
                </a:solidFill>
              </a:rPr>
              <a:t> jeho experimenty patrili medzi skutočné experimenty v psychológii, to znamená, že menil pri jednom pokuse iba jednu premennú. Zaoberal sa hlavne zisťovaním minimálneho dotykového podnetu, potrebného k vyvolaniu dotykového vnemu na rôznych častiach tela, avšak neskôr postúpil k zložitejšej otázke citlivosti vnímania. Svoje poznatky zhrnul do jednoduchého pravidla, ktoré hovorí, že pomer medzi sotva </a:t>
            </a:r>
            <a:r>
              <a:rPr lang="sk-SK" dirty="0" err="1" smtClean="0">
                <a:solidFill>
                  <a:schemeClr val="tx1"/>
                </a:solidFill>
              </a:rPr>
              <a:t>rozlišiteľným</a:t>
            </a:r>
            <a:r>
              <a:rPr lang="sk-SK" dirty="0" smtClean="0">
                <a:solidFill>
                  <a:schemeClr val="tx1"/>
                </a:solidFill>
              </a:rPr>
              <a:t> podnetom a veľkosťou štandardného podnetu je akási konštanta </a:t>
            </a:r>
            <a:r>
              <a:rPr lang="sk-SK" i="1" dirty="0" smtClean="0">
                <a:solidFill>
                  <a:schemeClr val="tx1"/>
                </a:solidFill>
              </a:rPr>
              <a:t>k</a:t>
            </a:r>
            <a:r>
              <a:rPr lang="sk-SK" dirty="0" smtClean="0">
                <a:solidFill>
                  <a:schemeClr val="tx1"/>
                </a:solidFill>
              </a:rPr>
              <a:t> ,pre ktorýkoľvek zmyslový systém. Táto poučka je známa v psychológii ako Weberov zákon a je prvým tvrdením svojho druhu pretože vyjadruje kvantitatívne presný vzťah medzi svetom fyziky a psychológie.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268760"/>
            <a:ext cx="8784976" cy="5589240"/>
          </a:xfrm>
        </p:spPr>
        <p:txBody>
          <a:bodyPr>
            <a:normAutofit fontScale="77500" lnSpcReduction="20000"/>
          </a:bodyPr>
          <a:lstStyle/>
          <a:p>
            <a:pPr algn="l"/>
            <a:r>
              <a:rPr lang="sk-SK" b="1" dirty="0" err="1" smtClean="0">
                <a:solidFill>
                  <a:schemeClr val="tx1"/>
                </a:solidFill>
              </a:rPr>
              <a:t>Helmholtz</a:t>
            </a:r>
            <a:r>
              <a:rPr lang="sk-SK" dirty="0" smtClean="0">
                <a:solidFill>
                  <a:schemeClr val="tx1"/>
                </a:solidFill>
              </a:rPr>
              <a:t> – v roku 1850 urobil taký objav, že zistil  rýchlosť šírenia nervového vzruchu na nerve žaby. Jeho pokusy neriešili len významný fyziologický problém. Mali bezprostredný vzťah aj k psychológii. K záveru, že psychika je neoddeliteľná od nervového systému, sa pripojili i ďalší: procesy v nervovom systéme ako i všetky ďalšie fyziologické procesy prebiehajú určitou rýchlosťou, ktorú možno experimentálne skúmať. V roku 1852 sa zameral aj na problematiku farebného videnia. Jeho teória farebného videnia známa pod názvom </a:t>
            </a:r>
            <a:r>
              <a:rPr lang="sk-SK" dirty="0" err="1" smtClean="0">
                <a:solidFill>
                  <a:schemeClr val="tx1"/>
                </a:solidFill>
              </a:rPr>
              <a:t>Youngova-Helmholtzova</a:t>
            </a:r>
            <a:r>
              <a:rPr lang="sk-SK" dirty="0" smtClean="0">
                <a:solidFill>
                  <a:schemeClr val="tx1"/>
                </a:solidFill>
              </a:rPr>
              <a:t> teória /niekedy nazývaná aj ako </a:t>
            </a:r>
            <a:r>
              <a:rPr lang="sk-SK" dirty="0" err="1" smtClean="0">
                <a:solidFill>
                  <a:schemeClr val="tx1"/>
                </a:solidFill>
              </a:rPr>
              <a:t>trichromatická</a:t>
            </a:r>
            <a:r>
              <a:rPr lang="sk-SK" dirty="0" smtClean="0">
                <a:solidFill>
                  <a:schemeClr val="tx1"/>
                </a:solidFill>
              </a:rPr>
              <a:t> teória/ hovorila, že existujú 3 základné farby a z nich získavame farebné odtiene.</a:t>
            </a:r>
          </a:p>
          <a:p>
            <a:pPr algn="l"/>
            <a:r>
              <a:rPr lang="sk-SK" dirty="0" smtClean="0">
                <a:solidFill>
                  <a:schemeClr val="tx1"/>
                </a:solidFill>
              </a:rPr>
              <a:t>Je to teória </a:t>
            </a:r>
            <a:r>
              <a:rPr lang="sk-SK" dirty="0" err="1" smtClean="0">
                <a:solidFill>
                  <a:schemeClr val="tx1"/>
                </a:solidFill>
              </a:rPr>
              <a:t>receptorická</a:t>
            </a:r>
            <a:r>
              <a:rPr lang="sk-SK" dirty="0" smtClean="0">
                <a:solidFill>
                  <a:schemeClr val="tx1"/>
                </a:solidFill>
              </a:rPr>
              <a:t>. Ide o stále platnú teóriu farebného videnia, hoci dnes má zložitejšiu podobu a je zbavená predstáv, že nervy z každého druhu receptora prenášajú rozdielnu energiu.</a:t>
            </a:r>
          </a:p>
          <a:p>
            <a:pPr algn="l"/>
            <a:r>
              <a:rPr lang="sk-SK" dirty="0" smtClean="0">
                <a:solidFill>
                  <a:schemeClr val="tx1"/>
                </a:solidFill>
              </a:rPr>
              <a:t>Hlavným prínosom </a:t>
            </a:r>
            <a:r>
              <a:rPr lang="sk-SK" dirty="0" err="1" smtClean="0">
                <a:solidFill>
                  <a:schemeClr val="tx1"/>
                </a:solidFill>
              </a:rPr>
              <a:t>helholtza</a:t>
            </a:r>
            <a:r>
              <a:rPr lang="sk-SK" dirty="0" smtClean="0">
                <a:solidFill>
                  <a:schemeClr val="tx1"/>
                </a:solidFill>
              </a:rPr>
              <a:t> bolo, že od tej doby sa hlavným prúdom psychológie stala prevažne empirická a experimentálna </a:t>
            </a:r>
            <a:r>
              <a:rPr lang="sk-SK" dirty="0" err="1" smtClean="0">
                <a:solidFill>
                  <a:schemeClr val="tx1"/>
                </a:solidFill>
              </a:rPr>
              <a:t>psyhológia</a:t>
            </a:r>
            <a:r>
              <a:rPr lang="sk-SK" dirty="0" smtClean="0">
                <a:solidFill>
                  <a:schemeClr val="tx1"/>
                </a:solidFill>
              </a:rPr>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5157192"/>
          </a:xfrm>
        </p:spPr>
        <p:txBody>
          <a:bodyPr>
            <a:normAutofit fontScale="77500" lnSpcReduction="20000"/>
          </a:bodyPr>
          <a:lstStyle/>
          <a:p>
            <a:pPr algn="l"/>
            <a:r>
              <a:rPr lang="sk-SK" b="1" dirty="0" smtClean="0">
                <a:solidFill>
                  <a:schemeClr val="tx1"/>
                </a:solidFill>
              </a:rPr>
              <a:t>Gustáv Teodor </a:t>
            </a:r>
            <a:r>
              <a:rPr lang="sk-SK" b="1" dirty="0" err="1" smtClean="0">
                <a:solidFill>
                  <a:schemeClr val="tx1"/>
                </a:solidFill>
              </a:rPr>
              <a:t>Fechner</a:t>
            </a:r>
            <a:r>
              <a:rPr lang="sk-SK" b="1" dirty="0" smtClean="0">
                <a:solidFill>
                  <a:schemeClr val="tx1"/>
                </a:solidFill>
              </a:rPr>
              <a:t> </a:t>
            </a:r>
            <a:r>
              <a:rPr lang="sk-SK" dirty="0" smtClean="0">
                <a:solidFill>
                  <a:schemeClr val="tx1"/>
                </a:solidFill>
              </a:rPr>
              <a:t>– experimentoval so širokou škálou podnetov a používal pri tom tri metódy experimentálneho merania. Dve prevzal od svojich predchodcov a vylepšil ich, tretiu vynašiel sám. Do tej doby nikto nepoužíval tak starostlivo kvantitatívne, presne kontrolovateľné metódy k výskumu psychologických reakcií. Jeho metódy sa dodnes používajú v každom laboratóriu </a:t>
            </a:r>
            <a:r>
              <a:rPr lang="sk-SK" dirty="0" err="1" smtClean="0">
                <a:solidFill>
                  <a:schemeClr val="tx1"/>
                </a:solidFill>
              </a:rPr>
              <a:t>psychofyzikálneho</a:t>
            </a:r>
            <a:r>
              <a:rPr lang="sk-SK" dirty="0" smtClean="0">
                <a:solidFill>
                  <a:schemeClr val="tx1"/>
                </a:solidFill>
              </a:rPr>
              <a:t> výskumu. Jednalo sa hlavne o metódu limitov, ktorú </a:t>
            </a:r>
            <a:r>
              <a:rPr lang="sk-SK" dirty="0" err="1" smtClean="0">
                <a:solidFill>
                  <a:schemeClr val="tx1"/>
                </a:solidFill>
              </a:rPr>
              <a:t>Fechner</a:t>
            </a:r>
            <a:r>
              <a:rPr lang="sk-SK" dirty="0" smtClean="0">
                <a:solidFill>
                  <a:schemeClr val="tx1"/>
                </a:solidFill>
              </a:rPr>
              <a:t> nazýval ako metóda sotva rozlíšiteľných rozdielov. Druhú - metódu konštantného podnetu, nazval metóda správnych a zlých prípadov a tretiu, ktorú sám vynašiel – metódu prispôsobenia nazval – metóda priemernej chyby.  Robil systematický výskum kvantitatívnych vzťahov medzi oblasťou fyziky a psychológie a založil novú vednú disciplínu – „</a:t>
            </a:r>
            <a:r>
              <a:rPr lang="sk-SK" dirty="0" err="1" smtClean="0">
                <a:solidFill>
                  <a:schemeClr val="tx1"/>
                </a:solidFill>
              </a:rPr>
              <a:t>psychofyziku</a:t>
            </a:r>
            <a:r>
              <a:rPr lang="sk-SK" dirty="0" smtClean="0">
                <a:solidFill>
                  <a:schemeClr val="tx1"/>
                </a:solidFill>
              </a:rPr>
              <a:t>“.</a:t>
            </a:r>
          </a:p>
          <a:p>
            <a:pPr algn="l"/>
            <a:r>
              <a:rPr lang="sk-SK" dirty="0" smtClean="0">
                <a:solidFill>
                  <a:schemeClr val="tx1"/>
                </a:solidFill>
              </a:rPr>
              <a:t>1860 – napísal dvojzväzkovú knihu „Základy </a:t>
            </a:r>
            <a:r>
              <a:rPr lang="sk-SK" dirty="0" err="1" smtClean="0">
                <a:solidFill>
                  <a:schemeClr val="tx1"/>
                </a:solidFill>
              </a:rPr>
              <a:t>psychofyziky</a:t>
            </a:r>
            <a:r>
              <a:rPr lang="sk-SK" dirty="0" smtClean="0">
                <a:solidFill>
                  <a:schemeClr val="tx1"/>
                </a:solidFill>
              </a:rPr>
              <a:t>“.</a:t>
            </a:r>
          </a:p>
          <a:p>
            <a:pPr algn="l"/>
            <a:r>
              <a:rPr lang="sk-SK" dirty="0" err="1" smtClean="0">
                <a:solidFill>
                  <a:schemeClr val="tx1"/>
                </a:solidFill>
              </a:rPr>
              <a:t>Fechnerove</a:t>
            </a:r>
            <a:r>
              <a:rPr lang="sk-SK" dirty="0" smtClean="0">
                <a:solidFill>
                  <a:schemeClr val="tx1"/>
                </a:solidFill>
              </a:rPr>
              <a:t> metódy boli priamo zásadné pre senzorické meranie.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b="1" dirty="0" err="1" smtClean="0">
                <a:solidFill>
                  <a:schemeClr val="tx1"/>
                </a:solidFill>
              </a:rPr>
              <a:t>Bessel</a:t>
            </a:r>
            <a:r>
              <a:rPr lang="sk-SK" b="1" dirty="0" smtClean="0">
                <a:solidFill>
                  <a:schemeClr val="tx1"/>
                </a:solidFill>
              </a:rPr>
              <a:t> </a:t>
            </a:r>
            <a:r>
              <a:rPr lang="sk-SK" dirty="0" smtClean="0">
                <a:solidFill>
                  <a:schemeClr val="tx1"/>
                </a:solidFill>
              </a:rPr>
              <a:t>– prišiel na to, že sa dá merať reakčný čas. Je to rýchlosť subjektu reagovať na podnet.</a:t>
            </a:r>
          </a:p>
          <a:p>
            <a:pPr algn="l"/>
            <a:r>
              <a:rPr lang="sk-SK" b="1" dirty="0" smtClean="0">
                <a:solidFill>
                  <a:schemeClr val="tx1"/>
                </a:solidFill>
              </a:rPr>
              <a:t>Darwin</a:t>
            </a:r>
            <a:r>
              <a:rPr lang="sk-SK" dirty="0" smtClean="0">
                <a:solidFill>
                  <a:schemeClr val="tx1"/>
                </a:solidFill>
              </a:rPr>
              <a:t> – v roku 1859 publikuje knihu „O pôvode druhov“. Jej prínosom bol vývinový princíp. Medzi ďalšie jeho práce patrí hlavne „Vývin emócií ľudí a zvierat“.</a:t>
            </a:r>
          </a:p>
          <a:p>
            <a:pPr algn="l"/>
            <a:r>
              <a:rPr lang="sk-SK" b="1" dirty="0" err="1" smtClean="0">
                <a:solidFill>
                  <a:schemeClr val="tx1"/>
                </a:solidFill>
              </a:rPr>
              <a:t>Sečenov</a:t>
            </a:r>
            <a:r>
              <a:rPr lang="sk-SK" dirty="0" smtClean="0">
                <a:solidFill>
                  <a:schemeClr val="tx1"/>
                </a:solidFill>
              </a:rPr>
              <a:t> – v roku 1863 vydáva svoj spis „Mozgové reflexy“, čím rovnako prispel k dejinám fyziologickej psychológie.</a:t>
            </a:r>
          </a:p>
          <a:p>
            <a:pPr algn="l"/>
            <a:r>
              <a:rPr lang="sk-SK" b="1" dirty="0" err="1" smtClean="0">
                <a:solidFill>
                  <a:schemeClr val="tx1"/>
                </a:solidFill>
              </a:rPr>
              <a:t>Bechterev</a:t>
            </a:r>
            <a:r>
              <a:rPr lang="sk-SK" dirty="0" smtClean="0">
                <a:solidFill>
                  <a:schemeClr val="tx1"/>
                </a:solidFill>
              </a:rPr>
              <a:t> a </a:t>
            </a:r>
            <a:r>
              <a:rPr lang="sk-SK" b="1" dirty="0" smtClean="0">
                <a:solidFill>
                  <a:schemeClr val="tx1"/>
                </a:solidFill>
              </a:rPr>
              <a:t>Pavlov</a:t>
            </a:r>
            <a:r>
              <a:rPr lang="sk-SK" dirty="0" smtClean="0">
                <a:solidFill>
                  <a:schemeClr val="tx1"/>
                </a:solidFill>
              </a:rPr>
              <a:t> – zaoberali sa hlavne fyziologickou sústavou a skúmaním reflexov. Postupne vzniká štatistika, ktorá umožnila spracovávať nahromadené údaje.</a:t>
            </a:r>
          </a:p>
          <a:p>
            <a:pPr algn="l"/>
            <a:r>
              <a:rPr lang="sk-SK" b="1" dirty="0" err="1" smtClean="0">
                <a:solidFill>
                  <a:schemeClr val="tx1"/>
                </a:solidFill>
              </a:rPr>
              <a:t>Galton</a:t>
            </a:r>
            <a:r>
              <a:rPr lang="sk-SK" dirty="0" smtClean="0">
                <a:solidFill>
                  <a:schemeClr val="tx1"/>
                </a:solidFill>
              </a:rPr>
              <a:t> – použil korelačný počet pri svojom známom výskume dedičnosti. Považuje sa za základ psychológie individuálnych rozdielov.</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964488" cy="5328592"/>
          </a:xfrm>
        </p:spPr>
        <p:txBody>
          <a:bodyPr>
            <a:normAutofit/>
          </a:bodyPr>
          <a:lstStyle/>
          <a:p>
            <a:pPr algn="l"/>
            <a:r>
              <a:rPr lang="sk-SK" sz="2000" dirty="0" smtClean="0">
                <a:solidFill>
                  <a:schemeClr val="tx1"/>
                </a:solidFill>
              </a:rPr>
              <a:t>V roku 1879 sa narodila psychológia – od tohto času sa </a:t>
            </a:r>
            <a:r>
              <a:rPr lang="sk-SK" sz="2000" dirty="0" err="1" smtClean="0">
                <a:solidFill>
                  <a:schemeClr val="tx1"/>
                </a:solidFill>
              </a:rPr>
              <a:t>započala</a:t>
            </a:r>
            <a:r>
              <a:rPr lang="sk-SK" sz="2000" dirty="0" smtClean="0">
                <a:solidFill>
                  <a:schemeClr val="tx1"/>
                </a:solidFill>
              </a:rPr>
              <a:t> moderná éra psychológie. Všetko čo sa dialo predtým, teda to, o čom sme tu doteraz hovorili, od </a:t>
            </a:r>
            <a:r>
              <a:rPr lang="sk-SK" sz="2000" dirty="0" err="1" smtClean="0">
                <a:solidFill>
                  <a:schemeClr val="tx1"/>
                </a:solidFill>
              </a:rPr>
              <a:t>Psamteka</a:t>
            </a:r>
            <a:r>
              <a:rPr lang="sk-SK" sz="2000" dirty="0" smtClean="0">
                <a:solidFill>
                  <a:schemeClr val="tx1"/>
                </a:solidFill>
              </a:rPr>
              <a:t> I. až po </a:t>
            </a:r>
            <a:r>
              <a:rPr lang="sk-SK" sz="2000" dirty="0" err="1" smtClean="0">
                <a:solidFill>
                  <a:schemeClr val="tx1"/>
                </a:solidFill>
              </a:rPr>
              <a:t>Fechnera</a:t>
            </a:r>
            <a:r>
              <a:rPr lang="sk-SK" sz="2000" dirty="0" smtClean="0">
                <a:solidFill>
                  <a:schemeClr val="tx1"/>
                </a:solidFill>
              </a:rPr>
              <a:t>, bol len vývoj jej predchodcov. Čo sa vlastne stalo tak významné a nesmierne dôležité?</a:t>
            </a:r>
          </a:p>
          <a:p>
            <a:pPr algn="l"/>
            <a:r>
              <a:rPr lang="sk-SK" sz="2000" b="1" dirty="0" err="1" smtClean="0">
                <a:solidFill>
                  <a:schemeClr val="tx1"/>
                </a:solidFill>
              </a:rPr>
              <a:t>Wilhelm</a:t>
            </a:r>
            <a:r>
              <a:rPr lang="sk-SK" sz="2000" b="1" dirty="0" smtClean="0">
                <a:solidFill>
                  <a:schemeClr val="tx1"/>
                </a:solidFill>
              </a:rPr>
              <a:t> </a:t>
            </a:r>
            <a:r>
              <a:rPr lang="sk-SK" sz="2000" b="1" dirty="0" err="1" smtClean="0">
                <a:solidFill>
                  <a:schemeClr val="tx1"/>
                </a:solidFill>
              </a:rPr>
              <a:t>Wundt</a:t>
            </a:r>
            <a:r>
              <a:rPr lang="sk-SK" sz="2000" b="1" dirty="0" smtClean="0">
                <a:solidFill>
                  <a:schemeClr val="tx1"/>
                </a:solidFill>
              </a:rPr>
              <a:t> </a:t>
            </a:r>
            <a:r>
              <a:rPr lang="sk-SK" sz="2000" dirty="0" smtClean="0">
                <a:solidFill>
                  <a:schemeClr val="tx1"/>
                </a:solidFill>
              </a:rPr>
              <a:t>založil prvé laboratórium experimentálnej psychológie. Za niekoľko rokov po jeho založení  sa laboratórium stalo pôdou pre všetkých, ktorí sa zaujímali o psychológiu. Predovšetkým vďaka tomuto inštitútu je </a:t>
            </a:r>
            <a:r>
              <a:rPr lang="sk-SK" sz="2000" dirty="0" err="1" smtClean="0">
                <a:solidFill>
                  <a:schemeClr val="tx1"/>
                </a:solidFill>
              </a:rPr>
              <a:t>Wundt</a:t>
            </a:r>
            <a:r>
              <a:rPr lang="sk-SK" sz="2000" dirty="0" smtClean="0">
                <a:solidFill>
                  <a:schemeClr val="tx1"/>
                </a:solidFill>
              </a:rPr>
              <a:t> považovaný nielen za jedného zo zakladateľov, ale vôbec za zakladateľa modernej psychológie. Práve v ňom prevádzal psychologický výskum, učil množstvo vysokoškolských študentov svojim laboratórnym metódam a </a:t>
            </a:r>
            <a:r>
              <a:rPr lang="sk-SK" sz="2000" dirty="0" err="1" smtClean="0">
                <a:solidFill>
                  <a:schemeClr val="tx1"/>
                </a:solidFill>
              </a:rPr>
              <a:t>teóriam</a:t>
            </a:r>
            <a:r>
              <a:rPr lang="sk-SK" sz="2000" dirty="0" smtClean="0">
                <a:solidFill>
                  <a:schemeClr val="tx1"/>
                </a:solidFill>
              </a:rPr>
              <a:t> </a:t>
            </a:r>
            <a:r>
              <a:rPr lang="sk-SK" sz="2000" dirty="0" err="1" smtClean="0">
                <a:solidFill>
                  <a:schemeClr val="tx1"/>
                </a:solidFill>
              </a:rPr>
              <a:t>a</a:t>
            </a:r>
            <a:r>
              <a:rPr lang="sk-SK" sz="2000" dirty="0" smtClean="0">
                <a:solidFill>
                  <a:schemeClr val="tx1"/>
                </a:solidFill>
              </a:rPr>
              <a:t> práve odtiaľ vyslal množstvo vyškolených odborníkov. </a:t>
            </a:r>
            <a:r>
              <a:rPr lang="sk-SK" sz="2000" dirty="0" err="1" smtClean="0">
                <a:solidFill>
                  <a:schemeClr val="tx1"/>
                </a:solidFill>
              </a:rPr>
              <a:t>Naviac</a:t>
            </a:r>
            <a:r>
              <a:rPr lang="sk-SK" sz="2000" dirty="0" smtClean="0">
                <a:solidFill>
                  <a:schemeClr val="tx1"/>
                </a:solidFill>
              </a:rPr>
              <a:t> napísal množstvo odborných článkov a objemných kníh, ktoré dokázali platnosť psychológie ako samostatného vedného odboru. On sám bol prvým vedcom, komu právom náležalo označenie psychológ a nie fyziológ, či filozof zaoberajúci sa psychológiou.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lnSpcReduction="10000"/>
          </a:bodyPr>
          <a:lstStyle/>
          <a:p>
            <a:pPr algn="l"/>
            <a:r>
              <a:rPr lang="sk-SK" dirty="0" err="1" smtClean="0">
                <a:solidFill>
                  <a:schemeClr val="tx1"/>
                </a:solidFill>
              </a:rPr>
              <a:t>Konfucius</a:t>
            </a:r>
            <a:r>
              <a:rPr lang="sk-SK" dirty="0" smtClean="0">
                <a:solidFill>
                  <a:schemeClr val="tx1"/>
                </a:solidFill>
              </a:rPr>
              <a:t> v Číne kládol dôraz na silu myslenia a rozhodovania, ktoré sa skrýva v každom človeku.</a:t>
            </a:r>
          </a:p>
          <a:p>
            <a:pPr algn="l"/>
            <a:r>
              <a:rPr lang="sk-SK" dirty="0" smtClean="0">
                <a:solidFill>
                  <a:schemeClr val="tx1"/>
                </a:solidFill>
              </a:rPr>
              <a:t>Ešte výraznejšie sa zmeny prejavovali v Grécku, kde básnici a filozofovia začali myslenie a city charakterizovať úplne odlišne. Snáď ešte </a:t>
            </a:r>
            <a:r>
              <a:rPr lang="sk-SK" dirty="0" err="1" smtClean="0">
                <a:solidFill>
                  <a:schemeClr val="tx1"/>
                </a:solidFill>
              </a:rPr>
              <a:t>prevratnejšie</a:t>
            </a:r>
            <a:r>
              <a:rPr lang="sk-SK" dirty="0" smtClean="0">
                <a:solidFill>
                  <a:schemeClr val="tx1"/>
                </a:solidFill>
              </a:rPr>
              <a:t> bolo poznanie gréckych filozofov a ich jednotlivých intelektuálnych nasledovníkov, že človek môže preskúmať, pochopiť a nakoniec i ovládnuť svoje myšlienkové procesy, emócie a správanie.</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904656"/>
          </a:xfrm>
        </p:spPr>
        <p:txBody>
          <a:bodyPr>
            <a:normAutofit fontScale="77500" lnSpcReduction="20000"/>
          </a:bodyPr>
          <a:lstStyle/>
          <a:p>
            <a:pPr algn="l"/>
            <a:endParaRPr lang="sk-SK" dirty="0" smtClean="0">
              <a:solidFill>
                <a:schemeClr val="tx1"/>
              </a:solidFill>
            </a:endParaRPr>
          </a:p>
          <a:p>
            <a:pPr algn="l"/>
            <a:r>
              <a:rPr lang="sk-SK" dirty="0" smtClean="0">
                <a:solidFill>
                  <a:schemeClr val="tx1"/>
                </a:solidFill>
              </a:rPr>
              <a:t>Každá </a:t>
            </a:r>
            <a:r>
              <a:rPr lang="sk-SK" dirty="0">
                <a:solidFill>
                  <a:schemeClr val="tx1"/>
                </a:solidFill>
              </a:rPr>
              <a:t>veda, ak má byť vedou, musí spĺňať tri základné podmienky: </a:t>
            </a:r>
          </a:p>
          <a:p>
            <a:pPr marL="514350" indent="-514350" algn="l">
              <a:buAutoNum type="arabicPeriod"/>
            </a:pPr>
            <a:r>
              <a:rPr lang="sk-SK" dirty="0" smtClean="0">
                <a:solidFill>
                  <a:schemeClr val="tx1"/>
                </a:solidFill>
              </a:rPr>
              <a:t>musí </a:t>
            </a:r>
            <a:r>
              <a:rPr lang="sk-SK" dirty="0">
                <a:solidFill>
                  <a:schemeClr val="tx1"/>
                </a:solidFill>
              </a:rPr>
              <a:t>mať svoj vlastný predmet, ktorý by sa mal líšiť od </a:t>
            </a:r>
            <a:r>
              <a:rPr lang="sk-SK" dirty="0" smtClean="0">
                <a:solidFill>
                  <a:schemeClr val="tx1"/>
                </a:solidFill>
              </a:rPr>
              <a:t>  </a:t>
            </a:r>
          </a:p>
          <a:p>
            <a:pPr marL="514350" indent="-514350" algn="l"/>
            <a:r>
              <a:rPr lang="sk-SK" dirty="0" smtClean="0">
                <a:solidFill>
                  <a:schemeClr val="tx1"/>
                </a:solidFill>
              </a:rPr>
              <a:t> </a:t>
            </a:r>
            <a:r>
              <a:rPr lang="sk-SK" dirty="0" smtClean="0">
                <a:solidFill>
                  <a:schemeClr val="tx1"/>
                </a:solidFill>
              </a:rPr>
              <a:t>      </a:t>
            </a:r>
            <a:r>
              <a:rPr lang="sk-SK" dirty="0" smtClean="0">
                <a:solidFill>
                  <a:schemeClr val="tx1"/>
                </a:solidFill>
              </a:rPr>
              <a:t>predmetu </a:t>
            </a:r>
            <a:r>
              <a:rPr lang="sk-SK" dirty="0">
                <a:solidFill>
                  <a:schemeClr val="tx1"/>
                </a:solidFill>
              </a:rPr>
              <a:t>všetkých ostatných vied,</a:t>
            </a:r>
          </a:p>
          <a:p>
            <a:pPr algn="l"/>
            <a:r>
              <a:rPr lang="sk-SK" dirty="0">
                <a:solidFill>
                  <a:schemeClr val="tx1"/>
                </a:solidFill>
              </a:rPr>
              <a:t>2</a:t>
            </a:r>
            <a:r>
              <a:rPr lang="sk-SK" dirty="0" smtClean="0">
                <a:solidFill>
                  <a:schemeClr val="tx1"/>
                </a:solidFill>
              </a:rPr>
              <a:t>.    </a:t>
            </a:r>
            <a:r>
              <a:rPr lang="sk-SK" dirty="0">
                <a:solidFill>
                  <a:schemeClr val="tx1"/>
                </a:solidFill>
              </a:rPr>
              <a:t>musí mať metódy, pomocou ktorých sa môže tohto predmetu </a:t>
            </a:r>
            <a:r>
              <a:rPr lang="sk-SK" dirty="0" smtClean="0">
                <a:solidFill>
                  <a:schemeClr val="tx1"/>
                </a:solidFill>
              </a:rPr>
              <a:t> </a:t>
            </a:r>
          </a:p>
          <a:p>
            <a:pPr algn="l"/>
            <a:r>
              <a:rPr lang="sk-SK" dirty="0" smtClean="0">
                <a:solidFill>
                  <a:schemeClr val="tx1"/>
                </a:solidFill>
              </a:rPr>
              <a:t> </a:t>
            </a:r>
            <a:r>
              <a:rPr lang="sk-SK" dirty="0" smtClean="0">
                <a:solidFill>
                  <a:schemeClr val="tx1"/>
                </a:solidFill>
              </a:rPr>
              <a:t>      </a:t>
            </a:r>
            <a:r>
              <a:rPr lang="sk-SK" dirty="0" smtClean="0">
                <a:solidFill>
                  <a:schemeClr val="tx1"/>
                </a:solidFill>
              </a:rPr>
              <a:t>zmocniť  </a:t>
            </a:r>
            <a:r>
              <a:rPr lang="sk-SK" dirty="0" smtClean="0">
                <a:solidFill>
                  <a:schemeClr val="tx1"/>
                </a:solidFill>
              </a:rPr>
              <a:t>skúmať ho</a:t>
            </a:r>
            <a:endParaRPr lang="sk-SK" dirty="0">
              <a:solidFill>
                <a:schemeClr val="tx1"/>
              </a:solidFill>
            </a:endParaRPr>
          </a:p>
          <a:p>
            <a:pPr algn="l"/>
            <a:r>
              <a:rPr lang="sk-SK" dirty="0">
                <a:solidFill>
                  <a:schemeClr val="tx1"/>
                </a:solidFill>
              </a:rPr>
              <a:t>3. </a:t>
            </a:r>
            <a:r>
              <a:rPr lang="sk-SK" dirty="0" smtClean="0">
                <a:solidFill>
                  <a:schemeClr val="tx1"/>
                </a:solidFill>
              </a:rPr>
              <a:t>   musí </a:t>
            </a:r>
            <a:r>
              <a:rPr lang="sk-SK" dirty="0">
                <a:solidFill>
                  <a:schemeClr val="tx1"/>
                </a:solidFill>
              </a:rPr>
              <a:t>mať systém poznatkov.</a:t>
            </a:r>
          </a:p>
          <a:p>
            <a:pPr algn="l"/>
            <a:r>
              <a:rPr lang="sk-SK" dirty="0">
                <a:solidFill>
                  <a:schemeClr val="tx1"/>
                </a:solidFill>
              </a:rPr>
              <a:t>	Predmet psychológie sa formoval v podstate počnúc 17.-18. storočia, najskôr v rámci filozofických systémov tých čias. Rôzne psychologické </a:t>
            </a:r>
            <a:r>
              <a:rPr lang="sk-SK" dirty="0" smtClean="0">
                <a:solidFill>
                  <a:schemeClr val="tx1"/>
                </a:solidFill>
              </a:rPr>
              <a:t>smery /alebo školy/ </a:t>
            </a:r>
            <a:r>
              <a:rPr lang="sk-SK" dirty="0">
                <a:solidFill>
                  <a:schemeClr val="tx1"/>
                </a:solidFill>
              </a:rPr>
              <a:t>formulujú predmet psychológie rôzne. V podstate sa však psychológovia dohodli na tom, že predmetom psychológie je </a:t>
            </a:r>
            <a:r>
              <a:rPr lang="sk-SK" dirty="0" err="1">
                <a:solidFill>
                  <a:schemeClr val="tx1"/>
                </a:solidFill>
              </a:rPr>
              <a:t>psychično</a:t>
            </a:r>
            <a:r>
              <a:rPr lang="sk-SK" dirty="0">
                <a:solidFill>
                  <a:schemeClr val="tx1"/>
                </a:solidFill>
              </a:rPr>
              <a:t> </a:t>
            </a:r>
            <a:r>
              <a:rPr lang="sk-SK" dirty="0" smtClean="0">
                <a:solidFill>
                  <a:schemeClr val="tx1"/>
                </a:solidFill>
              </a:rPr>
              <a:t>/psychika/, </a:t>
            </a:r>
            <a:r>
              <a:rPr lang="sk-SK" dirty="0">
                <a:solidFill>
                  <a:schemeClr val="tx1"/>
                </a:solidFill>
              </a:rPr>
              <a:t>pričom vo väčšine učebníc možno nájsť toto </a:t>
            </a:r>
            <a:r>
              <a:rPr lang="sk-SK" dirty="0" smtClean="0">
                <a:solidFill>
                  <a:schemeClr val="tx1"/>
                </a:solidFill>
              </a:rPr>
              <a:t>vymedzenie predmetu psychológie: je to veda o prežívaní a správaní. Predmet psychológie však treba presnejšie špecifikovať. Uvediem 5 </a:t>
            </a:r>
            <a:r>
              <a:rPr lang="sk-SK" dirty="0" smtClean="0">
                <a:solidFill>
                  <a:schemeClr val="tx1"/>
                </a:solidFill>
              </a:rPr>
              <a:t>základných </a:t>
            </a:r>
            <a:r>
              <a:rPr lang="sk-SK" dirty="0">
                <a:solidFill>
                  <a:schemeClr val="tx1"/>
                </a:solidFill>
              </a:rPr>
              <a:t>charakteristík predmetu psychológie</a:t>
            </a:r>
            <a:r>
              <a:rPr lang="sk-SK" dirty="0" smtClean="0">
                <a:solidFill>
                  <a:schemeClr val="tx1"/>
                </a:solidFill>
              </a:rPr>
              <a:t>.</a:t>
            </a:r>
          </a:p>
          <a:p>
            <a:pPr algn="l"/>
            <a:endParaRPr lang="sk-SK" dirty="0">
              <a:solidFill>
                <a:schemeClr val="tx1"/>
              </a:solidFill>
            </a:endParaRPr>
          </a:p>
          <a:p>
            <a:pPr algn="l"/>
            <a:endParaRPr lang="sk-SK"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976664"/>
          </a:xfrm>
        </p:spPr>
        <p:txBody>
          <a:bodyPr>
            <a:normAutofit fontScale="77500" lnSpcReduction="20000"/>
          </a:bodyPr>
          <a:lstStyle/>
          <a:p>
            <a:pPr algn="l"/>
            <a:r>
              <a:rPr lang="sk-SK" dirty="0">
                <a:solidFill>
                  <a:schemeClr val="tx1"/>
                </a:solidFill>
              </a:rPr>
              <a:t>1. Špecifický okruh javov, ktoré skúma psychológia, sa jasne a zreteľne odlišuje od všetkých ostatných javov: sú to naše vnemy, predstavy, myšlienky, city, zámery, túžby, schopnosti atď., slovom všetko, čo tvorí vnútorný obsah nášho života, čo je nám v podobe zážitkov akoby bezprostredne dané. Dostávame sa tak k prvej charakteristike </a:t>
            </a:r>
            <a:r>
              <a:rPr lang="sk-SK" dirty="0" err="1">
                <a:solidFill>
                  <a:schemeClr val="tx1"/>
                </a:solidFill>
              </a:rPr>
              <a:t>psychična</a:t>
            </a:r>
            <a:r>
              <a:rPr lang="sk-SK" dirty="0">
                <a:solidFill>
                  <a:schemeClr val="tx1"/>
                </a:solidFill>
              </a:rPr>
              <a:t>, ktorou je skutočnosť, že </a:t>
            </a:r>
            <a:r>
              <a:rPr lang="sk-SK" dirty="0" err="1">
                <a:solidFill>
                  <a:schemeClr val="tx1"/>
                </a:solidFill>
              </a:rPr>
              <a:t>psychično</a:t>
            </a:r>
            <a:r>
              <a:rPr lang="sk-SK" dirty="0">
                <a:solidFill>
                  <a:schemeClr val="tx1"/>
                </a:solidFill>
              </a:rPr>
              <a:t> </a:t>
            </a:r>
            <a:r>
              <a:rPr lang="sk-SK" dirty="0" smtClean="0">
                <a:solidFill>
                  <a:schemeClr val="tx1"/>
                </a:solidFill>
              </a:rPr>
              <a:t>/psychika/ </a:t>
            </a:r>
            <a:r>
              <a:rPr lang="sk-SK" dirty="0">
                <a:solidFill>
                  <a:schemeClr val="tx1"/>
                </a:solidFill>
              </a:rPr>
              <a:t>prináleží indivíduu, ktoré toto </a:t>
            </a:r>
            <a:r>
              <a:rPr lang="sk-SK" dirty="0" err="1">
                <a:solidFill>
                  <a:schemeClr val="tx1"/>
                </a:solidFill>
              </a:rPr>
              <a:t>psychično</a:t>
            </a:r>
            <a:r>
              <a:rPr lang="sk-SK" dirty="0">
                <a:solidFill>
                  <a:schemeClr val="tx1"/>
                </a:solidFill>
              </a:rPr>
              <a:t> pociťuje - teda jeho </a:t>
            </a:r>
            <a:r>
              <a:rPr lang="sk-SK" i="1" dirty="0">
                <a:solidFill>
                  <a:schemeClr val="tx1"/>
                </a:solidFill>
              </a:rPr>
              <a:t>subjektívnosť.</a:t>
            </a:r>
            <a:r>
              <a:rPr lang="sk-SK" dirty="0">
                <a:solidFill>
                  <a:schemeClr val="tx1"/>
                </a:solidFill>
              </a:rPr>
              <a:t> Psychické javy vystupujú preto ako procesy, vlastnosti a stavy konkrétnych indivíduí. konkrétnych jedincov.</a:t>
            </a:r>
          </a:p>
          <a:p>
            <a:pPr algn="l"/>
            <a:r>
              <a:rPr lang="sk-SK" dirty="0">
                <a:solidFill>
                  <a:schemeClr val="tx1"/>
                </a:solidFill>
              </a:rPr>
              <a:t>	Je celkom jasné, že tak, ako je nám niečo dané v</a:t>
            </a:r>
            <a:r>
              <a:rPr lang="sk-SK" i="1" dirty="0">
                <a:solidFill>
                  <a:schemeClr val="tx1"/>
                </a:solidFill>
              </a:rPr>
              <a:t> bezprostredných </a:t>
            </a:r>
            <a:r>
              <a:rPr lang="sk-SK" dirty="0">
                <a:solidFill>
                  <a:schemeClr val="tx1"/>
                </a:solidFill>
              </a:rPr>
              <a:t>zážitkoch, nemôže nám byť dané nijakým iným spôsobom. Z nijakého opisu, nech je akokoľvek výrazný, bohatý a obrazný, nemôže napr. nevidiaci poznať farebnosť sveta, nepočujúci jeho hudobnosť tak, ako keby tieto vlastnosti vnímal </a:t>
            </a:r>
            <a:r>
              <a:rPr lang="sk-SK" i="1" dirty="0">
                <a:solidFill>
                  <a:schemeClr val="tx1"/>
                </a:solidFill>
              </a:rPr>
              <a:t>bezprostredne</a:t>
            </a:r>
            <a:r>
              <a:rPr lang="sk-SK" dirty="0">
                <a:solidFill>
                  <a:schemeClr val="tx1"/>
                </a:solidFill>
              </a:rPr>
              <a:t>. Myšlienky konkrétneho človeka sú jeho myšlienkami, city sú jeho citmi a sú mu dané v inej perspektíve, ako sú dané inému človeku. Je to vlastne kúsok jeho vlastného života. Prvým znakom </a:t>
            </a:r>
            <a:r>
              <a:rPr lang="sk-SK" dirty="0" err="1">
                <a:solidFill>
                  <a:schemeClr val="tx1"/>
                </a:solidFill>
              </a:rPr>
              <a:t>psychična</a:t>
            </a:r>
            <a:r>
              <a:rPr lang="sk-SK" dirty="0">
                <a:solidFill>
                  <a:schemeClr val="tx1"/>
                </a:solidFill>
              </a:rPr>
              <a:t> je teda jeho </a:t>
            </a:r>
            <a:r>
              <a:rPr lang="sk-SK" i="1" dirty="0">
                <a:solidFill>
                  <a:schemeClr val="tx1"/>
                </a:solidFill>
              </a:rPr>
              <a:t>subjektívnosť.</a:t>
            </a:r>
            <a:r>
              <a:rPr lang="sk-SK" dirty="0">
                <a:solidFill>
                  <a:schemeClr val="tx1"/>
                </a:solidFill>
              </a:rPr>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832648"/>
          </a:xfrm>
        </p:spPr>
        <p:txBody>
          <a:bodyPr>
            <a:normAutofit fontScale="85000" lnSpcReduction="10000"/>
          </a:bodyPr>
          <a:lstStyle/>
          <a:p>
            <a:pPr algn="l"/>
            <a:endParaRPr lang="sk-SK" dirty="0" smtClean="0">
              <a:solidFill>
                <a:schemeClr val="tx1"/>
              </a:solidFill>
            </a:endParaRPr>
          </a:p>
          <a:p>
            <a:pPr algn="l"/>
            <a:r>
              <a:rPr lang="sk-SK" dirty="0">
                <a:solidFill>
                  <a:schemeClr val="tx1"/>
                </a:solidFill>
              </a:rPr>
              <a:t>	2. Druhým, nemenej podstatným rysom </a:t>
            </a:r>
            <a:r>
              <a:rPr lang="sk-SK" dirty="0" err="1">
                <a:solidFill>
                  <a:schemeClr val="tx1"/>
                </a:solidFill>
              </a:rPr>
              <a:t>psychična</a:t>
            </a:r>
            <a:r>
              <a:rPr lang="sk-SK" dirty="0">
                <a:solidFill>
                  <a:schemeClr val="tx1"/>
                </a:solidFill>
              </a:rPr>
              <a:t> je </a:t>
            </a:r>
            <a:r>
              <a:rPr lang="sk-SK" i="1" dirty="0">
                <a:solidFill>
                  <a:schemeClr val="tx1"/>
                </a:solidFill>
              </a:rPr>
              <a:t>vzťah k objektu, nezávislému na psychike, na vedomí. </a:t>
            </a:r>
            <a:r>
              <a:rPr lang="sk-SK" dirty="0">
                <a:solidFill>
                  <a:schemeClr val="tx1"/>
                </a:solidFill>
              </a:rPr>
              <a:t>Každý psychický jav sa odlišuje od iných a vymedzuje sa ako nejaké prežívanie vďaka tomu, že je to prežívanie niečoho; jeho vnútorná podstata sa vydeľuje prostredníctvom jeho vzťahu k vonkajšiemu svetu. Psychika, vedomie odráža objektívnu realitu, ktorá jestvuje mimo nej a nezávisle od nej. Nemalo by zmyslu hovoriť o odraze, keby to, čo má psychika odrážať, samo v skutočnosti nejestvovalo. V tomto zmysle je každý psychický fakt tiež súčasťou reálnej skutočnosti, Je teda nielen odrazom skutočnosti, ale aj jej súčasťou. Každý psychický jav je teda jednak produktom a závislým komponentom organického života indivídua a jednak odrazom vonkajšieho sveta, ktorý ho obklopuje.</a:t>
            </a:r>
          </a:p>
          <a:p>
            <a:pPr algn="l"/>
            <a:endParaRPr lang="sk-SK"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976664"/>
          </a:xfrm>
        </p:spPr>
        <p:txBody>
          <a:bodyPr>
            <a:normAutofit fontScale="85000" lnSpcReduction="10000"/>
          </a:bodyPr>
          <a:lstStyle/>
          <a:p>
            <a:pPr algn="l"/>
            <a:r>
              <a:rPr lang="sk-SK" dirty="0">
                <a:solidFill>
                  <a:schemeClr val="tx1"/>
                </a:solidFill>
              </a:rPr>
              <a:t>	3. Ďalším rysom </a:t>
            </a:r>
            <a:r>
              <a:rPr lang="sk-SK" dirty="0" err="1">
                <a:solidFill>
                  <a:schemeClr val="tx1"/>
                </a:solidFill>
              </a:rPr>
              <a:t>psychična</a:t>
            </a:r>
            <a:r>
              <a:rPr lang="sk-SK" dirty="0">
                <a:solidFill>
                  <a:schemeClr val="tx1"/>
                </a:solidFill>
              </a:rPr>
              <a:t>, alebo psychických javov, je ich </a:t>
            </a:r>
            <a:r>
              <a:rPr lang="sk-SK" i="1" dirty="0">
                <a:solidFill>
                  <a:schemeClr val="tx1"/>
                </a:solidFill>
              </a:rPr>
              <a:t>dynamickosť. </a:t>
            </a:r>
            <a:r>
              <a:rPr lang="sk-SK" dirty="0">
                <a:solidFill>
                  <a:schemeClr val="tx1"/>
                </a:solidFill>
              </a:rPr>
              <a:t> Psychické javy nie sú povahy statickej, nepohyblivej. </a:t>
            </a:r>
            <a:r>
              <a:rPr lang="sk-SK" dirty="0" err="1">
                <a:solidFill>
                  <a:schemeClr val="tx1"/>
                </a:solidFill>
              </a:rPr>
              <a:t>W.James</a:t>
            </a:r>
            <a:r>
              <a:rPr lang="sk-SK" dirty="0">
                <a:solidFill>
                  <a:schemeClr val="tx1"/>
                </a:solidFill>
              </a:rPr>
              <a:t> nazval pohyb, dynamiku psychických javov „prúdom vedomia“. To, čo tvorí predmet psychológie, je teda v ustavičnom pohybe, takže jeden jav vystriedava </a:t>
            </a:r>
            <a:r>
              <a:rPr lang="sk-SK" dirty="0" err="1">
                <a:solidFill>
                  <a:schemeClr val="tx1"/>
                </a:solidFill>
              </a:rPr>
              <a:t>hne</a:t>
            </a:r>
            <a:r>
              <a:rPr lang="sk-SK" dirty="0" err="1">
                <a:solidFill>
                  <a:schemeClr val="tx1"/>
                </a:solidFill>
                <a:sym typeface="Times New Roman"/>
              </a:rPr>
              <a:t></a:t>
            </a:r>
            <a:r>
              <a:rPr lang="sk-SK" dirty="0">
                <a:solidFill>
                  <a:schemeClr val="tx1"/>
                </a:solidFill>
              </a:rPr>
              <a:t> jav iný. Preto je výstižnejšie hovoriť o dejoch, procesoch.</a:t>
            </a:r>
          </a:p>
          <a:p>
            <a:pPr algn="l"/>
            <a:r>
              <a:rPr lang="sk-SK" dirty="0">
                <a:solidFill>
                  <a:schemeClr val="tx1"/>
                </a:solidFill>
              </a:rPr>
              <a:t>	4. </a:t>
            </a:r>
            <a:r>
              <a:rPr lang="sk-SK" dirty="0" err="1">
                <a:solidFill>
                  <a:schemeClr val="tx1"/>
                </a:solidFill>
              </a:rPr>
              <a:t>Psychično</a:t>
            </a:r>
            <a:r>
              <a:rPr lang="sk-SK" dirty="0">
                <a:solidFill>
                  <a:schemeClr val="tx1"/>
                </a:solidFill>
              </a:rPr>
              <a:t>, psychické procesy sa nikdy nevyskytujú izolovane; vždy máme do činenia s prúdom vedomia, ktorý nielen že ustavične plynie, ale ako prúd je vždy celistvý, je vždy jedným celkom. Psychické javy sú vždy medzi sebou späté, navzájom závislé v jednom celku, ktorý spoločne utvárajú a určujú, ktorý však určuje aj ich a dodáva im zvláštny ráz, zvláštny charakter. Podľa toho dnes už v psychológii o nejakých elementoch, prvkoch nášho duševného života, nášho </a:t>
            </a:r>
            <a:r>
              <a:rPr lang="sk-SK" dirty="0" err="1">
                <a:solidFill>
                  <a:schemeClr val="tx1"/>
                </a:solidFill>
              </a:rPr>
              <a:t>psychična</a:t>
            </a:r>
            <a:r>
              <a:rPr lang="sk-SK" dirty="0">
                <a:solidFill>
                  <a:schemeClr val="tx1"/>
                </a:solidFill>
              </a:rPr>
              <a:t> nemožno ani hovoriť.</a:t>
            </a:r>
          </a:p>
          <a:p>
            <a:pPr algn="l"/>
            <a:endParaRPr lang="sk-SK"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472608"/>
          </a:xfrm>
        </p:spPr>
        <p:txBody>
          <a:bodyPr>
            <a:normAutofit fontScale="85000" lnSpcReduction="20000"/>
          </a:bodyPr>
          <a:lstStyle/>
          <a:p>
            <a:pPr algn="l"/>
            <a:endParaRPr lang="sk-SK" dirty="0" smtClean="0">
              <a:solidFill>
                <a:schemeClr val="tx1"/>
              </a:solidFill>
            </a:endParaRPr>
          </a:p>
          <a:p>
            <a:pPr algn="l"/>
            <a:r>
              <a:rPr lang="sk-SK" dirty="0">
                <a:solidFill>
                  <a:schemeClr val="tx1"/>
                </a:solidFill>
              </a:rPr>
              <a:t>5. Pre určenie predmetu psychológie je napokon dôležité aj tá charakteristika psychických procesov, javov a vlastností, že existujú iba na telesne žijúcom človeku. Ináč povedané, psychológia chápe psychické javy ako odohrávajúce sa na určitom telesnom podklade alebo telesnom substráte. Podkladom psychických javov je teda živá hmota, mozog.</a:t>
            </a:r>
          </a:p>
          <a:p>
            <a:pPr algn="l"/>
            <a:r>
              <a:rPr lang="sk-SK" dirty="0">
                <a:solidFill>
                  <a:schemeClr val="tx1"/>
                </a:solidFill>
              </a:rPr>
              <a:t>	Keď zhrnieme uvedené charakteristiky alebo znaky či rysy predmetu psychológie, dostaneme túto definíciu predmetu psychológie:</a:t>
            </a:r>
          </a:p>
          <a:p>
            <a:pPr algn="l"/>
            <a:r>
              <a:rPr lang="sk-SK" dirty="0">
                <a:solidFill>
                  <a:schemeClr val="tx1"/>
                </a:solidFill>
              </a:rPr>
              <a:t>	</a:t>
            </a:r>
            <a:r>
              <a:rPr lang="sk-SK" b="1" dirty="0">
                <a:solidFill>
                  <a:schemeClr val="tx1"/>
                </a:solidFill>
              </a:rPr>
              <a:t>Psychológia je veda o psychických javoch človeka. Psychické javy skutočne existujú ako osobitná trieda javov; sú len jednému subjektu bezprostredne dané. Sú povahy dynamickej, treba ich chápať celistvo a ich podkladom je telesný organizmus človeka, živá hmota.</a:t>
            </a:r>
            <a:endParaRPr lang="sk-SK" dirty="0">
              <a:solidFill>
                <a:schemeClr val="tx1"/>
              </a:solidFill>
            </a:endParaRPr>
          </a:p>
          <a:p>
            <a:pPr algn="l"/>
            <a:endParaRPr lang="sk-SK"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0" y="980728"/>
            <a:ext cx="8784976" cy="5877272"/>
          </a:xfrm>
        </p:spPr>
        <p:txBody>
          <a:bodyPr>
            <a:normAutofit fontScale="85000" lnSpcReduction="20000"/>
          </a:bodyPr>
          <a:lstStyle/>
          <a:p>
            <a:pPr algn="l"/>
            <a:r>
              <a:rPr lang="sk-SK" dirty="0">
                <a:solidFill>
                  <a:schemeClr val="tx1"/>
                </a:solidFill>
              </a:rPr>
              <a:t>K takému chápaniu predmetu psychológie nedospeli psychológovia naraz. Predmet psychológie sa formoval v priebehu 17.- 19. storočia. Vcelku možno povedať, že pri formovaní predmetu psychológie rozoznávame tri hlavné etapy.</a:t>
            </a:r>
          </a:p>
          <a:p>
            <a:pPr lvl="0" algn="l"/>
            <a:r>
              <a:rPr lang="sk-SK" dirty="0">
                <a:solidFill>
                  <a:schemeClr val="tx1"/>
                </a:solidFill>
              </a:rPr>
              <a:t>17.-18. storočie, kedy sa vytvárajú filozofické a metodologické základy pre formovanie predmetu psychológie v rámci filozofických systémov tých čias.</a:t>
            </a:r>
          </a:p>
          <a:p>
            <a:pPr lvl="0" algn="l"/>
            <a:r>
              <a:rPr lang="sk-SK" dirty="0">
                <a:solidFill>
                  <a:schemeClr val="tx1"/>
                </a:solidFill>
              </a:rPr>
              <a:t>Na tomto filozofickom základe sa v druhej polovine 19. storočia vytváraj psychológia ako samostatná vedná disciplína a formuje sa predmet psychológie. Od začiatku si razí cestu ako experimentálna veda.</a:t>
            </a:r>
          </a:p>
          <a:p>
            <a:pPr lvl="0" algn="l"/>
            <a:r>
              <a:rPr lang="sk-SK" dirty="0">
                <a:solidFill>
                  <a:schemeClr val="tx1"/>
                </a:solidFill>
              </a:rPr>
              <a:t>Vytvára sa systém psychologických vied, zdokonaľujú sa výskumné metódy a psychológia sa začleňuje ako rovnoprávna veda do systému vied.</a:t>
            </a:r>
          </a:p>
          <a:p>
            <a:pPr algn="l"/>
            <a:endParaRPr lang="sk-SK"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7500" lnSpcReduction="20000"/>
          </a:bodyPr>
          <a:lstStyle/>
          <a:p>
            <a:pPr algn="l"/>
            <a:endParaRPr lang="sk-SK" dirty="0" smtClean="0">
              <a:solidFill>
                <a:schemeClr val="tx1"/>
              </a:solidFill>
            </a:endParaRPr>
          </a:p>
          <a:p>
            <a:pPr algn="l"/>
            <a:r>
              <a:rPr lang="sk-SK" dirty="0">
                <a:solidFill>
                  <a:schemeClr val="tx1"/>
                </a:solidFill>
              </a:rPr>
              <a:t>1. Pokiaľ ide o </a:t>
            </a:r>
            <a:r>
              <a:rPr lang="sk-SK" b="1" dirty="0">
                <a:solidFill>
                  <a:schemeClr val="tx1"/>
                </a:solidFill>
              </a:rPr>
              <a:t>filozofické základy pre formovanie psychológie,</a:t>
            </a:r>
            <a:r>
              <a:rPr lang="sk-SK" dirty="0">
                <a:solidFill>
                  <a:schemeClr val="tx1"/>
                </a:solidFill>
              </a:rPr>
              <a:t> obmedzíme sa na niekoľkých vedcov. Nebudeme sa zaoberať starovekou filozofiou, aj keď už vtedy sa vytvárali základy psychológie, a niektoré poznatky z tých čias majú platnosť aj dnes. Pre vznik psychológie je mimoriadne dôležitým francúzsky bádateľ René </a:t>
            </a:r>
            <a:r>
              <a:rPr lang="sk-SK" dirty="0" err="1">
                <a:solidFill>
                  <a:schemeClr val="tx1"/>
                </a:solidFill>
              </a:rPr>
              <a:t>Descartes</a:t>
            </a:r>
            <a:r>
              <a:rPr lang="sk-SK" dirty="0">
                <a:solidFill>
                  <a:schemeClr val="tx1"/>
                </a:solidFill>
              </a:rPr>
              <a:t> (1596-1650), a to najmenej v troch smeroch:</a:t>
            </a:r>
          </a:p>
          <a:p>
            <a:pPr algn="l"/>
            <a:r>
              <a:rPr lang="sk-SK" dirty="0">
                <a:solidFill>
                  <a:schemeClr val="tx1"/>
                </a:solidFill>
              </a:rPr>
              <a:t>a) Rozdelil svet na </a:t>
            </a:r>
            <a:r>
              <a:rPr lang="sk-SK" u="sng" dirty="0">
                <a:solidFill>
                  <a:schemeClr val="tx1"/>
                </a:solidFill>
              </a:rPr>
              <a:t>matériu </a:t>
            </a:r>
            <a:r>
              <a:rPr lang="sk-SK" dirty="0">
                <a:solidFill>
                  <a:schemeClr val="tx1"/>
                </a:solidFill>
              </a:rPr>
              <a:t>(</a:t>
            </a:r>
            <a:r>
              <a:rPr lang="sk-SK" dirty="0" err="1">
                <a:solidFill>
                  <a:schemeClr val="tx1"/>
                </a:solidFill>
              </a:rPr>
              <a:t>res</a:t>
            </a:r>
            <a:r>
              <a:rPr lang="sk-SK" dirty="0">
                <a:solidFill>
                  <a:schemeClr val="tx1"/>
                </a:solidFill>
              </a:rPr>
              <a:t> </a:t>
            </a:r>
            <a:r>
              <a:rPr lang="sk-SK" dirty="0" err="1">
                <a:solidFill>
                  <a:schemeClr val="tx1"/>
                </a:solidFill>
              </a:rPr>
              <a:t>extenza</a:t>
            </a:r>
            <a:r>
              <a:rPr lang="sk-SK" dirty="0">
                <a:solidFill>
                  <a:schemeClr val="tx1"/>
                </a:solidFill>
              </a:rPr>
              <a:t> = vec priestorová) a </a:t>
            </a:r>
            <a:r>
              <a:rPr lang="sk-SK" u="sng" dirty="0">
                <a:solidFill>
                  <a:schemeClr val="tx1"/>
                </a:solidFill>
              </a:rPr>
              <a:t>ducha</a:t>
            </a:r>
            <a:r>
              <a:rPr lang="sk-SK" dirty="0">
                <a:solidFill>
                  <a:schemeClr val="tx1"/>
                </a:solidFill>
              </a:rPr>
              <a:t> (</a:t>
            </a:r>
            <a:r>
              <a:rPr lang="sk-SK" dirty="0" err="1">
                <a:solidFill>
                  <a:schemeClr val="tx1"/>
                </a:solidFill>
              </a:rPr>
              <a:t>mens</a:t>
            </a:r>
            <a:r>
              <a:rPr lang="sk-SK" dirty="0">
                <a:solidFill>
                  <a:schemeClr val="tx1"/>
                </a:solidFill>
              </a:rPr>
              <a:t> – myseľ), ktorého podstatu videl v myslení, vo vedomí. Tým, že podstatu duše videl vo vedomí, spresnil pojem psychiky tak, že mu dal konkrétny obsah, inými slovami – špecifickosť psychiky videl vo </a:t>
            </a:r>
            <a:r>
              <a:rPr lang="sk-SK" u="sng" dirty="0">
                <a:solidFill>
                  <a:schemeClr val="tx1"/>
                </a:solidFill>
              </a:rPr>
              <a:t>vedomí.</a:t>
            </a:r>
            <a:r>
              <a:rPr lang="sk-SK" dirty="0">
                <a:solidFill>
                  <a:schemeClr val="tx1"/>
                </a:solidFill>
              </a:rPr>
              <a:t> Takto sa vedomie stala psychickým javom, čo umožnilo definovať predmet psychológie. Týmto faktom ovplyvnil </a:t>
            </a:r>
            <a:r>
              <a:rPr lang="sk-SK" dirty="0" err="1">
                <a:solidFill>
                  <a:schemeClr val="tx1"/>
                </a:solidFill>
              </a:rPr>
              <a:t>Descartes</a:t>
            </a:r>
            <a:r>
              <a:rPr lang="sk-SK" dirty="0">
                <a:solidFill>
                  <a:schemeClr val="tx1"/>
                </a:solidFill>
              </a:rPr>
              <a:t> nielen filozofické myslenie, ale aj myslenie psychologické, keďže psychológia, najmä introspektívna psychológia 19. aj 20. storočia, sa opierala o tento pojem, pričom sa podstatne líši od Aristotelovho pojmu „duša“ (psyché).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7500" lnSpcReduction="20000"/>
          </a:bodyPr>
          <a:lstStyle/>
          <a:p>
            <a:pPr algn="l"/>
            <a:endParaRPr lang="sk-SK" dirty="0" smtClean="0">
              <a:solidFill>
                <a:schemeClr val="tx1"/>
              </a:solidFill>
            </a:endParaRPr>
          </a:p>
          <a:p>
            <a:pPr algn="l"/>
            <a:r>
              <a:rPr lang="sk-SK" dirty="0">
                <a:solidFill>
                  <a:schemeClr val="tx1"/>
                </a:solidFill>
              </a:rPr>
              <a:t>Zo všeobecného princípu života, ktorým bola podľa Aristotela duša, duch, rozpracoval sa špeciálny princíp vedomia. </a:t>
            </a:r>
            <a:r>
              <a:rPr lang="sk-SK" dirty="0" err="1">
                <a:solidFill>
                  <a:schemeClr val="tx1"/>
                </a:solidFill>
              </a:rPr>
              <a:t>Descartes</a:t>
            </a:r>
            <a:r>
              <a:rPr lang="sk-SK" dirty="0">
                <a:solidFill>
                  <a:schemeClr val="tx1"/>
                </a:solidFill>
              </a:rPr>
              <a:t> síce sám nepoužíva pojem „vedomie“, ale hovorí o duchu (</a:t>
            </a:r>
            <a:r>
              <a:rPr lang="sk-SK" dirty="0" err="1">
                <a:solidFill>
                  <a:schemeClr val="tx1"/>
                </a:solidFill>
              </a:rPr>
              <a:t>mens</a:t>
            </a:r>
            <a:r>
              <a:rPr lang="sk-SK" dirty="0">
                <a:solidFill>
                  <a:schemeClr val="tx1"/>
                </a:solidFill>
              </a:rPr>
              <a:t>), pričom ho definuje ako „všetko, čo v nás prebieha tak, že i to sami v sebe bezprostredne vnímame“. Za viedol vlastne princíp introspekcie (sebapozorovania), </a:t>
            </a:r>
            <a:r>
              <a:rPr lang="sk-SK" dirty="0" err="1">
                <a:solidFill>
                  <a:schemeClr val="tx1"/>
                </a:solidFill>
              </a:rPr>
              <a:t>samoodrazu</a:t>
            </a:r>
            <a:r>
              <a:rPr lang="sk-SK" dirty="0">
                <a:solidFill>
                  <a:schemeClr val="tx1"/>
                </a:solidFill>
              </a:rPr>
              <a:t> vedomia v sebe samom. Tým položil základy introspektívnemu chápaniu vedomia ako v sebe uzavretému vnútornému svetu, ktoré neodráža vonkajšie bytie, ale samo seba.</a:t>
            </a:r>
          </a:p>
          <a:p>
            <a:pPr algn="l"/>
            <a:r>
              <a:rPr lang="sk-SK" dirty="0">
                <a:solidFill>
                  <a:schemeClr val="tx1"/>
                </a:solidFill>
              </a:rPr>
              <a:t>    b) Ďalším jeho prínosom bolo zavedenie pojmu </a:t>
            </a:r>
            <a:r>
              <a:rPr lang="sk-SK" i="1" dirty="0">
                <a:solidFill>
                  <a:schemeClr val="tx1"/>
                </a:solidFill>
              </a:rPr>
              <a:t>reflex</a:t>
            </a:r>
            <a:r>
              <a:rPr lang="sk-SK" dirty="0">
                <a:solidFill>
                  <a:schemeClr val="tx1"/>
                </a:solidFill>
              </a:rPr>
              <a:t> (</a:t>
            </a:r>
            <a:r>
              <a:rPr lang="sk-SK" dirty="0" err="1">
                <a:solidFill>
                  <a:schemeClr val="tx1"/>
                </a:solidFill>
              </a:rPr>
              <a:t>reflecto</a:t>
            </a:r>
            <a:r>
              <a:rPr lang="sk-SK" dirty="0">
                <a:solidFill>
                  <a:schemeClr val="tx1"/>
                </a:solidFill>
              </a:rPr>
              <a:t> – odrážam) na vysvetlenie správania zvierat a organizmov, v ktorom predpokladal základný význam nervov, hoci si ich predstavoval ako rúry, ktorými prúdi od povrchu tela do mozgu, mozgových komôr, životný duch. Mozog považoval za </a:t>
            </a:r>
            <a:r>
              <a:rPr lang="sk-SK" u="sng" dirty="0">
                <a:solidFill>
                  <a:schemeClr val="tx1"/>
                </a:solidFill>
              </a:rPr>
              <a:t>ústredie</a:t>
            </a:r>
            <a:r>
              <a:rPr lang="sk-SK" dirty="0">
                <a:solidFill>
                  <a:schemeClr val="tx1"/>
                </a:solidFill>
              </a:rPr>
              <a:t>, do ktorého prichádzajú všetky signály, a podľa princípu mechaniky (uhol dopadu rovná sa uhlu odrazu), na základe odrazu dochádza k reakcii. Pojem reflexu zohral potom, ako dobre viete, dôležitú úlohu v dejinách psychológie.</a:t>
            </a:r>
          </a:p>
          <a:p>
            <a:pPr algn="l"/>
            <a:endParaRPr lang="sk-SK"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764704"/>
            <a:ext cx="8784976" cy="6093296"/>
          </a:xfrm>
        </p:spPr>
        <p:txBody>
          <a:bodyPr>
            <a:normAutofit fontScale="70000" lnSpcReduction="20000"/>
          </a:bodyPr>
          <a:lstStyle/>
          <a:p>
            <a:pPr algn="l"/>
            <a:endParaRPr lang="sk-SK" sz="3400" dirty="0" smtClean="0">
              <a:solidFill>
                <a:schemeClr val="tx1"/>
              </a:solidFill>
            </a:endParaRPr>
          </a:p>
          <a:p>
            <a:pPr algn="l"/>
            <a:r>
              <a:rPr lang="sk-SK" sz="3400" dirty="0" smtClean="0">
                <a:solidFill>
                  <a:schemeClr val="tx1"/>
                </a:solidFill>
              </a:rPr>
              <a:t> </a:t>
            </a:r>
            <a:r>
              <a:rPr lang="sk-SK" sz="3400" dirty="0">
                <a:solidFill>
                  <a:schemeClr val="tx1"/>
                </a:solidFill>
              </a:rPr>
              <a:t>c) </a:t>
            </a:r>
            <a:r>
              <a:rPr lang="sk-SK" sz="3400" dirty="0" err="1">
                <a:solidFill>
                  <a:schemeClr val="tx1"/>
                </a:solidFill>
              </a:rPr>
              <a:t>Descartes</a:t>
            </a:r>
            <a:r>
              <a:rPr lang="sk-SK" sz="3400" dirty="0">
                <a:solidFill>
                  <a:schemeClr val="tx1"/>
                </a:solidFill>
              </a:rPr>
              <a:t> vyhrotil dualizmus na najvyššiu mieru, ale predsa len uvažoval o </a:t>
            </a:r>
            <a:r>
              <a:rPr lang="sk-SK" sz="3400" u="sng" dirty="0">
                <a:solidFill>
                  <a:schemeClr val="tx1"/>
                </a:solidFill>
              </a:rPr>
              <a:t>vzájomnom pôsobení ducha na telo a naopak.</a:t>
            </a:r>
            <a:r>
              <a:rPr lang="sk-SK" sz="3400" dirty="0">
                <a:solidFill>
                  <a:schemeClr val="tx1"/>
                </a:solidFill>
              </a:rPr>
              <a:t> Domnieval sa, že k takému pôsobeniu dochádza v mozgu. </a:t>
            </a:r>
            <a:r>
              <a:rPr lang="sk-SK" sz="3400" dirty="0" err="1">
                <a:solidFill>
                  <a:schemeClr val="tx1"/>
                </a:solidFill>
              </a:rPr>
              <a:t>Descartes</a:t>
            </a:r>
            <a:r>
              <a:rPr lang="sk-SK" sz="3400" dirty="0">
                <a:solidFill>
                  <a:schemeClr val="tx1"/>
                </a:solidFill>
              </a:rPr>
              <a:t> sa nazdával, že duch je nositeľom vášní, ktoré vychádzajú nielen z ducha, ale aj z tela.</a:t>
            </a:r>
          </a:p>
          <a:p>
            <a:pPr algn="l"/>
            <a:r>
              <a:rPr lang="sk-SK" sz="3400" dirty="0">
                <a:solidFill>
                  <a:schemeClr val="tx1"/>
                </a:solidFill>
              </a:rPr>
              <a:t>	Ďalším filozofom, ktorý je významný pre vznik psychológie a formovanie predmetu tejto vedy, je </a:t>
            </a:r>
            <a:r>
              <a:rPr lang="sk-SK" sz="3400" dirty="0" err="1">
                <a:solidFill>
                  <a:schemeClr val="tx1"/>
                </a:solidFill>
              </a:rPr>
              <a:t>Francis</a:t>
            </a:r>
            <a:r>
              <a:rPr lang="sk-SK" sz="3400" dirty="0">
                <a:solidFill>
                  <a:schemeClr val="tx1"/>
                </a:solidFill>
              </a:rPr>
              <a:t> </a:t>
            </a:r>
            <a:r>
              <a:rPr lang="sk-SK" sz="3400" dirty="0" err="1">
                <a:solidFill>
                  <a:schemeClr val="tx1"/>
                </a:solidFill>
              </a:rPr>
              <a:t>Bacon</a:t>
            </a:r>
            <a:r>
              <a:rPr lang="sk-SK" sz="3400" dirty="0">
                <a:solidFill>
                  <a:schemeClr val="tx1"/>
                </a:solidFill>
              </a:rPr>
              <a:t> (1561-1626). Pre psychológiu sú dôležité jeho myšlienky a úvahy o </a:t>
            </a:r>
            <a:r>
              <a:rPr lang="sk-SK" sz="3400" u="sng" dirty="0">
                <a:solidFill>
                  <a:schemeClr val="tx1"/>
                </a:solidFill>
              </a:rPr>
              <a:t>poznaní a metódach skúmania.</a:t>
            </a:r>
            <a:r>
              <a:rPr lang="sk-SK" sz="3400" dirty="0">
                <a:solidFill>
                  <a:schemeClr val="tx1"/>
                </a:solidFill>
              </a:rPr>
              <a:t> Veľmi schematicky možno jeho teóriu a metódu poznania charakterizovať takto: predovšetkým odvrhol tradičnú </a:t>
            </a:r>
            <a:r>
              <a:rPr lang="sk-SK" sz="3400" dirty="0" err="1">
                <a:solidFill>
                  <a:schemeClr val="tx1"/>
                </a:solidFill>
              </a:rPr>
              <a:t>sylogistiku</a:t>
            </a:r>
            <a:r>
              <a:rPr lang="sk-SK" sz="3400" dirty="0">
                <a:solidFill>
                  <a:schemeClr val="tx1"/>
                </a:solidFill>
              </a:rPr>
              <a:t> a predsudky či povery, vyplývajúce z náboženskej horlivosti. Hlásal, že poznanie (veda) bude mať úspech vtedy, keď bude predovšetkým definovaný predmet poznania a cieľ vedy. Predmetom poznania je príroda a cieľom poznania je poznanie jej zákonov, a tým aj využitie týchto poznatkov pre človeka a spoločnosť. Kým podľa scholastiky (a podľa Aristotelovskej deduktívnej metódy) zo všeobecného sa malo vyvodzovať jednotlivé, z jedného pojmu iný pojem, </a:t>
            </a:r>
            <a:r>
              <a:rPr lang="sk-SK" sz="3400" dirty="0" err="1">
                <a:solidFill>
                  <a:schemeClr val="tx1"/>
                </a:solidFill>
              </a:rPr>
              <a:t>Bacon</a:t>
            </a:r>
            <a:r>
              <a:rPr lang="sk-SK" sz="3400" dirty="0">
                <a:solidFill>
                  <a:schemeClr val="tx1"/>
                </a:solidFill>
              </a:rPr>
              <a:t> hlása, že základom poznania je </a:t>
            </a:r>
            <a:r>
              <a:rPr lang="sk-SK" sz="3400" b="1" dirty="0">
                <a:solidFill>
                  <a:schemeClr val="tx1"/>
                </a:solidFill>
              </a:rPr>
              <a:t>skúsenosť</a:t>
            </a:r>
            <a:r>
              <a:rPr lang="sk-SK" sz="3400" dirty="0">
                <a:solidFill>
                  <a:schemeClr val="tx1"/>
                </a:solidFill>
              </a:rPr>
              <a:t> a pojmy treba utvárať na základe zmyslovej skúsenosti. </a:t>
            </a:r>
            <a:endParaRPr lang="sk-SK" sz="3400" dirty="0" smtClean="0">
              <a:solidFill>
                <a:schemeClr val="tx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548680"/>
            <a:ext cx="8784976" cy="6120680"/>
          </a:xfrm>
        </p:spPr>
        <p:txBody>
          <a:bodyPr>
            <a:normAutofit fontScale="77500" lnSpcReduction="20000"/>
          </a:bodyPr>
          <a:lstStyle/>
          <a:p>
            <a:pPr algn="l"/>
            <a:endParaRPr lang="sk-SK" dirty="0" smtClean="0">
              <a:solidFill>
                <a:schemeClr val="tx1"/>
              </a:solidFill>
            </a:endParaRPr>
          </a:p>
          <a:p>
            <a:pPr algn="l"/>
            <a:r>
              <a:rPr lang="sk-SK" dirty="0">
                <a:solidFill>
                  <a:schemeClr val="tx1"/>
                </a:solidFill>
              </a:rPr>
              <a:t>Zmysly sú teda zdrojom poznatkov, ktoré treba ďalej spracovať a zovšeobecniť.. Teda pre vedeckú metódu je príznačné pozorovanie, analýza (rozpitvanie prírody na prvky, jednoduché čiastky, ktoré majú svoje vlastnosti – napr. pohyb mechanický, matematický, pud, životný duch, napätie, bytostná sila atď.). Najdôležitejším prostriedkom nadobúdania skúseností a poznania je </a:t>
            </a:r>
            <a:r>
              <a:rPr lang="sk-SK" b="1" dirty="0">
                <a:solidFill>
                  <a:schemeClr val="tx1"/>
                </a:solidFill>
              </a:rPr>
              <a:t>experiment.</a:t>
            </a:r>
            <a:r>
              <a:rPr lang="sk-SK" dirty="0">
                <a:solidFill>
                  <a:schemeClr val="tx1"/>
                </a:solidFill>
              </a:rPr>
              <a:t> </a:t>
            </a:r>
            <a:r>
              <a:rPr lang="sk-SK" dirty="0" err="1">
                <a:solidFill>
                  <a:schemeClr val="tx1"/>
                </a:solidFill>
              </a:rPr>
              <a:t>Bacon</a:t>
            </a:r>
            <a:r>
              <a:rPr lang="sk-SK" dirty="0">
                <a:solidFill>
                  <a:schemeClr val="tx1"/>
                </a:solidFill>
              </a:rPr>
              <a:t> nedocenil spojenie experimentu s matematickým spracovaním. Vo svojom odpore k Aristotelovej logike nedocenil význam novej matematickej dedukcie, ktorá dodáva indukcii chrbticu – teda znovu sa ukázalo, že extrémy vedú do slepej uličky. Dôraz na poznanie prírody, jej zmyslové poznanie, racionálna analýza je jednou stránkou vedeckej metódy. Druhú, nemenej dôležitú, tvorí zovšeobecňovanie poznanej skutočnosti. To sú ďalšie dve skutočnosti, príznačné pre obrat a nové smery v myslení novoveku, ktoré otvorili cestu rozvoju experimentálnych vied prírodných, ale aj spoločenských a teda aj psychológie, čo sa prejavilo v prvej veľkej psychologickej škole alebo teórii – </a:t>
            </a:r>
            <a:r>
              <a:rPr lang="sk-SK" dirty="0" err="1">
                <a:solidFill>
                  <a:schemeClr val="tx1"/>
                </a:solidFill>
              </a:rPr>
              <a:t>asocianizme</a:t>
            </a:r>
            <a:r>
              <a:rPr lang="sk-SK" dirty="0">
                <a:solidFill>
                  <a:schemeClr val="tx1"/>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92500" lnSpcReduction="20000"/>
          </a:bodyPr>
          <a:lstStyle/>
          <a:p>
            <a:pPr algn="l"/>
            <a:r>
              <a:rPr lang="sk-SK" dirty="0" smtClean="0">
                <a:solidFill>
                  <a:schemeClr val="tx1"/>
                </a:solidFill>
              </a:rPr>
              <a:t>Učenci Grécka: </a:t>
            </a:r>
            <a:r>
              <a:rPr lang="sk-SK" dirty="0" err="1" smtClean="0">
                <a:solidFill>
                  <a:schemeClr val="tx1"/>
                </a:solidFill>
              </a:rPr>
              <a:t>Thales</a:t>
            </a:r>
            <a:r>
              <a:rPr lang="sk-SK" dirty="0" smtClean="0">
                <a:solidFill>
                  <a:schemeClr val="tx1"/>
                </a:solidFill>
              </a:rPr>
              <a:t>, </a:t>
            </a:r>
            <a:r>
              <a:rPr lang="sk-SK" dirty="0" err="1" smtClean="0">
                <a:solidFill>
                  <a:schemeClr val="tx1"/>
                </a:solidFill>
              </a:rPr>
              <a:t>Alkmaion</a:t>
            </a:r>
            <a:r>
              <a:rPr lang="sk-SK" dirty="0" smtClean="0">
                <a:solidFill>
                  <a:schemeClr val="tx1"/>
                </a:solidFill>
              </a:rPr>
              <a:t>, </a:t>
            </a:r>
            <a:r>
              <a:rPr lang="sk-SK" dirty="0" err="1" smtClean="0">
                <a:solidFill>
                  <a:schemeClr val="tx1"/>
                </a:solidFill>
              </a:rPr>
              <a:t>Empedokles</a:t>
            </a:r>
            <a:r>
              <a:rPr lang="sk-SK" dirty="0" smtClean="0">
                <a:solidFill>
                  <a:schemeClr val="tx1"/>
                </a:solidFill>
              </a:rPr>
              <a:t>, </a:t>
            </a:r>
            <a:r>
              <a:rPr lang="sk-SK" dirty="0" err="1" smtClean="0">
                <a:solidFill>
                  <a:schemeClr val="tx1"/>
                </a:solidFill>
              </a:rPr>
              <a:t>Demokritos</a:t>
            </a:r>
            <a:r>
              <a:rPr lang="sk-SK" dirty="0" smtClean="0">
                <a:solidFill>
                  <a:schemeClr val="tx1"/>
                </a:solidFill>
              </a:rPr>
              <a:t>, </a:t>
            </a:r>
            <a:r>
              <a:rPr lang="sk-SK" dirty="0" err="1" smtClean="0">
                <a:solidFill>
                  <a:schemeClr val="tx1"/>
                </a:solidFill>
              </a:rPr>
              <a:t>Herakley</a:t>
            </a:r>
            <a:r>
              <a:rPr lang="sk-SK" dirty="0" smtClean="0">
                <a:solidFill>
                  <a:schemeClr val="tx1"/>
                </a:solidFill>
              </a:rPr>
              <a:t>, Hippokrates.</a:t>
            </a:r>
          </a:p>
          <a:p>
            <a:pPr algn="l"/>
            <a:endParaRPr lang="sk-SK" dirty="0" smtClean="0">
              <a:solidFill>
                <a:schemeClr val="tx1"/>
              </a:solidFill>
            </a:endParaRPr>
          </a:p>
          <a:p>
            <a:pPr algn="l"/>
            <a:r>
              <a:rPr lang="sk-SK" dirty="0" smtClean="0">
                <a:solidFill>
                  <a:schemeClr val="tx1"/>
                </a:solidFill>
              </a:rPr>
              <a:t>Títo Gréci sa snažili vysvetliť okolitý svet a fungovanie v ňom. Gréci to nazvali dušou, ktorá oživuje telo. Títo filozofi 6. a začiatku 5. stor. </a:t>
            </a:r>
            <a:r>
              <a:rPr lang="sk-SK" dirty="0" err="1" smtClean="0">
                <a:solidFill>
                  <a:schemeClr val="tx1"/>
                </a:solidFill>
              </a:rPr>
              <a:t>p.n.l</a:t>
            </a:r>
            <a:r>
              <a:rPr lang="sk-SK" dirty="0" smtClean="0">
                <a:solidFill>
                  <a:schemeClr val="tx1"/>
                </a:solidFill>
              </a:rPr>
              <a:t>. začali ponúkať prirodzené vysvetlenie duševných procesov, tieto niektoré hypotézy a ich odvodeniny sú dodnes základom západnej psychológie.</a:t>
            </a:r>
          </a:p>
          <a:p>
            <a:pPr algn="l"/>
            <a:endParaRPr lang="sk-SK" dirty="0" smtClean="0">
              <a:solidFill>
                <a:schemeClr val="tx1"/>
              </a:solidFill>
            </a:endParaRPr>
          </a:p>
          <a:p>
            <a:pPr algn="l"/>
            <a:r>
              <a:rPr lang="sk-SK" dirty="0" smtClean="0">
                <a:solidFill>
                  <a:schemeClr val="tx1"/>
                </a:solidFill>
              </a:rPr>
              <a:t>Neskôr to boli hlavne: Sokrates, Platón, Aristoteles</a:t>
            </a:r>
          </a:p>
          <a:p>
            <a:pPr algn="l"/>
            <a:endParaRPr lang="sk-SK" dirty="0" smtClean="0">
              <a:solidFill>
                <a:schemeClr val="tx1"/>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1196752"/>
            <a:ext cx="8784976" cy="4946104"/>
          </a:xfrm>
        </p:spPr>
        <p:txBody>
          <a:bodyPr>
            <a:normAutofit fontScale="85000" lnSpcReduction="20000"/>
          </a:bodyPr>
          <a:lstStyle/>
          <a:p>
            <a:pPr algn="l"/>
            <a:r>
              <a:rPr lang="sk-SK" dirty="0" err="1">
                <a:solidFill>
                  <a:schemeClr val="tx1"/>
                </a:solidFill>
              </a:rPr>
              <a:t>Asocianistická</a:t>
            </a:r>
            <a:r>
              <a:rPr lang="sk-SK" dirty="0">
                <a:solidFill>
                  <a:schemeClr val="tx1"/>
                </a:solidFill>
              </a:rPr>
              <a:t> teória sa opiera jednak o senzualistickú teóriu poznania, ktorú rozpracoval J. </a:t>
            </a:r>
            <a:r>
              <a:rPr lang="sk-SK" dirty="0" err="1">
                <a:solidFill>
                  <a:schemeClr val="tx1"/>
                </a:solidFill>
              </a:rPr>
              <a:t>Locke</a:t>
            </a:r>
            <a:r>
              <a:rPr lang="sk-SK" dirty="0">
                <a:solidFill>
                  <a:schemeClr val="tx1"/>
                </a:solidFill>
              </a:rPr>
              <a:t> (1632-1704). </a:t>
            </a:r>
            <a:r>
              <a:rPr lang="sk-SK" dirty="0" err="1">
                <a:solidFill>
                  <a:schemeClr val="tx1"/>
                </a:solidFill>
              </a:rPr>
              <a:t>Locke</a:t>
            </a:r>
            <a:r>
              <a:rPr lang="sk-SK" dirty="0">
                <a:solidFill>
                  <a:schemeClr val="tx1"/>
                </a:solidFill>
              </a:rPr>
              <a:t> nadviazal na </a:t>
            </a:r>
            <a:r>
              <a:rPr lang="sk-SK" dirty="0" err="1">
                <a:solidFill>
                  <a:schemeClr val="tx1"/>
                </a:solidFill>
              </a:rPr>
              <a:t>Bacona</a:t>
            </a:r>
            <a:r>
              <a:rPr lang="sk-SK" dirty="0">
                <a:solidFill>
                  <a:schemeClr val="tx1"/>
                </a:solidFill>
              </a:rPr>
              <a:t> a </a:t>
            </a:r>
            <a:r>
              <a:rPr lang="sk-SK" dirty="0" err="1">
                <a:solidFill>
                  <a:schemeClr val="tx1"/>
                </a:solidFill>
              </a:rPr>
              <a:t>Hobbesa</a:t>
            </a:r>
            <a:r>
              <a:rPr lang="sk-SK" dirty="0">
                <a:solidFill>
                  <a:schemeClr val="tx1"/>
                </a:solidFill>
              </a:rPr>
              <a:t>, no obrátil sa proti </a:t>
            </a:r>
            <a:r>
              <a:rPr lang="sk-SK" dirty="0" err="1">
                <a:solidFill>
                  <a:schemeClr val="tx1"/>
                </a:solidFill>
              </a:rPr>
              <a:t>Descartovej</a:t>
            </a:r>
            <a:r>
              <a:rPr lang="sk-SK" dirty="0">
                <a:solidFill>
                  <a:schemeClr val="tx1"/>
                </a:solidFill>
              </a:rPr>
              <a:t> koncepcii vedomia (proti vrodeným ideám). Vychádzal z predpokladu, že ľudská duša je pri narodení nepopísaná doska (tabula rasa) a jej obsah, </a:t>
            </a:r>
            <a:r>
              <a:rPr lang="sk-SK" dirty="0" err="1">
                <a:solidFill>
                  <a:schemeClr val="tx1"/>
                </a:solidFill>
              </a:rPr>
              <a:t>idey-pocity</a:t>
            </a:r>
            <a:r>
              <a:rPr lang="sk-SK" dirty="0">
                <a:solidFill>
                  <a:schemeClr val="tx1"/>
                </a:solidFill>
              </a:rPr>
              <a:t> vznikajú na základe zmyslovej skúsenosti a na základe duševnej skúsenosti – reflexiou (sebapozorovaním). Pravda, duša je aj aktívna, čo sa prejavuje pri zložitých duševných javoch: pamäti, pozornosti, myslení a pod.. táto teória poznania sa stala východiskom materialistov aj </a:t>
            </a:r>
            <a:r>
              <a:rPr lang="sk-SK" dirty="0" err="1">
                <a:solidFill>
                  <a:schemeClr val="tx1"/>
                </a:solidFill>
              </a:rPr>
              <a:t>asocianistov</a:t>
            </a:r>
            <a:r>
              <a:rPr lang="sk-SK" dirty="0">
                <a:solidFill>
                  <a:schemeClr val="tx1"/>
                </a:solidFill>
              </a:rPr>
              <a:t> 18. storočia. Výrazom tu bola základná téza senzualistického (</a:t>
            </a:r>
            <a:r>
              <a:rPr lang="sk-SK" dirty="0" err="1">
                <a:solidFill>
                  <a:schemeClr val="tx1"/>
                </a:solidFill>
              </a:rPr>
              <a:t>senzus</a:t>
            </a:r>
            <a:r>
              <a:rPr lang="sk-SK" dirty="0">
                <a:solidFill>
                  <a:schemeClr val="tx1"/>
                </a:solidFill>
              </a:rPr>
              <a:t> = zmysel) </a:t>
            </a:r>
            <a:r>
              <a:rPr lang="sk-SK" dirty="0" err="1">
                <a:solidFill>
                  <a:schemeClr val="tx1"/>
                </a:solidFill>
              </a:rPr>
              <a:t>asocianizmu</a:t>
            </a:r>
            <a:r>
              <a:rPr lang="sk-SK" dirty="0">
                <a:solidFill>
                  <a:schemeClr val="tx1"/>
                </a:solidFill>
              </a:rPr>
              <a:t> – </a:t>
            </a:r>
            <a:r>
              <a:rPr lang="sk-SK" u="sng" dirty="0">
                <a:solidFill>
                  <a:schemeClr val="tx1"/>
                </a:solidFill>
              </a:rPr>
              <a:t>nič nie je v mysli, čo nebolo v zmysloch.</a:t>
            </a:r>
            <a:endParaRPr lang="sk-SK" dirty="0">
              <a:solidFill>
                <a:schemeClr val="tx1"/>
              </a:solidFill>
            </a:endParaRPr>
          </a:p>
          <a:p>
            <a:pPr algn="l"/>
            <a:endParaRPr lang="sk-SK"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548680"/>
            <a:ext cx="8784976" cy="6309320"/>
          </a:xfrm>
        </p:spPr>
        <p:txBody>
          <a:bodyPr>
            <a:normAutofit fontScale="85000" lnSpcReduction="20000"/>
          </a:bodyPr>
          <a:lstStyle/>
          <a:p>
            <a:pPr algn="l"/>
            <a:endParaRPr lang="sk-SK" dirty="0" smtClean="0">
              <a:solidFill>
                <a:schemeClr val="tx1"/>
              </a:solidFill>
            </a:endParaRPr>
          </a:p>
          <a:p>
            <a:pPr algn="l"/>
            <a:r>
              <a:rPr lang="sk-SK" b="1" dirty="0">
                <a:solidFill>
                  <a:schemeClr val="tx1"/>
                </a:solidFill>
              </a:rPr>
              <a:t>Prírodovedné (vlastne fyziologické) predpoklady vzniku psychológie</a:t>
            </a:r>
            <a:endParaRPr lang="sk-SK" dirty="0">
              <a:solidFill>
                <a:schemeClr val="tx1"/>
              </a:solidFill>
            </a:endParaRPr>
          </a:p>
          <a:p>
            <a:pPr algn="l"/>
            <a:r>
              <a:rPr lang="sk-SK" dirty="0">
                <a:solidFill>
                  <a:schemeClr val="tx1"/>
                </a:solidFill>
              </a:rPr>
              <a:t>Vzniku a rozvoju psychológie musel nevyhnutne predchádzať rozvoj prírodovedy – najmä biológie, rozvoj biologických metód. Tento rozvoj nastáva v 19. storočí. Pokrok v prírodných vedách bol taký mnohostranný, že v mnohých krajinách vznikajú pokusy alebo objavy či koncepcie, ktorými sa prekonáva tradičný prístup v mnohých oblastiach; ak už priamo nezačína psychologické bádanie, tak je neobyčajne jasne naznačené.. to všetko nás oprávňuje povedať, že základy psychologického bádania v rozličných oblastiach boli v 19. storočí položené vo viacerých krajinách: napr. základy </a:t>
            </a:r>
            <a:r>
              <a:rPr lang="sk-SK" dirty="0" err="1">
                <a:solidFill>
                  <a:schemeClr val="tx1"/>
                </a:solidFill>
              </a:rPr>
              <a:t>psychofyziky</a:t>
            </a:r>
            <a:r>
              <a:rPr lang="sk-SK" dirty="0">
                <a:solidFill>
                  <a:schemeClr val="tx1"/>
                </a:solidFill>
              </a:rPr>
              <a:t> – Weber a </a:t>
            </a:r>
            <a:r>
              <a:rPr lang="sk-SK" dirty="0" err="1">
                <a:solidFill>
                  <a:schemeClr val="tx1"/>
                </a:solidFill>
              </a:rPr>
              <a:t>Fechner</a:t>
            </a:r>
            <a:r>
              <a:rPr lang="sk-SK" dirty="0">
                <a:solidFill>
                  <a:schemeClr val="tx1"/>
                </a:solidFill>
              </a:rPr>
              <a:t> (Nemecko), </a:t>
            </a:r>
            <a:r>
              <a:rPr lang="sk-SK" dirty="0" err="1">
                <a:solidFill>
                  <a:schemeClr val="tx1"/>
                </a:solidFill>
              </a:rPr>
              <a:t>psychofyziológia</a:t>
            </a:r>
            <a:r>
              <a:rPr lang="sk-SK" dirty="0">
                <a:solidFill>
                  <a:schemeClr val="tx1"/>
                </a:solidFill>
              </a:rPr>
              <a:t> zmyslových orgánov – </a:t>
            </a:r>
            <a:r>
              <a:rPr lang="sk-SK" dirty="0" err="1">
                <a:solidFill>
                  <a:schemeClr val="tx1"/>
                </a:solidFill>
              </a:rPr>
              <a:t>Helmholtz</a:t>
            </a:r>
            <a:r>
              <a:rPr lang="sk-SK" dirty="0">
                <a:solidFill>
                  <a:schemeClr val="tx1"/>
                </a:solidFill>
              </a:rPr>
              <a:t> (Nemecko), porovnávacia psychológia a psychológia zvierat – Darwin (Anglicko), </a:t>
            </a:r>
            <a:r>
              <a:rPr lang="sk-SK" dirty="0" err="1">
                <a:solidFill>
                  <a:schemeClr val="tx1"/>
                </a:solidFill>
              </a:rPr>
              <a:t>psychoneurológia</a:t>
            </a:r>
            <a:r>
              <a:rPr lang="sk-SK" dirty="0">
                <a:solidFill>
                  <a:schemeClr val="tx1"/>
                </a:solidFill>
              </a:rPr>
              <a:t> a </a:t>
            </a:r>
            <a:r>
              <a:rPr lang="sk-SK" dirty="0" err="1">
                <a:solidFill>
                  <a:schemeClr val="tx1"/>
                </a:solidFill>
              </a:rPr>
              <a:t>reflexológia</a:t>
            </a:r>
            <a:r>
              <a:rPr lang="sk-SK" dirty="0">
                <a:solidFill>
                  <a:schemeClr val="tx1"/>
                </a:solidFill>
              </a:rPr>
              <a:t> – </a:t>
            </a:r>
            <a:r>
              <a:rPr lang="sk-SK" dirty="0" err="1">
                <a:solidFill>
                  <a:schemeClr val="tx1"/>
                </a:solidFill>
              </a:rPr>
              <a:t>Sečenov</a:t>
            </a:r>
            <a:r>
              <a:rPr lang="sk-SK" dirty="0">
                <a:solidFill>
                  <a:schemeClr val="tx1"/>
                </a:solidFill>
              </a:rPr>
              <a:t>, </a:t>
            </a:r>
            <a:r>
              <a:rPr lang="sk-SK" dirty="0" err="1">
                <a:solidFill>
                  <a:schemeClr val="tx1"/>
                </a:solidFill>
              </a:rPr>
              <a:t>Bechterev</a:t>
            </a:r>
            <a:r>
              <a:rPr lang="sk-SK" dirty="0">
                <a:solidFill>
                  <a:schemeClr val="tx1"/>
                </a:solidFill>
              </a:rPr>
              <a:t> (Rusko), klinická psychológia – </a:t>
            </a:r>
            <a:r>
              <a:rPr lang="sk-SK" dirty="0" err="1">
                <a:solidFill>
                  <a:schemeClr val="tx1"/>
                </a:solidFill>
              </a:rPr>
              <a:t>Charcot</a:t>
            </a:r>
            <a:r>
              <a:rPr lang="sk-SK" dirty="0">
                <a:solidFill>
                  <a:schemeClr val="tx1"/>
                </a:solidFill>
              </a:rPr>
              <a:t> (Francúzsko) atď.</a:t>
            </a:r>
          </a:p>
          <a:p>
            <a:pPr algn="l"/>
            <a:endParaRPr lang="sk-SK"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980728"/>
            <a:ext cx="8784976" cy="4946104"/>
          </a:xfrm>
        </p:spPr>
        <p:txBody>
          <a:bodyPr>
            <a:normAutofit fontScale="92500" lnSpcReduction="20000"/>
          </a:bodyPr>
          <a:lstStyle/>
          <a:p>
            <a:pPr algn="l"/>
            <a:r>
              <a:rPr lang="sk-SK" dirty="0">
                <a:solidFill>
                  <a:schemeClr val="tx1"/>
                </a:solidFill>
              </a:rPr>
              <a:t>Výskum nervovej sústavy sa začína objavom, ktorý urobil </a:t>
            </a:r>
            <a:r>
              <a:rPr lang="sk-SK" dirty="0" err="1">
                <a:solidFill>
                  <a:schemeClr val="tx1"/>
                </a:solidFill>
              </a:rPr>
              <a:t>Charles</a:t>
            </a:r>
            <a:r>
              <a:rPr lang="sk-SK" dirty="0">
                <a:solidFill>
                  <a:schemeClr val="tx1"/>
                </a:solidFill>
              </a:rPr>
              <a:t> </a:t>
            </a:r>
            <a:r>
              <a:rPr lang="sk-SK" dirty="0" err="1">
                <a:solidFill>
                  <a:schemeClr val="tx1"/>
                </a:solidFill>
              </a:rPr>
              <a:t>Bell</a:t>
            </a:r>
            <a:r>
              <a:rPr lang="sk-SK" dirty="0">
                <a:solidFill>
                  <a:schemeClr val="tx1"/>
                </a:solidFill>
              </a:rPr>
              <a:t>, škótsky lekár, anatóm, fyziológ, chirurg (1774-1842). </a:t>
            </a:r>
            <a:r>
              <a:rPr lang="sk-SK" dirty="0" err="1">
                <a:solidFill>
                  <a:schemeClr val="tx1"/>
                </a:solidFill>
              </a:rPr>
              <a:t>Bell</a:t>
            </a:r>
            <a:r>
              <a:rPr lang="sk-SK" dirty="0">
                <a:solidFill>
                  <a:schemeClr val="tx1"/>
                </a:solidFill>
              </a:rPr>
              <a:t> odhalil existenciu senzorických a motorických nervov a stanovil zákony ich vodivosti. Müller a </a:t>
            </a:r>
            <a:r>
              <a:rPr lang="sk-SK" dirty="0" err="1">
                <a:solidFill>
                  <a:schemeClr val="tx1"/>
                </a:solidFill>
              </a:rPr>
              <a:t>Helmholtz</a:t>
            </a:r>
            <a:r>
              <a:rPr lang="sk-SK" dirty="0">
                <a:solidFill>
                  <a:schemeClr val="tx1"/>
                </a:solidFill>
              </a:rPr>
              <a:t> sprístupnili meranie šírenia vzruchu v organizme. Tieto práce sa stali </a:t>
            </a:r>
            <a:r>
              <a:rPr lang="sk-SK" dirty="0" err="1">
                <a:solidFill>
                  <a:schemeClr val="tx1"/>
                </a:solidFill>
              </a:rPr>
              <a:t>psychofyziológiou</a:t>
            </a:r>
            <a:r>
              <a:rPr lang="sk-SK" dirty="0">
                <a:solidFill>
                  <a:schemeClr val="tx1"/>
                </a:solidFill>
              </a:rPr>
              <a:t> pocitov. Osobitne významným krokom boli práce Webera a </a:t>
            </a:r>
            <a:r>
              <a:rPr lang="sk-SK" dirty="0" err="1">
                <a:solidFill>
                  <a:schemeClr val="tx1"/>
                </a:solidFill>
              </a:rPr>
              <a:t>Fechnera</a:t>
            </a:r>
            <a:r>
              <a:rPr lang="sk-SK" dirty="0">
                <a:solidFill>
                  <a:schemeClr val="tx1"/>
                </a:solidFill>
              </a:rPr>
              <a:t> – boli to práce, ktoré sa dotýkali  vzťahu medzi podnetom a pocitom (o ktorých sa zmienime neskôr). Významné sú práce </a:t>
            </a:r>
            <a:r>
              <a:rPr lang="sk-SK" dirty="0" err="1">
                <a:solidFill>
                  <a:schemeClr val="tx1"/>
                </a:solidFill>
              </a:rPr>
              <a:t>Sečenova</a:t>
            </a:r>
            <a:r>
              <a:rPr lang="sk-SK" dirty="0">
                <a:solidFill>
                  <a:schemeClr val="tx1"/>
                </a:solidFill>
              </a:rPr>
              <a:t> o reflexoch mozgu. </a:t>
            </a:r>
            <a:r>
              <a:rPr lang="sk-SK" dirty="0" err="1">
                <a:solidFill>
                  <a:schemeClr val="tx1"/>
                </a:solidFill>
              </a:rPr>
              <a:t>Sečenov</a:t>
            </a:r>
            <a:r>
              <a:rPr lang="sk-SK" dirty="0">
                <a:solidFill>
                  <a:schemeClr val="tx1"/>
                </a:solidFill>
              </a:rPr>
              <a:t> je tvorcom myšlienky, že psychické javy majú reflexný základ a že tvoria stredný článok reflexnej reťaze.</a:t>
            </a:r>
          </a:p>
          <a:p>
            <a:pPr algn="l"/>
            <a:endParaRPr lang="sk-SK"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20688"/>
            <a:ext cx="8784976" cy="6237312"/>
          </a:xfrm>
        </p:spPr>
        <p:txBody>
          <a:bodyPr>
            <a:normAutofit fontScale="85000" lnSpcReduction="10000"/>
          </a:bodyPr>
          <a:lstStyle/>
          <a:p>
            <a:pPr algn="l"/>
            <a:endParaRPr lang="sk-SK" dirty="0" smtClean="0">
              <a:solidFill>
                <a:schemeClr val="tx1"/>
              </a:solidFill>
            </a:endParaRPr>
          </a:p>
          <a:p>
            <a:pPr algn="l"/>
            <a:r>
              <a:rPr lang="sk-SK" dirty="0">
                <a:solidFill>
                  <a:schemeClr val="tx1"/>
                </a:solidFill>
              </a:rPr>
              <a:t>Výsledky zvedených a ďalších prác zhrnul </a:t>
            </a:r>
            <a:r>
              <a:rPr lang="sk-SK" b="1" dirty="0">
                <a:solidFill>
                  <a:schemeClr val="tx1"/>
                </a:solidFill>
              </a:rPr>
              <a:t>W. </a:t>
            </a:r>
            <a:r>
              <a:rPr lang="sk-SK" b="1" dirty="0" err="1">
                <a:solidFill>
                  <a:schemeClr val="tx1"/>
                </a:solidFill>
              </a:rPr>
              <a:t>Wundt</a:t>
            </a:r>
            <a:r>
              <a:rPr lang="sk-SK" dirty="0">
                <a:solidFill>
                  <a:schemeClr val="tx1"/>
                </a:solidFill>
              </a:rPr>
              <a:t> v knihe „</a:t>
            </a:r>
            <a:r>
              <a:rPr lang="sk-SK" dirty="0" err="1">
                <a:solidFill>
                  <a:schemeClr val="tx1"/>
                </a:solidFill>
              </a:rPr>
              <a:t>Grundzüge</a:t>
            </a:r>
            <a:r>
              <a:rPr lang="sk-SK" dirty="0">
                <a:solidFill>
                  <a:schemeClr val="tx1"/>
                </a:solidFill>
              </a:rPr>
              <a:t> der </a:t>
            </a:r>
            <a:r>
              <a:rPr lang="sk-SK" dirty="0" err="1">
                <a:solidFill>
                  <a:schemeClr val="tx1"/>
                </a:solidFill>
              </a:rPr>
              <a:t>physiologischen</a:t>
            </a:r>
            <a:r>
              <a:rPr lang="sk-SK" dirty="0">
                <a:solidFill>
                  <a:schemeClr val="tx1"/>
                </a:solidFill>
              </a:rPr>
              <a:t> </a:t>
            </a:r>
            <a:r>
              <a:rPr lang="sk-SK" dirty="0" err="1">
                <a:solidFill>
                  <a:schemeClr val="tx1"/>
                </a:solidFill>
              </a:rPr>
              <a:t>Psychologie</a:t>
            </a:r>
            <a:r>
              <a:rPr lang="sk-SK" dirty="0">
                <a:solidFill>
                  <a:schemeClr val="tx1"/>
                </a:solidFill>
              </a:rPr>
              <a:t>“ z r. 1874 (Základy fyziologickej psychológie). </a:t>
            </a:r>
            <a:r>
              <a:rPr lang="sk-SK" dirty="0" err="1">
                <a:solidFill>
                  <a:schemeClr val="tx1"/>
                </a:solidFill>
              </a:rPr>
              <a:t>Wundt</a:t>
            </a:r>
            <a:r>
              <a:rPr lang="sk-SK" dirty="0">
                <a:solidFill>
                  <a:schemeClr val="tx1"/>
                </a:solidFill>
              </a:rPr>
              <a:t> nielen že zhrnul výsledky bádania v doterajšej psychológii. R. 1861 použil prvý krát v histórii prístroj za účelom psychologického bádania (týmto prístrojom bol metronóm). V r. 1879 zriadil laboratórium pre fyziologickú psychológiu v Lipsku, ktoré bolo neskôr premenované na „Ústav experimentálnej psychológie“. S </a:t>
            </a:r>
            <a:r>
              <a:rPr lang="sk-SK" dirty="0" err="1">
                <a:solidFill>
                  <a:schemeClr val="tx1"/>
                </a:solidFill>
              </a:rPr>
              <a:t>Wundtovým</a:t>
            </a:r>
            <a:r>
              <a:rPr lang="sk-SK" dirty="0">
                <a:solidFill>
                  <a:schemeClr val="tx1"/>
                </a:solidFill>
              </a:rPr>
              <a:t> menom je spätý vznik vedeckej psychológie.</a:t>
            </a:r>
          </a:p>
          <a:p>
            <a:pPr algn="l"/>
            <a:r>
              <a:rPr lang="sk-SK" dirty="0">
                <a:solidFill>
                  <a:schemeClr val="tx1"/>
                </a:solidFill>
              </a:rPr>
              <a:t>1. </a:t>
            </a:r>
            <a:r>
              <a:rPr lang="sk-SK" dirty="0" err="1">
                <a:solidFill>
                  <a:schemeClr val="tx1"/>
                </a:solidFill>
              </a:rPr>
              <a:t>Wund</a:t>
            </a:r>
            <a:r>
              <a:rPr lang="sk-SK" dirty="0">
                <a:solidFill>
                  <a:schemeClr val="tx1"/>
                </a:solidFill>
              </a:rPr>
              <a:t> píše o predmete psychológie. Na otázku o úlohe psychológie odpovedá: táto veda sa týka vedomia. Hľadajú sa vzťahy  spojenia, aby konečne boli nájdené zákony, ktorými sa tieto vzťahy riadia. Ak sa pýtame čo je to vedomie, ktorého obsahom sa má psychológia zaoberať – je to súbor dejov, ktorých sme si vedomí.</a:t>
            </a:r>
          </a:p>
          <a:p>
            <a:pPr algn="l"/>
            <a:endParaRPr lang="sk-SK"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908720"/>
            <a:ext cx="8964488" cy="5949280"/>
          </a:xfrm>
        </p:spPr>
        <p:txBody>
          <a:bodyPr>
            <a:normAutofit fontScale="55000" lnSpcReduction="20000"/>
          </a:bodyPr>
          <a:lstStyle/>
          <a:p>
            <a:pPr algn="l"/>
            <a:r>
              <a:rPr lang="sk-SK" sz="4200" dirty="0">
                <a:solidFill>
                  <a:schemeClr val="tx1"/>
                </a:solidFill>
              </a:rPr>
              <a:t>2. Druhou charakteristikou </a:t>
            </a:r>
            <a:r>
              <a:rPr lang="sk-SK" sz="4200" dirty="0" err="1">
                <a:solidFill>
                  <a:schemeClr val="tx1"/>
                </a:solidFill>
              </a:rPr>
              <a:t>Wundta</a:t>
            </a:r>
            <a:r>
              <a:rPr lang="sk-SK" sz="4200" dirty="0">
                <a:solidFill>
                  <a:schemeClr val="tx1"/>
                </a:solidFill>
              </a:rPr>
              <a:t> je hľadanie prvkov vedomia – podľa neho sú to pocity, v nemy, predstavy</a:t>
            </a:r>
          </a:p>
          <a:p>
            <a:pPr algn="l"/>
            <a:r>
              <a:rPr lang="sk-SK" sz="4200" dirty="0">
                <a:solidFill>
                  <a:schemeClr val="tx1"/>
                </a:solidFill>
              </a:rPr>
              <a:t>3. Napokon hľadal zákonitosti, ktorými sa tieto prvky riadia a našiel ich v podobe asociácií. </a:t>
            </a:r>
          </a:p>
          <a:p>
            <a:pPr algn="l"/>
            <a:r>
              <a:rPr lang="sk-SK" sz="4200" dirty="0">
                <a:solidFill>
                  <a:schemeClr val="tx1"/>
                </a:solidFill>
              </a:rPr>
              <a:t>4. </a:t>
            </a:r>
            <a:r>
              <a:rPr lang="sk-SK" sz="4200" dirty="0" err="1">
                <a:solidFill>
                  <a:schemeClr val="tx1"/>
                </a:solidFill>
              </a:rPr>
              <a:t>Wundt</a:t>
            </a:r>
            <a:r>
              <a:rPr lang="sk-SK" sz="4200" dirty="0">
                <a:solidFill>
                  <a:schemeClr val="tx1"/>
                </a:solidFill>
              </a:rPr>
              <a:t> preniesol psychológiu na akademickú pôdu a začal na Lipskej univerzite prednášať psychológiu ako prvý profesor psychológie na svete.</a:t>
            </a:r>
          </a:p>
          <a:p>
            <a:pPr algn="l"/>
            <a:r>
              <a:rPr lang="sk-SK" sz="4200" dirty="0">
                <a:solidFill>
                  <a:schemeClr val="tx1"/>
                </a:solidFill>
              </a:rPr>
              <a:t>Táto nová vedná disciplína , ktorá sformovala svoj predmet na filozofických základoch </a:t>
            </a:r>
            <a:r>
              <a:rPr lang="sk-SK" sz="4200" dirty="0" err="1">
                <a:solidFill>
                  <a:schemeClr val="tx1"/>
                </a:solidFill>
              </a:rPr>
              <a:t>asocianizmu</a:t>
            </a:r>
            <a:r>
              <a:rPr lang="sk-SK" sz="4200" dirty="0">
                <a:solidFill>
                  <a:schemeClr val="tx1"/>
                </a:solidFill>
              </a:rPr>
              <a:t> alebo filozofie 18. storočia, vzhľadom na uvedené, nemohla uspokojiť požiadavky, ktoré na psychológiu kládol praktický život. Napriek húževnatej práci ktorá sa rozvíjala vo </a:t>
            </a:r>
            <a:r>
              <a:rPr lang="sk-SK" sz="4200" dirty="0" err="1">
                <a:solidFill>
                  <a:schemeClr val="tx1"/>
                </a:solidFill>
              </a:rPr>
              <a:t>Wundtovom</a:t>
            </a:r>
            <a:r>
              <a:rPr lang="sk-SK" sz="4200" dirty="0">
                <a:solidFill>
                  <a:schemeClr val="tx1"/>
                </a:solidFill>
              </a:rPr>
              <a:t> laboratóriu (a jemu podobných po celej Európe, v Rusku i v USA), nemohla, resp. nestačila sa v rámci systému vied rovnocenne umiestniť medzi ostatnými vedami. Keďže používala introspektívnu metódu (ako ináč možno poznať vedomie, ako nie sebapozorovaním?), dostala názov introspektívna psychológia, a keďže nepokryla požiadavky praxe, označovala sa ako školská psychológia (teda taká, ktorú možno iba vyučovať, ale nemá v praxi uplatnenie). Práve preto čoskoro po jej vzniku došlo v psychológii ku kríze a „</a:t>
            </a:r>
            <a:r>
              <a:rPr lang="sk-SK" sz="4200" dirty="0" err="1">
                <a:solidFill>
                  <a:schemeClr val="tx1"/>
                </a:solidFill>
              </a:rPr>
              <a:t>wundtovská</a:t>
            </a:r>
            <a:r>
              <a:rPr lang="sk-SK" sz="4200" dirty="0">
                <a:solidFill>
                  <a:schemeClr val="tx1"/>
                </a:solidFill>
              </a:rPr>
              <a:t>“ koncepcia psychológie bola zamietnutá.</a:t>
            </a:r>
          </a:p>
          <a:p>
            <a:pPr algn="l"/>
            <a:endParaRPr lang="sk-SK"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0000" lnSpcReduction="20000"/>
          </a:bodyPr>
          <a:lstStyle/>
          <a:p>
            <a:pPr algn="l"/>
            <a:r>
              <a:rPr lang="sk-SK" sz="3400" dirty="0">
                <a:solidFill>
                  <a:schemeClr val="tx1"/>
                </a:solidFill>
              </a:rPr>
              <a:t>Útok na </a:t>
            </a:r>
            <a:r>
              <a:rPr lang="sk-SK" sz="3400" dirty="0" err="1">
                <a:solidFill>
                  <a:schemeClr val="tx1"/>
                </a:solidFill>
              </a:rPr>
              <a:t>wundtovské</a:t>
            </a:r>
            <a:r>
              <a:rPr lang="sk-SK" sz="3400" dirty="0">
                <a:solidFill>
                  <a:schemeClr val="tx1"/>
                </a:solidFill>
              </a:rPr>
              <a:t> poňatie psychiky a psychológie bol vedený hneď z troch strán.</a:t>
            </a:r>
          </a:p>
          <a:p>
            <a:pPr lvl="0" algn="l"/>
            <a:r>
              <a:rPr lang="sk-SK" sz="3400" dirty="0">
                <a:solidFill>
                  <a:schemeClr val="tx1"/>
                </a:solidFill>
              </a:rPr>
              <a:t>Jednak z strany lekárov, ktorí si s ňou nevedeli poradiť v praxi. Na čele tohto útoku stojí viedenský psychiater </a:t>
            </a:r>
            <a:r>
              <a:rPr lang="sk-SK" sz="3400" dirty="0" err="1">
                <a:solidFill>
                  <a:schemeClr val="tx1"/>
                </a:solidFill>
              </a:rPr>
              <a:t>Sigmund</a:t>
            </a:r>
            <a:r>
              <a:rPr lang="sk-SK" sz="3400" dirty="0">
                <a:solidFill>
                  <a:schemeClr val="tx1"/>
                </a:solidFill>
              </a:rPr>
              <a:t> </a:t>
            </a:r>
            <a:r>
              <a:rPr lang="sk-SK" sz="3400" dirty="0" err="1">
                <a:solidFill>
                  <a:schemeClr val="tx1"/>
                </a:solidFill>
              </a:rPr>
              <a:t>Freud</a:t>
            </a:r>
            <a:r>
              <a:rPr lang="sk-SK" sz="3400" dirty="0">
                <a:solidFill>
                  <a:schemeClr val="tx1"/>
                </a:solidFill>
              </a:rPr>
              <a:t>, ktorý sa nazdával, že predmetom psychológie nemá byť vedomie, ale </a:t>
            </a:r>
            <a:r>
              <a:rPr lang="sk-SK" sz="3400" dirty="0" err="1">
                <a:solidFill>
                  <a:schemeClr val="tx1"/>
                </a:solidFill>
              </a:rPr>
              <a:t>nevedomie</a:t>
            </a:r>
            <a:r>
              <a:rPr lang="sk-SK" sz="3400" dirty="0">
                <a:solidFill>
                  <a:schemeClr val="tx1"/>
                </a:solidFill>
              </a:rPr>
              <a:t>. Jeho spôsob myslenia sa označuje ako hlbinná psychológia, jeho náuka sa nazýva psychoanalýza. </a:t>
            </a:r>
            <a:r>
              <a:rPr lang="sk-SK" sz="3400" dirty="0" err="1">
                <a:solidFill>
                  <a:schemeClr val="tx1"/>
                </a:solidFill>
              </a:rPr>
              <a:t>Freud</a:t>
            </a:r>
            <a:r>
              <a:rPr lang="sk-SK" sz="3400" dirty="0">
                <a:solidFill>
                  <a:schemeClr val="tx1"/>
                </a:solidFill>
              </a:rPr>
              <a:t> pri skúmaní neuróz zistil, že jestvujú dôležité procesy, ktoré si pacient neuvedomuje – </a:t>
            </a:r>
            <a:r>
              <a:rPr lang="sk-SK" sz="3400" dirty="0" err="1">
                <a:solidFill>
                  <a:schemeClr val="tx1"/>
                </a:solidFill>
              </a:rPr>
              <a:t>nevedomie</a:t>
            </a:r>
            <a:r>
              <a:rPr lang="sk-SK" sz="3400" dirty="0">
                <a:solidFill>
                  <a:schemeClr val="tx1"/>
                </a:solidFill>
              </a:rPr>
              <a:t>. Poukazuje na biologickú determináciu psychiky.</a:t>
            </a:r>
          </a:p>
          <a:p>
            <a:pPr lvl="0" algn="l"/>
            <a:r>
              <a:rPr lang="sk-SK" sz="3400" dirty="0">
                <a:solidFill>
                  <a:schemeClr val="tx1"/>
                </a:solidFill>
              </a:rPr>
              <a:t>Druhý útok bol vedený zo strany </a:t>
            </a:r>
            <a:r>
              <a:rPr lang="sk-SK" sz="3400" dirty="0" err="1">
                <a:solidFill>
                  <a:schemeClr val="tx1"/>
                </a:solidFill>
              </a:rPr>
              <a:t>behavioristov</a:t>
            </a:r>
            <a:r>
              <a:rPr lang="sk-SK" sz="3400" dirty="0">
                <a:solidFill>
                  <a:schemeClr val="tx1"/>
                </a:solidFill>
              </a:rPr>
              <a:t>, ktorí na čele s </a:t>
            </a:r>
            <a:r>
              <a:rPr lang="sk-SK" sz="3400" dirty="0" err="1">
                <a:solidFill>
                  <a:schemeClr val="tx1"/>
                </a:solidFill>
              </a:rPr>
              <a:t>Watsonom</a:t>
            </a:r>
            <a:r>
              <a:rPr lang="sk-SK" sz="3400" dirty="0">
                <a:solidFill>
                  <a:schemeClr val="tx1"/>
                </a:solidFill>
              </a:rPr>
              <a:t> úplne zamietajú „</a:t>
            </a:r>
            <a:r>
              <a:rPr lang="sk-SK" sz="3400" dirty="0" err="1">
                <a:solidFill>
                  <a:schemeClr val="tx1"/>
                </a:solidFill>
              </a:rPr>
              <a:t>wundtovské</a:t>
            </a:r>
            <a:r>
              <a:rPr lang="sk-SK" sz="3400" dirty="0">
                <a:solidFill>
                  <a:schemeClr val="tx1"/>
                </a:solidFill>
              </a:rPr>
              <a:t>“ formulovanie predmetu psychológie a ako predmet psychologického bádania stanovujú správanie. </a:t>
            </a:r>
            <a:r>
              <a:rPr lang="sk-SK" sz="3400" dirty="0" err="1">
                <a:solidFill>
                  <a:schemeClr val="tx1"/>
                </a:solidFill>
              </a:rPr>
              <a:t>Watson</a:t>
            </a:r>
            <a:r>
              <a:rPr lang="sk-SK" sz="3400" dirty="0">
                <a:solidFill>
                  <a:schemeClr val="tx1"/>
                </a:solidFill>
              </a:rPr>
              <a:t> povedal, že pokrok u </a:t>
            </a:r>
            <a:r>
              <a:rPr lang="sk-SK" sz="3400" dirty="0" err="1">
                <a:solidFill>
                  <a:schemeClr val="tx1"/>
                </a:solidFill>
              </a:rPr>
              <a:t>Wundta</a:t>
            </a:r>
            <a:r>
              <a:rPr lang="sk-SK" sz="3400" dirty="0">
                <a:solidFill>
                  <a:schemeClr val="tx1"/>
                </a:solidFill>
              </a:rPr>
              <a:t> spočíval v tom, že nahradil pojme duše pojmom vedomia. Skúmať vedomie je však nereálne, psychológia nemôže existovať ako veda, ak by chcela skúmať vedomie, musí v raj skúmať správanie človeka ako iné vedné disciplíny. Tento smer sa veľmi rozšíril v anglosaskom svete a dodnes je tam </a:t>
            </a:r>
            <a:r>
              <a:rPr lang="sk-SK" sz="3400" dirty="0" err="1">
                <a:solidFill>
                  <a:schemeClr val="tx1"/>
                </a:solidFill>
              </a:rPr>
              <a:t>behaviorizmus</a:t>
            </a:r>
            <a:r>
              <a:rPr lang="sk-SK" sz="3400" dirty="0">
                <a:solidFill>
                  <a:schemeClr val="tx1"/>
                </a:solidFill>
              </a:rPr>
              <a:t> značne rozšírený, aj keď ide i zdokonalený </a:t>
            </a:r>
            <a:r>
              <a:rPr lang="sk-SK" sz="3400" dirty="0" err="1">
                <a:solidFill>
                  <a:schemeClr val="tx1"/>
                </a:solidFill>
              </a:rPr>
              <a:t>behaviorizmus</a:t>
            </a:r>
            <a:r>
              <a:rPr lang="sk-SK" sz="3400" dirty="0">
                <a:solidFill>
                  <a:schemeClr val="tx1"/>
                </a:solidFill>
              </a:rPr>
              <a:t>, ktorý sa označuje ako </a:t>
            </a:r>
            <a:r>
              <a:rPr lang="sk-SK" sz="3400" dirty="0" err="1">
                <a:solidFill>
                  <a:schemeClr val="tx1"/>
                </a:solidFill>
              </a:rPr>
              <a:t>neobehaviorizmus</a:t>
            </a:r>
            <a:r>
              <a:rPr lang="sk-SK" sz="3400" dirty="0">
                <a:solidFill>
                  <a:schemeClr val="tx1"/>
                </a:solidFill>
              </a:rPr>
              <a:t>.</a:t>
            </a:r>
          </a:p>
          <a:p>
            <a:pPr algn="l"/>
            <a:endParaRPr lang="sk-SK"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4946104"/>
          </a:xfrm>
        </p:spPr>
        <p:txBody>
          <a:bodyPr>
            <a:normAutofit fontScale="92500" lnSpcReduction="10000"/>
          </a:bodyPr>
          <a:lstStyle/>
          <a:p>
            <a:pPr algn="l"/>
            <a:endParaRPr lang="sk-SK" dirty="0" smtClean="0">
              <a:solidFill>
                <a:schemeClr val="tx1"/>
              </a:solidFill>
            </a:endParaRPr>
          </a:p>
          <a:p>
            <a:pPr lvl="0" algn="l"/>
            <a:r>
              <a:rPr lang="sk-SK" dirty="0">
                <a:solidFill>
                  <a:schemeClr val="tx1"/>
                </a:solidFill>
              </a:rPr>
              <a:t>Napokon tretie hľadisko, tretia opozícia proti </a:t>
            </a:r>
            <a:r>
              <a:rPr lang="sk-SK" dirty="0" err="1">
                <a:solidFill>
                  <a:schemeClr val="tx1"/>
                </a:solidFill>
              </a:rPr>
              <a:t>Wundtovi</a:t>
            </a:r>
            <a:r>
              <a:rPr lang="sk-SK" dirty="0">
                <a:solidFill>
                  <a:schemeClr val="tx1"/>
                </a:solidFill>
              </a:rPr>
              <a:t> – to je hľadisko celostných psychológov alebo tvarových psychológov, ktorí sa označujú ako </a:t>
            </a:r>
            <a:r>
              <a:rPr lang="sk-SK" dirty="0" err="1">
                <a:solidFill>
                  <a:schemeClr val="tx1"/>
                </a:solidFill>
              </a:rPr>
              <a:t>geštaltisti</a:t>
            </a:r>
            <a:r>
              <a:rPr lang="sk-SK" dirty="0">
                <a:solidFill>
                  <a:schemeClr val="tx1"/>
                </a:solidFill>
              </a:rPr>
              <a:t>, podľa nemeckého slova „</a:t>
            </a:r>
            <a:r>
              <a:rPr lang="sk-SK" dirty="0" err="1">
                <a:solidFill>
                  <a:schemeClr val="tx1"/>
                </a:solidFill>
              </a:rPr>
              <a:t>Gestalt</a:t>
            </a:r>
            <a:r>
              <a:rPr lang="sk-SK" dirty="0">
                <a:solidFill>
                  <a:schemeClr val="tx1"/>
                </a:solidFill>
              </a:rPr>
              <a:t>“ – tvar. Títo psychológovia vystúpili s názorom, že psychiku nemožno rozkladať na nejaké čiastočky alebo elementy, jej javy treba chápať ako celok. </a:t>
            </a:r>
            <a:r>
              <a:rPr lang="sk-SK" dirty="0" err="1">
                <a:solidFill>
                  <a:schemeClr val="tx1"/>
                </a:solidFill>
              </a:rPr>
              <a:t>Wundtovu</a:t>
            </a:r>
            <a:r>
              <a:rPr lang="sk-SK" dirty="0">
                <a:solidFill>
                  <a:schemeClr val="tx1"/>
                </a:solidFill>
              </a:rPr>
              <a:t> psychológiu označili za mozaikovú psychológiu.</a:t>
            </a:r>
          </a:p>
          <a:p>
            <a:pPr algn="l"/>
            <a:r>
              <a:rPr lang="sk-SK" dirty="0">
                <a:solidFill>
                  <a:schemeClr val="tx1"/>
                </a:solidFill>
              </a:rPr>
              <a:t>Krátko si rozoberieme tieto tri smery v psychológii. Najskôr sa budeme venovať prvému z nich.</a:t>
            </a:r>
          </a:p>
          <a:p>
            <a:pPr algn="l"/>
            <a:endParaRPr lang="sk-SK"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20688"/>
            <a:ext cx="8784976" cy="6237312"/>
          </a:xfrm>
        </p:spPr>
        <p:txBody>
          <a:bodyPr>
            <a:normAutofit fontScale="70000" lnSpcReduction="20000"/>
          </a:bodyPr>
          <a:lstStyle/>
          <a:p>
            <a:pPr algn="l"/>
            <a:endParaRPr lang="sk-SK" dirty="0" smtClean="0">
              <a:solidFill>
                <a:schemeClr val="tx1"/>
              </a:solidFill>
            </a:endParaRPr>
          </a:p>
          <a:p>
            <a:pPr algn="l"/>
            <a:r>
              <a:rPr lang="sk-SK" b="1" dirty="0">
                <a:solidFill>
                  <a:schemeClr val="tx1"/>
                </a:solidFill>
              </a:rPr>
              <a:t>Freudizmus (hlbinná psychológia)</a:t>
            </a:r>
            <a:endParaRPr lang="sk-SK" dirty="0">
              <a:solidFill>
                <a:schemeClr val="tx1"/>
              </a:solidFill>
            </a:endParaRPr>
          </a:p>
          <a:p>
            <a:pPr algn="l"/>
            <a:r>
              <a:rPr lang="sk-SK" dirty="0" err="1">
                <a:solidFill>
                  <a:schemeClr val="tx1"/>
                </a:solidFill>
              </a:rPr>
              <a:t>Freud</a:t>
            </a:r>
            <a:r>
              <a:rPr lang="sk-SK" dirty="0">
                <a:solidFill>
                  <a:schemeClr val="tx1"/>
                </a:solidFill>
              </a:rPr>
              <a:t> hovorí, že všetky duševné procesy možno rozdeliť na vedomé a nevedomé. Týmto zodpovedajú dva rôzne systémy v našej psychike: systém vedomia a systém </a:t>
            </a:r>
            <a:r>
              <a:rPr lang="sk-SK" dirty="0" err="1">
                <a:solidFill>
                  <a:schemeClr val="tx1"/>
                </a:solidFill>
              </a:rPr>
              <a:t>nevedomia</a:t>
            </a:r>
            <a:r>
              <a:rPr lang="sk-SK" dirty="0">
                <a:solidFill>
                  <a:schemeClr val="tx1"/>
                </a:solidFill>
              </a:rPr>
              <a:t>, medzi ktorými sa nachádza tzv. </a:t>
            </a:r>
            <a:r>
              <a:rPr lang="sk-SK" dirty="0" err="1">
                <a:solidFill>
                  <a:schemeClr val="tx1"/>
                </a:solidFill>
              </a:rPr>
              <a:t>predvedomie</a:t>
            </a:r>
            <a:r>
              <a:rPr lang="sk-SK" dirty="0">
                <a:solidFill>
                  <a:schemeClr val="tx1"/>
                </a:solidFill>
              </a:rPr>
              <a:t>, alebo cenzúra.</a:t>
            </a:r>
          </a:p>
          <a:p>
            <a:pPr algn="l"/>
            <a:r>
              <a:rPr lang="sk-SK" dirty="0">
                <a:solidFill>
                  <a:schemeClr val="tx1"/>
                </a:solidFill>
              </a:rPr>
              <a:t> </a:t>
            </a:r>
            <a:r>
              <a:rPr lang="sk-SK" b="1" dirty="0" err="1">
                <a:solidFill>
                  <a:schemeClr val="tx1"/>
                </a:solidFill>
              </a:rPr>
              <a:t>Nevedomie</a:t>
            </a:r>
            <a:r>
              <a:rPr lang="sk-SK" b="1" dirty="0">
                <a:solidFill>
                  <a:schemeClr val="tx1"/>
                </a:solidFill>
              </a:rPr>
              <a:t>. </a:t>
            </a:r>
            <a:r>
              <a:rPr lang="sk-SK" dirty="0">
                <a:solidFill>
                  <a:schemeClr val="tx1"/>
                </a:solidFill>
              </a:rPr>
              <a:t>Jadrom </a:t>
            </a:r>
            <a:r>
              <a:rPr lang="sk-SK" dirty="0" err="1">
                <a:solidFill>
                  <a:schemeClr val="tx1"/>
                </a:solidFill>
              </a:rPr>
              <a:t>nevedomia</a:t>
            </a:r>
            <a:r>
              <a:rPr lang="sk-SK" dirty="0">
                <a:solidFill>
                  <a:schemeClr val="tx1"/>
                </a:solidFill>
              </a:rPr>
              <a:t> sú želania ako psychické koreláty pudov. Tieto želania majú istý náboj psychickej energie a usilujú sa nájsť pre túto energiu východ, realizovať ju. Rozličné pudy sú v systéme </a:t>
            </a:r>
            <a:r>
              <a:rPr lang="sk-SK" dirty="0" err="1">
                <a:solidFill>
                  <a:schemeClr val="tx1"/>
                </a:solidFill>
              </a:rPr>
              <a:t>nevedomia</a:t>
            </a:r>
            <a:r>
              <a:rPr lang="sk-SK" dirty="0">
                <a:solidFill>
                  <a:schemeClr val="tx1"/>
                </a:solidFill>
              </a:rPr>
              <a:t> navzájom koordinované, jestvujú vedľa seba, avšak nemajú na seba nijaký vplyv, neprotirečia si. Ak sa v systéme </a:t>
            </a:r>
            <a:r>
              <a:rPr lang="sk-SK" dirty="0" err="1">
                <a:solidFill>
                  <a:schemeClr val="tx1"/>
                </a:solidFill>
              </a:rPr>
              <a:t>nevedomia</a:t>
            </a:r>
            <a:r>
              <a:rPr lang="sk-SK" dirty="0">
                <a:solidFill>
                  <a:schemeClr val="tx1"/>
                </a:solidFill>
              </a:rPr>
              <a:t> vyskytne niekoľko protirečivých želaní, tak tieto sa navzájom neničia, neoddeľujú sa od seba, ale sa zjednocujú a vytvárajú kompromisný cieľ. Podľa </a:t>
            </a:r>
            <a:r>
              <a:rPr lang="sk-SK" dirty="0" err="1">
                <a:solidFill>
                  <a:schemeClr val="tx1"/>
                </a:solidFill>
              </a:rPr>
              <a:t>Freuda</a:t>
            </a:r>
            <a:r>
              <a:rPr lang="sk-SK" dirty="0">
                <a:solidFill>
                  <a:schemeClr val="tx1"/>
                </a:solidFill>
              </a:rPr>
              <a:t> nie sú v systéme </a:t>
            </a:r>
            <a:r>
              <a:rPr lang="sk-SK" dirty="0" err="1">
                <a:solidFill>
                  <a:schemeClr val="tx1"/>
                </a:solidFill>
              </a:rPr>
              <a:t>nevedomia</a:t>
            </a:r>
            <a:r>
              <a:rPr lang="sk-SK" dirty="0">
                <a:solidFill>
                  <a:schemeClr val="tx1"/>
                </a:solidFill>
              </a:rPr>
              <a:t> nijaké pochybnosti, nijaké protirečenia, nejestvujú rozličné stupne pravdivosti alebo oprávnenosti. Psychické procesy </a:t>
            </a:r>
            <a:r>
              <a:rPr lang="sk-SK" dirty="0" err="1">
                <a:solidFill>
                  <a:schemeClr val="tx1"/>
                </a:solidFill>
              </a:rPr>
              <a:t>nevedomia</a:t>
            </a:r>
            <a:r>
              <a:rPr lang="sk-SK" dirty="0">
                <a:solidFill>
                  <a:schemeClr val="tx1"/>
                </a:solidFill>
              </a:rPr>
              <a:t> jestvujú mimo časového sledu, v priebehu času sa nemenia a nemajú vôbec nijaký vzťah k času. </a:t>
            </a:r>
            <a:r>
              <a:rPr lang="sk-SK" dirty="0" err="1">
                <a:solidFill>
                  <a:schemeClr val="tx1"/>
                </a:solidFill>
              </a:rPr>
              <a:t>Nevedomie</a:t>
            </a:r>
            <a:r>
              <a:rPr lang="sk-SK" dirty="0">
                <a:solidFill>
                  <a:schemeClr val="tx1"/>
                </a:solidFill>
              </a:rPr>
              <a:t> sa neriadi objektívnou realitou, neberie realitu „na vedomie“. Procesy systému </a:t>
            </a:r>
            <a:r>
              <a:rPr lang="sk-SK" dirty="0" err="1">
                <a:solidFill>
                  <a:schemeClr val="tx1"/>
                </a:solidFill>
              </a:rPr>
              <a:t>nevedomia</a:t>
            </a:r>
            <a:r>
              <a:rPr lang="sk-SK" dirty="0">
                <a:solidFill>
                  <a:schemeClr val="tx1"/>
                </a:solidFill>
              </a:rPr>
              <a:t> všetko určujú a samotné sa podriaďujú princípu slasti, rozkoše. Existencia nevedomých procesov závisí iba od toho, nakoľko sú silné a nakoľko zodpovedajú požiadavkám regulácie slasti – </a:t>
            </a:r>
            <a:r>
              <a:rPr lang="sk-SK" dirty="0" err="1">
                <a:solidFill>
                  <a:schemeClr val="tx1"/>
                </a:solidFill>
              </a:rPr>
              <a:t>neuspokojenosti</a:t>
            </a:r>
            <a:r>
              <a:rPr lang="sk-SK" dirty="0">
                <a:solidFill>
                  <a:schemeClr val="tx1"/>
                </a:solidFill>
              </a:rPr>
              <a:t>.</a:t>
            </a:r>
          </a:p>
          <a:p>
            <a:pPr algn="l"/>
            <a:endParaRPr lang="sk-SK"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0000" lnSpcReduction="20000"/>
          </a:bodyPr>
          <a:lstStyle/>
          <a:p>
            <a:pPr algn="l"/>
            <a:endParaRPr lang="sk-SK" dirty="0" smtClean="0">
              <a:solidFill>
                <a:schemeClr val="tx1"/>
              </a:solidFill>
            </a:endParaRPr>
          </a:p>
          <a:p>
            <a:pPr algn="l"/>
            <a:r>
              <a:rPr lang="sk-SK" sz="3400" dirty="0" err="1">
                <a:solidFill>
                  <a:schemeClr val="tx1"/>
                </a:solidFill>
              </a:rPr>
              <a:t>Nevedomie</a:t>
            </a:r>
            <a:r>
              <a:rPr lang="sk-SK" sz="3400" dirty="0">
                <a:solidFill>
                  <a:schemeClr val="tx1"/>
                </a:solidFill>
              </a:rPr>
              <a:t> je teda akýmsi skladom pudov, inštinktov, ktoré majú značne silnú psychickú energiu a sú pripravené v ľubovoľný okamih túto silu, tento silný náboj energie, realizovať. Tmu však prekáža </a:t>
            </a:r>
            <a:r>
              <a:rPr lang="sk-SK" sz="3400" dirty="0" err="1">
                <a:solidFill>
                  <a:schemeClr val="tx1"/>
                </a:solidFill>
              </a:rPr>
              <a:t>predvedomie</a:t>
            </a:r>
            <a:r>
              <a:rPr lang="sk-SK" sz="3400" dirty="0">
                <a:solidFill>
                  <a:schemeClr val="tx1"/>
                </a:solidFill>
              </a:rPr>
              <a:t>.</a:t>
            </a:r>
          </a:p>
          <a:p>
            <a:pPr algn="l"/>
            <a:r>
              <a:rPr lang="sk-SK" sz="3400" b="1" dirty="0" err="1">
                <a:solidFill>
                  <a:schemeClr val="tx1"/>
                </a:solidFill>
              </a:rPr>
              <a:t>Predvedomie</a:t>
            </a:r>
            <a:r>
              <a:rPr lang="sk-SK" sz="3400" b="1" dirty="0">
                <a:solidFill>
                  <a:schemeClr val="tx1"/>
                </a:solidFill>
              </a:rPr>
              <a:t>. </a:t>
            </a:r>
            <a:r>
              <a:rPr lang="sk-SK" sz="3400" dirty="0">
                <a:solidFill>
                  <a:schemeClr val="tx1"/>
                </a:solidFill>
              </a:rPr>
              <a:t>Tento systém sa vyznačuje predovšetkým tým, že v ňom jestvujú taktiež nevedomé impulzy, želania, city a idey, avšak tieto môžu ľahko prejsť do vedomia.</a:t>
            </a:r>
          </a:p>
          <a:p>
            <a:pPr algn="l"/>
            <a:r>
              <a:rPr lang="sk-SK" sz="3400" dirty="0">
                <a:solidFill>
                  <a:schemeClr val="tx1"/>
                </a:solidFill>
              </a:rPr>
              <a:t>V systéme </a:t>
            </a:r>
            <a:r>
              <a:rPr lang="sk-SK" sz="3400" dirty="0" err="1">
                <a:solidFill>
                  <a:schemeClr val="tx1"/>
                </a:solidFill>
              </a:rPr>
              <a:t>predvedomia</a:t>
            </a:r>
            <a:r>
              <a:rPr lang="sk-SK" sz="3400" dirty="0">
                <a:solidFill>
                  <a:schemeClr val="tx1"/>
                </a:solidFill>
              </a:rPr>
              <a:t> jestvuje možnosť styku medzi obsahmi predstáv, tieto predstavy sa navzájom ovplyvňujú, sú rozložené v istej časovej sekvencii. V tomto systéme sa princíp slasti nahradzuje princípom reality. Práve  preto môže systém </a:t>
            </a:r>
            <a:r>
              <a:rPr lang="sk-SK" sz="3400" dirty="0" err="1">
                <a:solidFill>
                  <a:schemeClr val="tx1"/>
                </a:solidFill>
              </a:rPr>
              <a:t>predvedomia</a:t>
            </a:r>
            <a:r>
              <a:rPr lang="sk-SK" sz="3400" dirty="0">
                <a:solidFill>
                  <a:schemeClr val="tx1"/>
                </a:solidFill>
              </a:rPr>
              <a:t> plniť úlohu cenzúry. Cieľom cenzúry je zabezpečovať súhlas s pravdou, starať sa o pravdu.</a:t>
            </a:r>
          </a:p>
          <a:p>
            <a:pPr algn="l"/>
            <a:r>
              <a:rPr lang="sk-SK" sz="3400" dirty="0">
                <a:solidFill>
                  <a:schemeClr val="tx1"/>
                </a:solidFill>
              </a:rPr>
              <a:t>V systéme </a:t>
            </a:r>
            <a:r>
              <a:rPr lang="sk-SK" sz="3400" dirty="0" err="1">
                <a:solidFill>
                  <a:schemeClr val="tx1"/>
                </a:solidFill>
              </a:rPr>
              <a:t>predvedomia</a:t>
            </a:r>
            <a:r>
              <a:rPr lang="sk-SK" sz="3400" dirty="0">
                <a:solidFill>
                  <a:schemeClr val="tx1"/>
                </a:solidFill>
              </a:rPr>
              <a:t> sa utvára ideál osobnosti, ktorý vzniká z kombinácie morálneho svedomia a sociálneho vedomia. Práve tento ideál osobnosti, ktorý sa formuje asi do 14 roku života, je cenzorom, ktorý nedovolí, aby sa z </a:t>
            </a:r>
            <a:r>
              <a:rPr lang="sk-SK" sz="3400" dirty="0" err="1">
                <a:solidFill>
                  <a:schemeClr val="tx1"/>
                </a:solidFill>
              </a:rPr>
              <a:t>nevedomia</a:t>
            </a:r>
            <a:r>
              <a:rPr lang="sk-SK" sz="3400" dirty="0">
                <a:solidFill>
                  <a:schemeClr val="tx1"/>
                </a:solidFill>
              </a:rPr>
              <a:t> do vedomia dostali pudy a inštinkty nabité psychickou energiou.</a:t>
            </a:r>
          </a:p>
          <a:p>
            <a:pPr algn="l"/>
            <a:endParaRPr lang="sk-SK"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62500" lnSpcReduction="20000"/>
          </a:bodyPr>
          <a:lstStyle/>
          <a:p>
            <a:pPr algn="l"/>
            <a:endParaRPr lang="sk-SK" dirty="0" smtClean="0">
              <a:solidFill>
                <a:schemeClr val="tx1"/>
              </a:solidFill>
            </a:endParaRPr>
          </a:p>
          <a:p>
            <a:pPr algn="l"/>
            <a:r>
              <a:rPr lang="sk-SK" sz="3400" b="1" dirty="0">
                <a:solidFill>
                  <a:schemeClr val="tx1"/>
                </a:solidFill>
              </a:rPr>
              <a:t>Vedomie. </a:t>
            </a:r>
            <a:r>
              <a:rPr lang="sk-SK" sz="3400" dirty="0">
                <a:solidFill>
                  <a:schemeClr val="tx1"/>
                </a:solidFill>
              </a:rPr>
              <a:t>Napokon vedomie plní, podľa </a:t>
            </a:r>
            <a:r>
              <a:rPr lang="sk-SK" sz="3400" dirty="0" err="1">
                <a:solidFill>
                  <a:schemeClr val="tx1"/>
                </a:solidFill>
              </a:rPr>
              <a:t>Freuda</a:t>
            </a:r>
            <a:r>
              <a:rPr lang="sk-SK" sz="3400" dirty="0">
                <a:solidFill>
                  <a:schemeClr val="tx1"/>
                </a:solidFill>
              </a:rPr>
              <a:t>, úlohu „zmyslového orgánu“ pre vnímanie psychických vlastností. Vedomie, ktoré je obrátené smerom von cez zmyslové orgány a smerom dovnútra cestou bezprostredného spojenia celého tela s nervovým systémom a so systémom </a:t>
            </a:r>
            <a:r>
              <a:rPr lang="sk-SK" sz="3400" dirty="0" err="1">
                <a:solidFill>
                  <a:schemeClr val="tx1"/>
                </a:solidFill>
              </a:rPr>
              <a:t>nevedomia</a:t>
            </a:r>
            <a:r>
              <a:rPr lang="sk-SK" sz="3400" dirty="0">
                <a:solidFill>
                  <a:schemeClr val="tx1"/>
                </a:solidFill>
              </a:rPr>
              <a:t>, registruje všetky dojmy a zážitky, ktoré sa k nemu dostávajú. Spojenia vedomia s vonkajším svetom sú obmedzenejšie ako s vnútorným svetom, resp. prostredím organizmu, a to preto, že vedomie je priestorovo vzdialenejšie od vonkajšieho sveta, ako od sveta vnútorného (lebečná kosť ho viacej odďaľuje). Z vnútorného sveta prichádzajú pocity uspokojenia a pocity strádania, ktoré súvisia s uspokojením alebo neuspokojením pudov. Znamená to, že </a:t>
            </a:r>
            <a:r>
              <a:rPr lang="sk-SK" sz="3400" dirty="0" err="1">
                <a:solidFill>
                  <a:schemeClr val="tx1"/>
                </a:solidFill>
              </a:rPr>
              <a:t>Freud</a:t>
            </a:r>
            <a:r>
              <a:rPr lang="sk-SK" sz="3400" dirty="0">
                <a:solidFill>
                  <a:schemeClr val="tx1"/>
                </a:solidFill>
              </a:rPr>
              <a:t> vlastne nielen systém </a:t>
            </a:r>
            <a:r>
              <a:rPr lang="sk-SK" sz="3400" dirty="0" err="1">
                <a:solidFill>
                  <a:schemeClr val="tx1"/>
                </a:solidFill>
              </a:rPr>
              <a:t>nevedomia</a:t>
            </a:r>
            <a:r>
              <a:rPr lang="sk-SK" sz="3400" dirty="0">
                <a:solidFill>
                  <a:schemeClr val="tx1"/>
                </a:solidFill>
              </a:rPr>
              <a:t>, ale aj systém vedomia determinuje vrodenými </a:t>
            </a:r>
            <a:r>
              <a:rPr lang="sk-SK" sz="3400" dirty="0" err="1">
                <a:solidFill>
                  <a:schemeClr val="tx1"/>
                </a:solidFill>
              </a:rPr>
              <a:t>inštinktami</a:t>
            </a:r>
            <a:r>
              <a:rPr lang="sk-SK" sz="3400" dirty="0">
                <a:solidFill>
                  <a:schemeClr val="tx1"/>
                </a:solidFill>
              </a:rPr>
              <a:t>, potlačenými impulzmi k činnosti.</a:t>
            </a:r>
          </a:p>
          <a:p>
            <a:pPr algn="l"/>
            <a:r>
              <a:rPr lang="sk-SK" sz="3400" dirty="0">
                <a:solidFill>
                  <a:schemeClr val="tx1"/>
                </a:solidFill>
              </a:rPr>
              <a:t>Podľa </a:t>
            </a:r>
            <a:r>
              <a:rPr lang="sk-SK" sz="3400" dirty="0" err="1">
                <a:solidFill>
                  <a:schemeClr val="tx1"/>
                </a:solidFill>
              </a:rPr>
              <a:t>Freuda</a:t>
            </a:r>
            <a:r>
              <a:rPr lang="sk-SK" sz="3400" dirty="0">
                <a:solidFill>
                  <a:schemeClr val="tx1"/>
                </a:solidFill>
              </a:rPr>
              <a:t> sa každý akt začína ako nevedomý, taký môže zostať, avšak môže sa vyvíjať a postúpiť (alebo skôr zostúpiť) k vedomiu a to podľa toho, či narazí na odpor cenzúry alebo nie. Je tu možné porovnanie s fotografiou. Psychický akt musí najskôr prejsť na negatíve. Ak je negatív dobrý,  stane sa pozitívom. Všetky psychické javy, ktoré zodpovedajú, ktoré sú prijateľné, môžu prejsť do systému </a:t>
            </a:r>
            <a:r>
              <a:rPr lang="sk-SK" sz="3400" dirty="0" err="1">
                <a:solidFill>
                  <a:schemeClr val="tx1"/>
                </a:solidFill>
              </a:rPr>
              <a:t>predvedomia</a:t>
            </a:r>
            <a:r>
              <a:rPr lang="sk-SK" sz="3400" dirty="0">
                <a:solidFill>
                  <a:schemeClr val="tx1"/>
                </a:solidFill>
              </a:rPr>
              <a:t>  alebo vedomia. Tie, ktoré nezodpovedajú, zostávajú v systéme </a:t>
            </a:r>
            <a:r>
              <a:rPr lang="sk-SK" sz="3400" dirty="0" err="1">
                <a:solidFill>
                  <a:schemeClr val="tx1"/>
                </a:solidFill>
              </a:rPr>
              <a:t>nevedomia</a:t>
            </a:r>
            <a:r>
              <a:rPr lang="sk-SK" sz="3400" dirty="0">
                <a:solidFill>
                  <a:schemeClr val="tx1"/>
                </a:solidFill>
              </a:rPr>
              <a:t> a potom sa nazývajú potlačenými. Takýto potlačený akt (impulz) však nemizne, nestráca sa, ale trvale pôsobí v nevedomí a neustále sa usiluje dostať do vedomia – využije na to prvú príležitosť.</a:t>
            </a:r>
          </a:p>
          <a:p>
            <a:pPr algn="l"/>
            <a:endParaRPr lang="sk-SK"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smtClean="0"/>
              <a:t>PREDMET PSYCHOLÓGIE</a:t>
            </a:r>
            <a:r>
              <a:rPr lang="sk-SK" dirty="0" smtClean="0"/>
              <a:t/>
            </a:r>
            <a:br>
              <a:rPr lang="sk-SK" dirty="0" smtClean="0"/>
            </a:br>
            <a:r>
              <a:rPr lang="sk-SK" dirty="0" smtClean="0"/>
              <a:t>Formovanie v predvedeckom období</a:t>
            </a:r>
            <a:endParaRPr lang="sk-SK" dirty="0"/>
          </a:p>
        </p:txBody>
      </p:sp>
      <p:sp>
        <p:nvSpPr>
          <p:cNvPr id="3" name="Zástupný symbol pro obsah 2"/>
          <p:cNvSpPr>
            <a:spLocks noGrp="1"/>
          </p:cNvSpPr>
          <p:nvPr>
            <p:ph idx="1"/>
          </p:nvPr>
        </p:nvSpPr>
        <p:spPr/>
        <p:txBody>
          <a:bodyPr>
            <a:normAutofit fontScale="85000" lnSpcReduction="10000"/>
          </a:bodyPr>
          <a:lstStyle/>
          <a:p>
            <a:pPr>
              <a:buNone/>
            </a:pPr>
            <a:r>
              <a:rPr lang="sk-SK" dirty="0" err="1" smtClean="0"/>
              <a:t>Thales</a:t>
            </a:r>
            <a:r>
              <a:rPr lang="sk-SK" dirty="0" smtClean="0"/>
              <a:t> – považoval dušu /alebo myseľ/ za zdroj ľudského správania a spôsob ako sa prejavuje, za určitú fyzikálnu silu v nej skrytú. Jeho názor sa teda radikálne odlišoval od </a:t>
            </a:r>
            <a:r>
              <a:rPr lang="sk-SK" dirty="0" err="1" smtClean="0"/>
              <a:t>rannnej</a:t>
            </a:r>
            <a:r>
              <a:rPr lang="sk-SK" dirty="0" smtClean="0"/>
              <a:t> gréckej predstavy, že ľudské správanie je riadené nadprirodzenými silami.</a:t>
            </a:r>
          </a:p>
          <a:p>
            <a:pPr>
              <a:buNone/>
            </a:pPr>
            <a:r>
              <a:rPr lang="sk-SK" dirty="0" err="1" smtClean="0"/>
              <a:t>Alkmaion</a:t>
            </a:r>
            <a:r>
              <a:rPr lang="sk-SK" dirty="0" smtClean="0"/>
              <a:t> – ako prvý konštatoval, že zmyslové orgány vysielajú vnemy do mozgu, kde sa prostredníctvom myslenia interpretujú a odvodzujú sa z nich myšlienky. Zaujímalo ho, rovnako ako iných bádateľov, ako sa vnemy dostávajú zo zmyslových orgánov do mozgu.</a:t>
            </a:r>
            <a:endParaRPr lang="sk-SK"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0000" lnSpcReduction="20000"/>
          </a:bodyPr>
          <a:lstStyle/>
          <a:p>
            <a:pPr algn="l"/>
            <a:endParaRPr lang="sk-SK" sz="3400" dirty="0" smtClean="0">
              <a:solidFill>
                <a:schemeClr val="tx1"/>
              </a:solidFill>
            </a:endParaRPr>
          </a:p>
          <a:p>
            <a:pPr algn="l"/>
            <a:r>
              <a:rPr lang="sk-SK" sz="3400" dirty="0" err="1">
                <a:solidFill>
                  <a:schemeClr val="tx1"/>
                </a:solidFill>
              </a:rPr>
              <a:t>Freud</a:t>
            </a:r>
            <a:r>
              <a:rPr lang="sk-SK" sz="3400" dirty="0">
                <a:solidFill>
                  <a:schemeClr val="tx1"/>
                </a:solidFill>
              </a:rPr>
              <a:t> musel dokázať, že </a:t>
            </a:r>
            <a:r>
              <a:rPr lang="sk-SK" sz="3400" dirty="0" err="1">
                <a:solidFill>
                  <a:schemeClr val="tx1"/>
                </a:solidFill>
              </a:rPr>
              <a:t>nevedomie</a:t>
            </a:r>
            <a:r>
              <a:rPr lang="sk-SK" sz="3400" dirty="0">
                <a:solidFill>
                  <a:schemeClr val="tx1"/>
                </a:solidFill>
              </a:rPr>
              <a:t> skutočne existuje. Svoje tvrdenie o existencii </a:t>
            </a:r>
            <a:r>
              <a:rPr lang="sk-SK" sz="3400" dirty="0" err="1">
                <a:solidFill>
                  <a:schemeClr val="tx1"/>
                </a:solidFill>
              </a:rPr>
              <a:t>nevedomia</a:t>
            </a:r>
            <a:r>
              <a:rPr lang="sk-SK" sz="3400" dirty="0">
                <a:solidFill>
                  <a:schemeClr val="tx1"/>
                </a:solidFill>
              </a:rPr>
              <a:t> podkladá niekoľkými dôkazmi:</a:t>
            </a:r>
          </a:p>
          <a:p>
            <a:pPr algn="l"/>
            <a:r>
              <a:rPr lang="sk-SK" sz="3400" dirty="0">
                <a:solidFill>
                  <a:schemeClr val="tx1"/>
                </a:solidFill>
              </a:rPr>
              <a:t>1. </a:t>
            </a:r>
            <a:r>
              <a:rPr lang="sk-SK" sz="3400" dirty="0" err="1">
                <a:solidFill>
                  <a:schemeClr val="tx1"/>
                </a:solidFill>
              </a:rPr>
              <a:t>Freud</a:t>
            </a:r>
            <a:r>
              <a:rPr lang="sk-SK" sz="3400" dirty="0">
                <a:solidFill>
                  <a:schemeClr val="tx1"/>
                </a:solidFill>
              </a:rPr>
              <a:t> hovorí, že údaje vedomia sú vo veľkej miere medzerovité, a tak v psychicky zdravom, ako aj psychicky chorom človeku sa vo veľkej miere vyskytujú také akty, ktoré pre vysvetlenie predpokladajú iné akty. Pravda, takéto akty vo vedomí ani pri najstarostlivejšom bádaní nemožno nájsť. Sú nimi napr. psychické mechanizmy sna a neuróz.</a:t>
            </a:r>
          </a:p>
          <a:p>
            <a:pPr algn="l"/>
            <a:r>
              <a:rPr lang="sk-SK" sz="3400" dirty="0">
                <a:solidFill>
                  <a:schemeClr val="tx1"/>
                </a:solidFill>
              </a:rPr>
              <a:t>2. Keďže sme schopní súčasne si uvedomiť len veľmi malé množstvo psychických aktov, je nevyhnutný predpoklad, že veľká časť psychických aktov sa medzitým nachádza v akejsi latencii, </a:t>
            </a:r>
            <a:r>
              <a:rPr lang="sk-SK" sz="3400" dirty="0" err="1">
                <a:solidFill>
                  <a:schemeClr val="tx1"/>
                </a:solidFill>
              </a:rPr>
              <a:t>z.j</a:t>
            </a:r>
            <a:r>
              <a:rPr lang="sk-SK" sz="3400" dirty="0">
                <a:solidFill>
                  <a:schemeClr val="tx1"/>
                </a:solidFill>
              </a:rPr>
              <a:t>. v nevedomí.. Bez hypotézy </a:t>
            </a:r>
            <a:r>
              <a:rPr lang="sk-SK" sz="3400" dirty="0" err="1">
                <a:solidFill>
                  <a:schemeClr val="tx1"/>
                </a:solidFill>
              </a:rPr>
              <a:t>nevedomia</a:t>
            </a:r>
            <a:r>
              <a:rPr lang="sk-SK" sz="3400" dirty="0">
                <a:solidFill>
                  <a:schemeClr val="tx1"/>
                </a:solidFill>
              </a:rPr>
              <a:t> by sme si nevedeli vysvetliť, čo sa deje s podnetmi, ktoré na nás pôsobia, ale vedome ich neodrážame. Naše vnímanie, napríklad, má výberový charakter – vedome vnímame iba niečo, vyberáme si z celého radu podnetov, čo však nijako neznamená, že by na nás ostatné podnety nepôsobili.</a:t>
            </a:r>
          </a:p>
          <a:p>
            <a:pPr algn="l"/>
            <a:r>
              <a:rPr lang="sk-SK" sz="3400" dirty="0">
                <a:solidFill>
                  <a:schemeClr val="tx1"/>
                </a:solidFill>
              </a:rPr>
              <a:t>3. Bez hypotézy </a:t>
            </a:r>
            <a:r>
              <a:rPr lang="sk-SK" sz="3400" dirty="0" err="1">
                <a:solidFill>
                  <a:schemeClr val="tx1"/>
                </a:solidFill>
              </a:rPr>
              <a:t>nevedomia</a:t>
            </a:r>
            <a:r>
              <a:rPr lang="sk-SK" sz="3400" dirty="0">
                <a:solidFill>
                  <a:schemeClr val="tx1"/>
                </a:solidFill>
              </a:rPr>
              <a:t> by sme si ďalej, podľa </a:t>
            </a:r>
            <a:r>
              <a:rPr lang="sk-SK" sz="3400" dirty="0" err="1">
                <a:solidFill>
                  <a:schemeClr val="tx1"/>
                </a:solidFill>
              </a:rPr>
              <a:t>Freuda</a:t>
            </a:r>
            <a:r>
              <a:rPr lang="sk-SK" sz="3400" dirty="0">
                <a:solidFill>
                  <a:schemeClr val="tx1"/>
                </a:solidFill>
              </a:rPr>
              <a:t>, ťažko mohli vysvetliť kontinuitu v psychickom dianí.</a:t>
            </a:r>
          </a:p>
          <a:p>
            <a:pPr algn="l"/>
            <a:endParaRPr lang="sk-SK"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0000" lnSpcReduction="20000"/>
          </a:bodyPr>
          <a:lstStyle/>
          <a:p>
            <a:pPr algn="l"/>
            <a:endParaRPr lang="sk-SK" dirty="0" smtClean="0">
              <a:solidFill>
                <a:schemeClr val="tx1"/>
              </a:solidFill>
            </a:endParaRPr>
          </a:p>
          <a:p>
            <a:pPr algn="l"/>
            <a:r>
              <a:rPr lang="sk-SK" dirty="0">
                <a:solidFill>
                  <a:schemeClr val="tx1"/>
                </a:solidFill>
              </a:rPr>
              <a:t>4. Podľa psychoanalýza tézu i nevedomí potvrdzuje tzv. </a:t>
            </a:r>
            <a:r>
              <a:rPr lang="sk-SK" dirty="0" err="1">
                <a:solidFill>
                  <a:schemeClr val="tx1"/>
                </a:solidFill>
              </a:rPr>
              <a:t>posthypnotická</a:t>
            </a:r>
            <a:r>
              <a:rPr lang="sk-SK" dirty="0">
                <a:solidFill>
                  <a:schemeClr val="tx1"/>
                </a:solidFill>
              </a:rPr>
              <a:t> sugescia. Podľa inštrukcií poskytnutých v hypnotickom stave koná indivíduum aj vtedy, keď je pri plnom vedomí a o inštrukcii nič nevie. (Príklady, kedy príkaz nesplní – ak sa prieči ideálu osobnosti).</a:t>
            </a:r>
          </a:p>
          <a:p>
            <a:pPr algn="l"/>
            <a:r>
              <a:rPr lang="sk-SK" dirty="0">
                <a:solidFill>
                  <a:schemeClr val="tx1"/>
                </a:solidFill>
              </a:rPr>
              <a:t>5. Jedným z najdôležitejších argumentov svedčiacich o existencii </a:t>
            </a:r>
            <a:r>
              <a:rPr lang="sk-SK" dirty="0" err="1">
                <a:solidFill>
                  <a:schemeClr val="tx1"/>
                </a:solidFill>
              </a:rPr>
              <a:t>nevedomia</a:t>
            </a:r>
            <a:r>
              <a:rPr lang="sk-SK" dirty="0">
                <a:solidFill>
                  <a:schemeClr val="tx1"/>
                </a:solidFill>
              </a:rPr>
              <a:t> je sen. Sám </a:t>
            </a:r>
            <a:r>
              <a:rPr lang="sk-SK" dirty="0" err="1">
                <a:solidFill>
                  <a:schemeClr val="tx1"/>
                </a:solidFill>
              </a:rPr>
              <a:t>Freud</a:t>
            </a:r>
            <a:r>
              <a:rPr lang="sk-SK" dirty="0">
                <a:solidFill>
                  <a:schemeClr val="tx1"/>
                </a:solidFill>
              </a:rPr>
              <a:t> hovorí, že „sen je kráľovskou cestou k poznaniu </a:t>
            </a:r>
            <a:r>
              <a:rPr lang="sk-SK" dirty="0" err="1">
                <a:solidFill>
                  <a:schemeClr val="tx1"/>
                </a:solidFill>
              </a:rPr>
              <a:t>nevedomia</a:t>
            </a:r>
            <a:r>
              <a:rPr lang="sk-SK" dirty="0">
                <a:solidFill>
                  <a:schemeClr val="tx1"/>
                </a:solidFill>
              </a:rPr>
              <a:t>“. Podľa psychoanalýzy je v spánku cenzúra oslabená, a preto sa </a:t>
            </a:r>
            <a:r>
              <a:rPr lang="sk-SK" dirty="0" err="1">
                <a:solidFill>
                  <a:schemeClr val="tx1"/>
                </a:solidFill>
              </a:rPr>
              <a:t>nevedomie</a:t>
            </a:r>
            <a:r>
              <a:rPr lang="sk-SK" dirty="0">
                <a:solidFill>
                  <a:schemeClr val="tx1"/>
                </a:solidFill>
              </a:rPr>
              <a:t> môže prejavovať. Preto je sen dôležitým východiskom k poznaniu </a:t>
            </a:r>
            <a:r>
              <a:rPr lang="sk-SK" dirty="0" err="1">
                <a:solidFill>
                  <a:schemeClr val="tx1"/>
                </a:solidFill>
              </a:rPr>
              <a:t>nevedomia</a:t>
            </a:r>
            <a:r>
              <a:rPr lang="sk-SK" dirty="0">
                <a:solidFill>
                  <a:schemeClr val="tx1"/>
                </a:solidFill>
              </a:rPr>
              <a:t>. Snovou prácou sa v spánku rušivé tendencie (potlačené pudové tendencie) iluzórne ukájajú, uspokojujú. Sen – to je iluzórne splnenie plánu, želania. Sen však má vždy dva významy. Skutočný (nedôležitý) a zašifrovaný – podstatný, ktorý je, podľa </a:t>
            </a:r>
            <a:r>
              <a:rPr lang="sk-SK" dirty="0" err="1">
                <a:solidFill>
                  <a:schemeClr val="tx1"/>
                </a:solidFill>
              </a:rPr>
              <a:t>Freuda</a:t>
            </a:r>
            <a:r>
              <a:rPr lang="sk-SK" dirty="0">
                <a:solidFill>
                  <a:schemeClr val="tx1"/>
                </a:solidFill>
              </a:rPr>
              <a:t>, vždy sexuálneho charakteru. Práve preto je dôležitý výklad snov a </a:t>
            </a:r>
            <a:r>
              <a:rPr lang="sk-SK" dirty="0" err="1">
                <a:solidFill>
                  <a:schemeClr val="tx1"/>
                </a:solidFill>
              </a:rPr>
              <a:t>Freud</a:t>
            </a:r>
            <a:r>
              <a:rPr lang="sk-SK" dirty="0">
                <a:solidFill>
                  <a:schemeClr val="tx1"/>
                </a:solidFill>
              </a:rPr>
              <a:t> o tom napísal celú knihu. Podľa </a:t>
            </a:r>
            <a:r>
              <a:rPr lang="sk-SK" dirty="0" err="1">
                <a:solidFill>
                  <a:schemeClr val="tx1"/>
                </a:solidFill>
              </a:rPr>
              <a:t>Freuda</a:t>
            </a:r>
            <a:r>
              <a:rPr lang="sk-SK" dirty="0">
                <a:solidFill>
                  <a:schemeClr val="tx1"/>
                </a:solidFill>
              </a:rPr>
              <a:t> je rozsah vecí a udalostí v sne, ktoré prichádzajú do úvahy, pomerne malý: ľudské telo ako celok, rodičia, deti, súrodenci, narodenie, smrť, nahota a pod. Ľudské telo je v sne často znázornené domom: keď je dom hladký, ide o muža, keď má výklenky, balkóny a balkóniky, po ktorých sa dá šplhať, ide o ženu. Tento zdanlivo chudobný inventár snových udalostí sa </a:t>
            </a:r>
            <a:r>
              <a:rPr lang="sk-SK" dirty="0" err="1">
                <a:solidFill>
                  <a:schemeClr val="tx1"/>
                </a:solidFill>
              </a:rPr>
              <a:t>Freud</a:t>
            </a:r>
            <a:r>
              <a:rPr lang="sk-SK" dirty="0">
                <a:solidFill>
                  <a:schemeClr val="tx1"/>
                </a:solidFill>
              </a:rPr>
              <a:t> usiluje doplniť symbolikou sexuálneho orgánu a pohlavného aktu, ktorá sa zdá o niečo bohatšia. Potom sa ani nemožno čudovať, že </a:t>
            </a:r>
            <a:r>
              <a:rPr lang="sk-SK" dirty="0" err="1">
                <a:solidFill>
                  <a:schemeClr val="tx1"/>
                </a:solidFill>
              </a:rPr>
              <a:t>Freud</a:t>
            </a:r>
            <a:r>
              <a:rPr lang="sk-SK" dirty="0">
                <a:solidFill>
                  <a:schemeClr val="tx1"/>
                </a:solidFill>
              </a:rPr>
              <a:t> každý sen môže vyložiť sexuálne.</a:t>
            </a:r>
          </a:p>
          <a:p>
            <a:pPr algn="l"/>
            <a:endParaRPr lang="sk-SK"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4946104"/>
          </a:xfrm>
        </p:spPr>
        <p:txBody>
          <a:bodyPr>
            <a:normAutofit fontScale="85000" lnSpcReduction="20000"/>
          </a:bodyPr>
          <a:lstStyle/>
          <a:p>
            <a:pPr algn="l"/>
            <a:endParaRPr lang="sk-SK" dirty="0" smtClean="0">
              <a:solidFill>
                <a:schemeClr val="tx1"/>
              </a:solidFill>
            </a:endParaRPr>
          </a:p>
          <a:p>
            <a:pPr algn="l"/>
            <a:r>
              <a:rPr lang="sk-SK" dirty="0">
                <a:solidFill>
                  <a:schemeClr val="tx1"/>
                </a:solidFill>
              </a:rPr>
              <a:t>6. Ďalším argumentom sú tzv. chybné výkony. Sú to všetky tie výkony, ktoré vypadávajú z rámca nášho správania. Podľa </a:t>
            </a:r>
            <a:r>
              <a:rPr lang="sk-SK" dirty="0" err="1">
                <a:solidFill>
                  <a:schemeClr val="tx1"/>
                </a:solidFill>
              </a:rPr>
              <a:t>Freuda</a:t>
            </a:r>
            <a:r>
              <a:rPr lang="sk-SK" dirty="0">
                <a:solidFill>
                  <a:schemeClr val="tx1"/>
                </a:solidFill>
              </a:rPr>
              <a:t> je to prerieknutie, čiže ak niekto povie niečo iné, ako zamýšľal, chybné čítanie, prepočutie, ďalej zabudnutie takého druhu, keď človek napr. nemôže prísť na meno niekoho, koho  dobre pozná, ďalej to môže byť založenie, stratenie nejakého predmetu a pod. Tieto „nepatrné príhody“ veda predtým nevysvetľovala, prehliadal sa ich zmysel, ale chybné výkony svoj zmysel majú, prejavuje sa v nich naše </a:t>
            </a:r>
            <a:r>
              <a:rPr lang="sk-SK" dirty="0" err="1">
                <a:solidFill>
                  <a:schemeClr val="tx1"/>
                </a:solidFill>
              </a:rPr>
              <a:t>nevedomie</a:t>
            </a:r>
            <a:r>
              <a:rPr lang="sk-SK" dirty="0">
                <a:solidFill>
                  <a:schemeClr val="tx1"/>
                </a:solidFill>
              </a:rPr>
              <a:t>.</a:t>
            </a:r>
          </a:p>
          <a:p>
            <a:pPr algn="l"/>
            <a:r>
              <a:rPr lang="sk-SK" dirty="0">
                <a:solidFill>
                  <a:schemeClr val="tx1"/>
                </a:solidFill>
              </a:rPr>
              <a:t>7. Posledným argumentom sú tzv. </a:t>
            </a:r>
            <a:r>
              <a:rPr lang="sk-SK" dirty="0" err="1">
                <a:solidFill>
                  <a:schemeClr val="tx1"/>
                </a:solidFill>
              </a:rPr>
              <a:t>psychoneurózy</a:t>
            </a:r>
            <a:r>
              <a:rPr lang="sk-SK" dirty="0">
                <a:solidFill>
                  <a:schemeClr val="tx1"/>
                </a:solidFill>
              </a:rPr>
              <a:t>. Sú to </a:t>
            </a:r>
            <a:r>
              <a:rPr lang="sk-SK" dirty="0" err="1">
                <a:solidFill>
                  <a:schemeClr val="tx1"/>
                </a:solidFill>
              </a:rPr>
              <a:t>funkcionálne</a:t>
            </a:r>
            <a:r>
              <a:rPr lang="sk-SK" dirty="0">
                <a:solidFill>
                  <a:schemeClr val="tx1"/>
                </a:solidFill>
              </a:rPr>
              <a:t> ochorenia a podobne ako chybné výkony a sny majú svoj význam. Ak sa podarí zistiť príčinu vzniku </a:t>
            </a:r>
            <a:r>
              <a:rPr lang="sk-SK" dirty="0" err="1">
                <a:solidFill>
                  <a:schemeClr val="tx1"/>
                </a:solidFill>
              </a:rPr>
              <a:t>psychoneurózy</a:t>
            </a:r>
            <a:r>
              <a:rPr lang="sk-SK" dirty="0">
                <a:solidFill>
                  <a:schemeClr val="tx1"/>
                </a:solidFill>
              </a:rPr>
              <a:t>, spravidla okamžite mizne.</a:t>
            </a:r>
          </a:p>
          <a:p>
            <a:pPr algn="l"/>
            <a:endParaRPr lang="sk-SK"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688632"/>
          </a:xfrm>
        </p:spPr>
        <p:txBody>
          <a:bodyPr>
            <a:normAutofit fontScale="85000" lnSpcReduction="20000"/>
          </a:bodyPr>
          <a:lstStyle/>
          <a:p>
            <a:pPr algn="l"/>
            <a:endParaRPr lang="sk-SK" dirty="0" smtClean="0">
              <a:solidFill>
                <a:schemeClr val="tx1"/>
              </a:solidFill>
            </a:endParaRPr>
          </a:p>
          <a:p>
            <a:pPr algn="l"/>
            <a:r>
              <a:rPr lang="sk-SK" dirty="0">
                <a:solidFill>
                  <a:schemeClr val="tx1"/>
                </a:solidFill>
              </a:rPr>
              <a:t>Pojem </a:t>
            </a:r>
            <a:r>
              <a:rPr lang="sk-SK" dirty="0" err="1">
                <a:solidFill>
                  <a:schemeClr val="tx1"/>
                </a:solidFill>
              </a:rPr>
              <a:t>nevedomia</a:t>
            </a:r>
            <a:r>
              <a:rPr lang="sk-SK" dirty="0">
                <a:solidFill>
                  <a:schemeClr val="tx1"/>
                </a:solidFill>
              </a:rPr>
              <a:t> je teda základným pojmom celej hlbinnej psychológie. Tento pojem ďalej rozpracoval švajčiarsky psychiater K </a:t>
            </a:r>
            <a:r>
              <a:rPr lang="sk-SK" dirty="0" err="1">
                <a:solidFill>
                  <a:schemeClr val="tx1"/>
                </a:solidFill>
              </a:rPr>
              <a:t>Jung</a:t>
            </a:r>
            <a:r>
              <a:rPr lang="sk-SK" dirty="0">
                <a:solidFill>
                  <a:schemeClr val="tx1"/>
                </a:solidFill>
              </a:rPr>
              <a:t>. </a:t>
            </a:r>
            <a:r>
              <a:rPr lang="sk-SK" dirty="0" err="1">
                <a:solidFill>
                  <a:schemeClr val="tx1"/>
                </a:solidFill>
              </a:rPr>
              <a:t>Freudovu</a:t>
            </a:r>
            <a:r>
              <a:rPr lang="sk-SK" dirty="0">
                <a:solidFill>
                  <a:schemeClr val="tx1"/>
                </a:solidFill>
              </a:rPr>
              <a:t> formuláciu </a:t>
            </a:r>
            <a:r>
              <a:rPr lang="sk-SK" dirty="0" err="1">
                <a:solidFill>
                  <a:schemeClr val="tx1"/>
                </a:solidFill>
              </a:rPr>
              <a:t>nevedomia</a:t>
            </a:r>
            <a:r>
              <a:rPr lang="sk-SK" dirty="0">
                <a:solidFill>
                  <a:schemeClr val="tx1"/>
                </a:solidFill>
              </a:rPr>
              <a:t> neuznával. To, čo </a:t>
            </a:r>
            <a:r>
              <a:rPr lang="sk-SK" dirty="0" err="1">
                <a:solidFill>
                  <a:schemeClr val="tx1"/>
                </a:solidFill>
              </a:rPr>
              <a:t>Freud</a:t>
            </a:r>
            <a:r>
              <a:rPr lang="sk-SK" dirty="0">
                <a:solidFill>
                  <a:schemeClr val="tx1"/>
                </a:solidFill>
              </a:rPr>
              <a:t> považoval za systém </a:t>
            </a:r>
            <a:r>
              <a:rPr lang="sk-SK" dirty="0" err="1">
                <a:solidFill>
                  <a:schemeClr val="tx1"/>
                </a:solidFill>
              </a:rPr>
              <a:t>nevedomia</a:t>
            </a:r>
            <a:r>
              <a:rPr lang="sk-SK" dirty="0">
                <a:solidFill>
                  <a:schemeClr val="tx1"/>
                </a:solidFill>
              </a:rPr>
              <a:t>, </a:t>
            </a:r>
            <a:r>
              <a:rPr lang="sk-SK" dirty="0" err="1">
                <a:solidFill>
                  <a:schemeClr val="tx1"/>
                </a:solidFill>
              </a:rPr>
              <a:t>Jung</a:t>
            </a:r>
            <a:r>
              <a:rPr lang="sk-SK" dirty="0">
                <a:solidFill>
                  <a:schemeClr val="tx1"/>
                </a:solidFill>
              </a:rPr>
              <a:t> považoval za individuálne </a:t>
            </a:r>
            <a:r>
              <a:rPr lang="sk-SK" dirty="0" err="1">
                <a:solidFill>
                  <a:schemeClr val="tx1"/>
                </a:solidFill>
              </a:rPr>
              <a:t>nevedomie</a:t>
            </a:r>
            <a:r>
              <a:rPr lang="sk-SK" dirty="0">
                <a:solidFill>
                  <a:schemeClr val="tx1"/>
                </a:solidFill>
              </a:rPr>
              <a:t>, ktoré obsahuje inkompatibilné (nezlučiteľné) predstavy s vedomým snažením človeka. Tieto sa, podľa </a:t>
            </a:r>
            <a:r>
              <a:rPr lang="sk-SK" dirty="0" err="1">
                <a:solidFill>
                  <a:schemeClr val="tx1"/>
                </a:solidFill>
              </a:rPr>
              <a:t>Junga</a:t>
            </a:r>
            <a:r>
              <a:rPr lang="sk-SK" dirty="0">
                <a:solidFill>
                  <a:schemeClr val="tx1"/>
                </a:solidFill>
              </a:rPr>
              <a:t>, môžu stať súčasťou vedomia. Okrem tohto individuálneho </a:t>
            </a:r>
            <a:r>
              <a:rPr lang="sk-SK" dirty="0" err="1">
                <a:solidFill>
                  <a:schemeClr val="tx1"/>
                </a:solidFill>
              </a:rPr>
              <a:t>nevedomia</a:t>
            </a:r>
            <a:r>
              <a:rPr lang="sk-SK" dirty="0">
                <a:solidFill>
                  <a:schemeClr val="tx1"/>
                </a:solidFill>
              </a:rPr>
              <a:t> existuje, podľa </a:t>
            </a:r>
            <a:r>
              <a:rPr lang="sk-SK" dirty="0" err="1">
                <a:solidFill>
                  <a:schemeClr val="tx1"/>
                </a:solidFill>
              </a:rPr>
              <a:t>Junga</a:t>
            </a:r>
            <a:r>
              <a:rPr lang="sk-SK" dirty="0">
                <a:solidFill>
                  <a:schemeClr val="tx1"/>
                </a:solidFill>
              </a:rPr>
              <a:t> i tzv. kolektívne </a:t>
            </a:r>
            <a:r>
              <a:rPr lang="sk-SK" dirty="0" err="1">
                <a:solidFill>
                  <a:schemeClr val="tx1"/>
                </a:solidFill>
              </a:rPr>
              <a:t>nevedomie</a:t>
            </a:r>
            <a:r>
              <a:rPr lang="sk-SK" dirty="0">
                <a:solidFill>
                  <a:schemeClr val="tx1"/>
                </a:solidFill>
              </a:rPr>
              <a:t>, v ktorom sa odráža skúsenosť ľudstva – </a:t>
            </a:r>
            <a:r>
              <a:rPr lang="sk-SK" dirty="0" err="1">
                <a:solidFill>
                  <a:schemeClr val="tx1"/>
                </a:solidFill>
              </a:rPr>
              <a:t>archetypy</a:t>
            </a:r>
            <a:r>
              <a:rPr lang="sk-SK" dirty="0">
                <a:solidFill>
                  <a:schemeClr val="tx1"/>
                </a:solidFill>
              </a:rPr>
              <a:t>. A napokon ďalším spolupracovníkom </a:t>
            </a:r>
            <a:r>
              <a:rPr lang="sk-SK" dirty="0" err="1">
                <a:solidFill>
                  <a:schemeClr val="tx1"/>
                </a:solidFill>
              </a:rPr>
              <a:t>Freuda</a:t>
            </a:r>
            <a:r>
              <a:rPr lang="sk-SK" dirty="0">
                <a:solidFill>
                  <a:schemeClr val="tx1"/>
                </a:solidFill>
              </a:rPr>
              <a:t> bol </a:t>
            </a:r>
            <a:r>
              <a:rPr lang="sk-SK" dirty="0" err="1">
                <a:solidFill>
                  <a:schemeClr val="tx1"/>
                </a:solidFill>
              </a:rPr>
              <a:t>Adler</a:t>
            </a:r>
            <a:r>
              <a:rPr lang="sk-SK" dirty="0">
                <a:solidFill>
                  <a:schemeClr val="tx1"/>
                </a:solidFill>
              </a:rPr>
              <a:t>, ktorý rozpracoval individuálnu psychológiu.</a:t>
            </a:r>
          </a:p>
          <a:p>
            <a:pPr algn="l"/>
            <a:r>
              <a:rPr lang="sk-SK" dirty="0">
                <a:solidFill>
                  <a:schemeClr val="tx1"/>
                </a:solidFill>
              </a:rPr>
              <a:t>K vášmu štúdiu psychoanalýzy odporúčam knihu S. </a:t>
            </a:r>
            <a:r>
              <a:rPr lang="sk-SK" dirty="0" err="1">
                <a:solidFill>
                  <a:schemeClr val="tx1"/>
                </a:solidFill>
              </a:rPr>
              <a:t>Freuda</a:t>
            </a:r>
            <a:r>
              <a:rPr lang="sk-SK" dirty="0">
                <a:solidFill>
                  <a:schemeClr val="tx1"/>
                </a:solidFill>
              </a:rPr>
              <a:t> Úvod do psychoanalýzy a </a:t>
            </a:r>
            <a:r>
              <a:rPr lang="sk-SK" dirty="0" err="1">
                <a:solidFill>
                  <a:schemeClr val="tx1"/>
                </a:solidFill>
              </a:rPr>
              <a:t>Jungovu</a:t>
            </a:r>
            <a:r>
              <a:rPr lang="sk-SK" dirty="0">
                <a:solidFill>
                  <a:schemeClr val="tx1"/>
                </a:solidFill>
              </a:rPr>
              <a:t> knihu Analytická psychológia.</a:t>
            </a:r>
          </a:p>
          <a:p>
            <a:pPr algn="l"/>
            <a:endParaRPr lang="sk-SK"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688632"/>
          </a:xfrm>
        </p:spPr>
        <p:txBody>
          <a:bodyPr>
            <a:normAutofit fontScale="92500" lnSpcReduction="10000"/>
          </a:bodyPr>
          <a:lstStyle/>
          <a:p>
            <a:pPr algn="l"/>
            <a:endParaRPr lang="sk-SK" dirty="0" smtClean="0">
              <a:solidFill>
                <a:schemeClr val="tx1"/>
              </a:solidFill>
            </a:endParaRPr>
          </a:p>
          <a:p>
            <a:pPr algn="l"/>
            <a:r>
              <a:rPr lang="sk-SK" dirty="0">
                <a:solidFill>
                  <a:schemeClr val="tx1"/>
                </a:solidFill>
              </a:rPr>
              <a:t>Psychoanalytické myšlienky sa v súčasnosti šíria zväčša pod názvom </a:t>
            </a:r>
            <a:r>
              <a:rPr lang="sk-SK" dirty="0" err="1">
                <a:solidFill>
                  <a:schemeClr val="tx1"/>
                </a:solidFill>
              </a:rPr>
              <a:t>neopsychoanalýza</a:t>
            </a:r>
            <a:r>
              <a:rPr lang="sk-SK" dirty="0">
                <a:solidFill>
                  <a:schemeClr val="tx1"/>
                </a:solidFill>
              </a:rPr>
              <a:t>. Medzi jej najvýznamnejších predstaviteľov patrí Karin </a:t>
            </a:r>
            <a:r>
              <a:rPr lang="sk-SK" dirty="0" err="1">
                <a:solidFill>
                  <a:schemeClr val="tx1"/>
                </a:solidFill>
              </a:rPr>
              <a:t>Horneyová</a:t>
            </a:r>
            <a:r>
              <a:rPr lang="sk-SK" dirty="0">
                <a:solidFill>
                  <a:schemeClr val="tx1"/>
                </a:solidFill>
              </a:rPr>
              <a:t>, </a:t>
            </a:r>
            <a:r>
              <a:rPr lang="sk-SK" dirty="0" err="1">
                <a:solidFill>
                  <a:schemeClr val="tx1"/>
                </a:solidFill>
              </a:rPr>
              <a:t>Erich</a:t>
            </a:r>
            <a:r>
              <a:rPr lang="sk-SK" dirty="0">
                <a:solidFill>
                  <a:schemeClr val="tx1"/>
                </a:solidFill>
              </a:rPr>
              <a:t> </a:t>
            </a:r>
            <a:r>
              <a:rPr lang="sk-SK" dirty="0" err="1">
                <a:solidFill>
                  <a:schemeClr val="tx1"/>
                </a:solidFill>
              </a:rPr>
              <a:t>Fromm</a:t>
            </a:r>
            <a:r>
              <a:rPr lang="sk-SK" dirty="0">
                <a:solidFill>
                  <a:schemeClr val="tx1"/>
                </a:solidFill>
              </a:rPr>
              <a:t>, </a:t>
            </a:r>
            <a:r>
              <a:rPr lang="sk-SK" dirty="0" err="1">
                <a:solidFill>
                  <a:schemeClr val="tx1"/>
                </a:solidFill>
              </a:rPr>
              <a:t>Kardiner</a:t>
            </a:r>
            <a:r>
              <a:rPr lang="sk-SK" dirty="0">
                <a:solidFill>
                  <a:schemeClr val="tx1"/>
                </a:solidFill>
              </a:rPr>
              <a:t>, </a:t>
            </a:r>
            <a:r>
              <a:rPr lang="sk-SK" dirty="0" err="1">
                <a:solidFill>
                  <a:schemeClr val="tx1"/>
                </a:solidFill>
              </a:rPr>
              <a:t>Sullivan</a:t>
            </a:r>
            <a:r>
              <a:rPr lang="sk-SK" dirty="0">
                <a:solidFill>
                  <a:schemeClr val="tx1"/>
                </a:solidFill>
              </a:rPr>
              <a:t> a ďalší.</a:t>
            </a:r>
          </a:p>
          <a:p>
            <a:pPr algn="l"/>
            <a:r>
              <a:rPr lang="sk-SK" dirty="0">
                <a:solidFill>
                  <a:schemeClr val="tx1"/>
                </a:solidFill>
              </a:rPr>
              <a:t>Väčšina týchto autorov vychádza z uznania nevedomej regulácie správania, avšak pripisujú mu rôznu závažnosť. Ďalej, význam sexuality, teórie libida sa nechápe tak ortodoxne ako za </a:t>
            </a:r>
            <a:r>
              <a:rPr lang="sk-SK" dirty="0" err="1">
                <a:solidFill>
                  <a:schemeClr val="tx1"/>
                </a:solidFill>
              </a:rPr>
              <a:t>Freudových</a:t>
            </a:r>
            <a:r>
              <a:rPr lang="sk-SK" dirty="0">
                <a:solidFill>
                  <a:schemeClr val="tx1"/>
                </a:solidFill>
              </a:rPr>
              <a:t> čias. Do popredia vystupuje sociálna determinácia správania, ktorú výrazne formuloval už </a:t>
            </a:r>
            <a:r>
              <a:rPr lang="sk-SK" dirty="0" err="1">
                <a:solidFill>
                  <a:schemeClr val="tx1"/>
                </a:solidFill>
              </a:rPr>
              <a:t>Adler</a:t>
            </a:r>
            <a:r>
              <a:rPr lang="sk-SK" dirty="0">
                <a:solidFill>
                  <a:schemeClr val="tx1"/>
                </a:solidFill>
              </a:rPr>
              <a:t>. Dnes sa psychoanalytici usilujú presadiť aj v iných oblastiach (literatúra, história, umenie vôbec atď.).</a:t>
            </a:r>
          </a:p>
          <a:p>
            <a:pPr algn="l"/>
            <a:endParaRPr lang="sk-SK"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0000" lnSpcReduction="20000"/>
          </a:bodyPr>
          <a:lstStyle/>
          <a:p>
            <a:pPr algn="l"/>
            <a:endParaRPr lang="sk-SK" sz="3400" dirty="0" smtClean="0">
              <a:solidFill>
                <a:schemeClr val="tx1"/>
              </a:solidFill>
            </a:endParaRPr>
          </a:p>
          <a:p>
            <a:pPr algn="l"/>
            <a:r>
              <a:rPr lang="sk-SK" sz="3400" b="1" dirty="0" err="1">
                <a:solidFill>
                  <a:schemeClr val="tx1"/>
                </a:solidFill>
              </a:rPr>
              <a:t>Behaviorizmus</a:t>
            </a:r>
            <a:r>
              <a:rPr lang="sk-SK" sz="3400" b="1" dirty="0">
                <a:solidFill>
                  <a:schemeClr val="tx1"/>
                </a:solidFill>
              </a:rPr>
              <a:t> – psychológia správania</a:t>
            </a:r>
            <a:endParaRPr lang="sk-SK" sz="3400" dirty="0">
              <a:solidFill>
                <a:schemeClr val="tx1"/>
              </a:solidFill>
            </a:endParaRPr>
          </a:p>
          <a:p>
            <a:pPr algn="l"/>
            <a:r>
              <a:rPr lang="sk-SK" sz="3400" dirty="0">
                <a:solidFill>
                  <a:schemeClr val="tx1"/>
                </a:solidFill>
              </a:rPr>
              <a:t>Ak v Amerike sa koncom 19.storočia začala rozvíjať vedecká psychológia. Jedným z jej priekopníkov bol </a:t>
            </a:r>
            <a:r>
              <a:rPr lang="sk-SK" sz="3400" dirty="0" err="1">
                <a:solidFill>
                  <a:schemeClr val="tx1"/>
                </a:solidFill>
              </a:rPr>
              <a:t>E.L.Thorndike</a:t>
            </a:r>
            <a:r>
              <a:rPr lang="sk-SK" sz="3400" dirty="0">
                <a:solidFill>
                  <a:schemeClr val="tx1"/>
                </a:solidFill>
              </a:rPr>
              <a:t>, ktorý sa preslávil svojimi pokusmi so zvieratami a prispel k rozvoju experimentálnej psychológie, porovnávacej psychológie a, ako uvidíme neskôr, učenia.</a:t>
            </a:r>
          </a:p>
          <a:p>
            <a:pPr algn="l"/>
            <a:r>
              <a:rPr lang="sk-SK" sz="3400" dirty="0">
                <a:solidFill>
                  <a:schemeClr val="tx1"/>
                </a:solidFill>
              </a:rPr>
              <a:t>Psychológiu v USA však tesne pred prvou svetovou vojnou významne ovplyvnil </a:t>
            </a:r>
            <a:r>
              <a:rPr lang="sk-SK" sz="3400" dirty="0" err="1">
                <a:solidFill>
                  <a:schemeClr val="tx1"/>
                </a:solidFill>
              </a:rPr>
              <a:t>J.B.Watson</a:t>
            </a:r>
            <a:r>
              <a:rPr lang="sk-SK" sz="3400" dirty="0">
                <a:solidFill>
                  <a:schemeClr val="tx1"/>
                </a:solidFill>
              </a:rPr>
              <a:t> (1878-1958), zakladateľ tzv. </a:t>
            </a:r>
            <a:r>
              <a:rPr lang="sk-SK" sz="3400" dirty="0" err="1">
                <a:solidFill>
                  <a:schemeClr val="tx1"/>
                </a:solidFill>
              </a:rPr>
              <a:t>behaviorizmu</a:t>
            </a:r>
            <a:r>
              <a:rPr lang="sk-SK" sz="3400" dirty="0">
                <a:solidFill>
                  <a:schemeClr val="tx1"/>
                </a:solidFill>
              </a:rPr>
              <a:t>, čiže psychológie správania. Jeho psychológia vznikla tiež ako reakcia na pôvodnú koncepciu </a:t>
            </a:r>
            <a:r>
              <a:rPr lang="sk-SK" sz="3400" dirty="0" err="1">
                <a:solidFill>
                  <a:schemeClr val="tx1"/>
                </a:solidFill>
              </a:rPr>
              <a:t>Wundta</a:t>
            </a:r>
            <a:r>
              <a:rPr lang="sk-SK" sz="3400" dirty="0">
                <a:solidFill>
                  <a:schemeClr val="tx1"/>
                </a:solidFill>
              </a:rPr>
              <a:t>. </a:t>
            </a:r>
            <a:r>
              <a:rPr lang="sk-SK" sz="3400" dirty="0" err="1">
                <a:solidFill>
                  <a:schemeClr val="tx1"/>
                </a:solidFill>
              </a:rPr>
              <a:t>Watson</a:t>
            </a:r>
            <a:r>
              <a:rPr lang="sk-SK" sz="3400" dirty="0">
                <a:solidFill>
                  <a:schemeClr val="tx1"/>
                </a:solidFill>
              </a:rPr>
              <a:t> uznáva, že </a:t>
            </a:r>
            <a:r>
              <a:rPr lang="sk-SK" sz="3400" dirty="0" err="1">
                <a:solidFill>
                  <a:schemeClr val="tx1"/>
                </a:solidFill>
              </a:rPr>
              <a:t>Wundtovou</a:t>
            </a:r>
            <a:r>
              <a:rPr lang="sk-SK" sz="3400" dirty="0">
                <a:solidFill>
                  <a:schemeClr val="tx1"/>
                </a:solidFill>
              </a:rPr>
              <a:t> zásluhou bolo založenie prvého psychologického laboratória  na svete a to, že sa „z psychológie stala veda bez duše“. Celý pokrok </a:t>
            </a:r>
            <a:r>
              <a:rPr lang="sk-SK" sz="3400" dirty="0" err="1">
                <a:solidFill>
                  <a:schemeClr val="tx1"/>
                </a:solidFill>
              </a:rPr>
              <a:t>Wundta</a:t>
            </a:r>
            <a:r>
              <a:rPr lang="sk-SK" sz="3400" dirty="0">
                <a:solidFill>
                  <a:schemeClr val="tx1"/>
                </a:solidFill>
              </a:rPr>
              <a:t> však podľa neho spočíval v tom, že slovo duša nahradili pojmom „vedomie“. V kritike introspektívnej psychológie pokračuje takto: „</a:t>
            </a:r>
            <a:r>
              <a:rPr lang="sk-SK" sz="3400" dirty="0" err="1">
                <a:solidFill>
                  <a:schemeClr val="tx1"/>
                </a:solidFill>
              </a:rPr>
              <a:t>Introspektivisti</a:t>
            </a:r>
            <a:r>
              <a:rPr lang="sk-SK" sz="3400" dirty="0">
                <a:solidFill>
                  <a:schemeClr val="tx1"/>
                </a:solidFill>
              </a:rPr>
              <a:t> nám nepovedia, čo je to vedomie, ale vystačia len s jeho prijatím. Keď vedomie potom analyzujeme, dostaneme pochopiteľne len to, čo sme doň vložili. Neanalyzujú vedomie tak, ako sa analyzujú chemické zlúčeniny ... a tak sa stáva, že jedni vo vedomí vidia „vnemy“, iní „predstavy“, ďalší „vôľu“ atď.</a:t>
            </a:r>
          </a:p>
          <a:p>
            <a:pPr algn="l"/>
            <a:endParaRPr lang="sk-SK"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976664"/>
          </a:xfrm>
        </p:spPr>
        <p:txBody>
          <a:bodyPr>
            <a:normAutofit fontScale="85000" lnSpcReduction="10000"/>
          </a:bodyPr>
          <a:lstStyle/>
          <a:p>
            <a:pPr algn="l"/>
            <a:endParaRPr lang="sk-SK" dirty="0" smtClean="0">
              <a:solidFill>
                <a:schemeClr val="tx1"/>
              </a:solidFill>
            </a:endParaRPr>
          </a:p>
          <a:p>
            <a:pPr algn="l"/>
            <a:r>
              <a:rPr lang="sk-SK" dirty="0" err="1">
                <a:solidFill>
                  <a:schemeClr val="tx1"/>
                </a:solidFill>
              </a:rPr>
              <a:t>Behaviorizmus</a:t>
            </a:r>
            <a:r>
              <a:rPr lang="sk-SK" dirty="0">
                <a:solidFill>
                  <a:schemeClr val="tx1"/>
                </a:solidFill>
              </a:rPr>
              <a:t> si všíma poľa ľudskej prispôsobivosti. Je zameraný na to, čo živý tvor robí počas dňa a noci. </a:t>
            </a:r>
            <a:r>
              <a:rPr lang="sk-SK" dirty="0" err="1">
                <a:solidFill>
                  <a:schemeClr val="tx1"/>
                </a:solidFill>
              </a:rPr>
              <a:t>Watson</a:t>
            </a:r>
            <a:r>
              <a:rPr lang="sk-SK" dirty="0">
                <a:solidFill>
                  <a:schemeClr val="tx1"/>
                </a:solidFill>
              </a:rPr>
              <a:t> sa pýta: „Prečo by sme nemohli urobiť hlavnou oblasťou psychológie to, čo môžeme pozorovať? Pozorovať  môžeme správanie, to čo organizmus robí a hovorí (aj hovorenie je správanie)“.  Úlohou </a:t>
            </a:r>
            <a:r>
              <a:rPr lang="sk-SK" dirty="0" err="1">
                <a:solidFill>
                  <a:schemeClr val="tx1"/>
                </a:solidFill>
              </a:rPr>
              <a:t>behavioristu</a:t>
            </a:r>
            <a:r>
              <a:rPr lang="sk-SK" dirty="0">
                <a:solidFill>
                  <a:schemeClr val="tx1"/>
                </a:solidFill>
              </a:rPr>
              <a:t> je predpovedať, ktoré reakcie nastanú na daný podnet (stimul), alebo pri daných reakciách zistiť, ktorý podnet ich vyvolal, resp. utvoriť takú situáciu, aby organizmus reagoval tak, ako si želáme.</a:t>
            </a:r>
          </a:p>
          <a:p>
            <a:pPr algn="l"/>
            <a:r>
              <a:rPr lang="sk-SK" u="sng" dirty="0">
                <a:solidFill>
                  <a:schemeClr val="tx1"/>
                </a:solidFill>
              </a:rPr>
              <a:t>Spôsob  práce </a:t>
            </a:r>
            <a:r>
              <a:rPr lang="sk-SK" u="sng" dirty="0" err="1">
                <a:solidFill>
                  <a:schemeClr val="tx1"/>
                </a:solidFill>
              </a:rPr>
              <a:t>behavioristov</a:t>
            </a:r>
            <a:endParaRPr lang="sk-SK" dirty="0">
              <a:solidFill>
                <a:schemeClr val="tx1"/>
              </a:solidFill>
            </a:endParaRPr>
          </a:p>
          <a:p>
            <a:pPr algn="l"/>
            <a:r>
              <a:rPr lang="sk-SK" dirty="0" err="1">
                <a:solidFill>
                  <a:schemeClr val="tx1"/>
                </a:solidFill>
              </a:rPr>
              <a:t>Behaviorista</a:t>
            </a:r>
            <a:r>
              <a:rPr lang="sk-SK" dirty="0">
                <a:solidFill>
                  <a:schemeClr val="tx1"/>
                </a:solidFill>
              </a:rPr>
              <a:t> rozkladá správanie na rad reakcií, ku ktorým dochádza na vonkajšie podnety. Časť správania možno označiť ako podnet (stimul) a časť ako reakciu. Vzniká takto v psychológii prvá schéma S – R.</a:t>
            </a:r>
          </a:p>
          <a:p>
            <a:pPr algn="l"/>
            <a:endParaRPr lang="sk-SK"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85000" lnSpcReduction="20000"/>
          </a:bodyPr>
          <a:lstStyle/>
          <a:p>
            <a:pPr algn="l"/>
            <a:endParaRPr lang="sk-SK" dirty="0" smtClean="0">
              <a:solidFill>
                <a:schemeClr val="tx1"/>
              </a:solidFill>
            </a:endParaRPr>
          </a:p>
          <a:p>
            <a:pPr algn="l"/>
            <a:r>
              <a:rPr lang="sk-SK" dirty="0">
                <a:solidFill>
                  <a:schemeClr val="tx1"/>
                </a:solidFill>
              </a:rPr>
              <a:t>Pod pojmom S (podnet) tu rozumieme fyzikálny alebo chemický činiteľ, pôsobiaci na príslušný receptor. Fyziologicky je to podnet, pretože zvyšuje aktivitu v receptore a uvádza do chodu činnosti v senzorickom nerve, nervovom centre, motorickom nerve, svalu alebo inom </a:t>
            </a:r>
            <a:r>
              <a:rPr lang="sk-SK" dirty="0" err="1">
                <a:solidFill>
                  <a:schemeClr val="tx1"/>
                </a:solidFill>
              </a:rPr>
              <a:t>efektore</a:t>
            </a:r>
            <a:r>
              <a:rPr lang="sk-SK" dirty="0">
                <a:solidFill>
                  <a:schemeClr val="tx1"/>
                </a:solidFill>
              </a:rPr>
              <a:t>. Psychologicky je to signál, pretože motorická odpoveď je primeraná prostrediu, ktoré podnet vyvolalo. Rozoznávajú sa podnety vonkajšie a vnútorné. Na organizmus pôsobia rôzne podnety a na tieto organizmus dáva odpoveď: pohybuje sa, dáva tým určitú odpoveď, ktorá môže byť veľmi nepatrná – napríklad zmena tlaku krvi, dýchania a pod., avšak zvyčajne odpovede spočívajú v pohybe celého tela, celého organizmu.</a:t>
            </a:r>
          </a:p>
          <a:p>
            <a:pPr algn="l"/>
            <a:r>
              <a:rPr lang="sk-SK" dirty="0" err="1">
                <a:solidFill>
                  <a:schemeClr val="tx1"/>
                </a:solidFill>
              </a:rPr>
              <a:t>Behavioristi</a:t>
            </a:r>
            <a:r>
              <a:rPr lang="sk-SK" dirty="0">
                <a:solidFill>
                  <a:schemeClr val="tx1"/>
                </a:solidFill>
              </a:rPr>
              <a:t> tvrdia, že existuje odpoveď na každý efektívny podnet a táto odpoveď je bezprostredná a spočíva v prispôsobovaní. Prispôsobovanie je zmena stavu organizmu a to taká, že daný podnet už nevyvoláva ďalšiu reakciu.</a:t>
            </a:r>
          </a:p>
          <a:p>
            <a:pPr algn="l"/>
            <a:endParaRPr lang="sk-SK"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4896544"/>
          </a:xfrm>
        </p:spPr>
        <p:txBody>
          <a:bodyPr>
            <a:normAutofit fontScale="92500"/>
          </a:bodyPr>
          <a:lstStyle/>
          <a:p>
            <a:pPr algn="l"/>
            <a:endParaRPr lang="sk-SK" dirty="0" smtClean="0">
              <a:solidFill>
                <a:schemeClr val="tx1"/>
              </a:solidFill>
            </a:endParaRPr>
          </a:p>
          <a:p>
            <a:pPr algn="l"/>
            <a:r>
              <a:rPr lang="sk-SK" dirty="0">
                <a:solidFill>
                  <a:schemeClr val="tx1"/>
                </a:solidFill>
              </a:rPr>
              <a:t>Za prvotnú vlastnosť správania pokladajú </a:t>
            </a:r>
            <a:r>
              <a:rPr lang="sk-SK" dirty="0" err="1">
                <a:solidFill>
                  <a:schemeClr val="tx1"/>
                </a:solidFill>
              </a:rPr>
              <a:t>behavioristi</a:t>
            </a:r>
            <a:r>
              <a:rPr lang="sk-SK" dirty="0">
                <a:solidFill>
                  <a:schemeClr val="tx1"/>
                </a:solidFill>
              </a:rPr>
              <a:t> účelový charakter. Organizmu je daná schopnosť učiť sa. Prejavuje sa to pri dosahovaní cieľa metódou pokusu a omylu, pokiaľ sa cieľ nedostaví. Postupne sa vyberajú efektívnejšie cesty k cieľu. Psychológia správania hneď od začiatku narábala s experimentálnymi metódami ako aj iné vedy. Preto do popredia vystupuje schéma S – R – O – E, kde O znamená organizmus, a E – experimentátor.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7500" lnSpcReduction="20000"/>
          </a:bodyPr>
          <a:lstStyle/>
          <a:p>
            <a:pPr algn="l"/>
            <a:endParaRPr lang="sk-SK" dirty="0" smtClean="0">
              <a:solidFill>
                <a:schemeClr val="tx1"/>
              </a:solidFill>
            </a:endParaRPr>
          </a:p>
          <a:p>
            <a:pPr algn="l"/>
            <a:r>
              <a:rPr lang="sk-SK" dirty="0">
                <a:solidFill>
                  <a:schemeClr val="tx1"/>
                </a:solidFill>
              </a:rPr>
              <a:t>Psychologický experiment možno potom vyjadriť schémou S – O – R. Experimentátor voľbou stimulov pôsobí na organizmus a zisťuje, aké R organizmus na dané podnety dáva. Ukázalo sa však, že tie isté stimuly nevyvolávajú vždy tie isté reakcie, dokonca ani toho istého subjektu nie. Niečo teda musí reakciu modifikovať. To niečo nazvali </a:t>
            </a:r>
            <a:r>
              <a:rPr lang="sk-SK" dirty="0" err="1">
                <a:solidFill>
                  <a:schemeClr val="tx1"/>
                </a:solidFill>
              </a:rPr>
              <a:t>neobehavioristi</a:t>
            </a:r>
            <a:r>
              <a:rPr lang="sk-SK" dirty="0">
                <a:solidFill>
                  <a:schemeClr val="tx1"/>
                </a:solidFill>
              </a:rPr>
              <a:t> spočiatku organizmom, teda O. Znamená to, že medzi S a R sa včleňuje ďalšie premenná, </a:t>
            </a:r>
            <a:r>
              <a:rPr lang="sk-SK" dirty="0" err="1">
                <a:solidFill>
                  <a:schemeClr val="tx1"/>
                </a:solidFill>
              </a:rPr>
              <a:t>O-premenná</a:t>
            </a:r>
            <a:r>
              <a:rPr lang="sk-SK" dirty="0">
                <a:solidFill>
                  <a:schemeClr val="tx1"/>
                </a:solidFill>
              </a:rPr>
              <a:t>, ktorá dostala názov intervenujúcej alebo </a:t>
            </a:r>
            <a:r>
              <a:rPr lang="sk-SK" dirty="0" err="1">
                <a:solidFill>
                  <a:schemeClr val="tx1"/>
                </a:solidFill>
              </a:rPr>
              <a:t>vmedzerenej</a:t>
            </a:r>
            <a:r>
              <a:rPr lang="sk-SK" dirty="0">
                <a:solidFill>
                  <a:schemeClr val="tx1"/>
                </a:solidFill>
              </a:rPr>
              <a:t> premennej. O organizmus sa </a:t>
            </a:r>
            <a:r>
              <a:rPr lang="sk-SK" dirty="0" err="1">
                <a:solidFill>
                  <a:schemeClr val="tx1"/>
                </a:solidFill>
              </a:rPr>
              <a:t>behavioristi</a:t>
            </a:r>
            <a:r>
              <a:rPr lang="sk-SK" dirty="0">
                <a:solidFill>
                  <a:schemeClr val="tx1"/>
                </a:solidFill>
              </a:rPr>
              <a:t> viac-menej nestarali, za základ brali reakcie a hľadali zákonitosti, ktorými sa tieto reakcie riadia pri aplikovaní podnetov. V tomto poňatí sa experimentátor nepokúša pozorovať čo sa deje, ale dúfa, že tieto informácie získa nepriamo menením podmienok. Tieto podmienky sú S -premenné a O –premenné. Medzi O -premenné patrí napr. hlad (čo urobí zviera, ak je hladné). Ak sa niečo dá vopred do organizmu vložiť, a potom pozorovať, čo sa deje – potom tieto vložené premenné sa nazývajú </a:t>
            </a:r>
            <a:r>
              <a:rPr lang="sk-SK" dirty="0" err="1">
                <a:solidFill>
                  <a:schemeClr val="tx1"/>
                </a:solidFill>
              </a:rPr>
              <a:t>antecedentnými</a:t>
            </a:r>
            <a:r>
              <a:rPr lang="sk-SK" dirty="0">
                <a:solidFill>
                  <a:schemeClr val="tx1"/>
                </a:solidFill>
              </a:rPr>
              <a:t> premennými (napr. naprogramovaný hlad, u človeka inštrukcia atď.).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fontScale="85000" lnSpcReduction="20000"/>
          </a:bodyPr>
          <a:lstStyle/>
          <a:p>
            <a:pPr algn="l"/>
            <a:r>
              <a:rPr lang="sk-SK" dirty="0" err="1" smtClean="0">
                <a:solidFill>
                  <a:schemeClr val="tx1"/>
                </a:solidFill>
              </a:rPr>
              <a:t>Demokritos</a:t>
            </a:r>
            <a:r>
              <a:rPr lang="sk-SK" dirty="0" smtClean="0">
                <a:solidFill>
                  <a:schemeClr val="tx1"/>
                </a:solidFill>
              </a:rPr>
              <a:t> – hľadal vysvetlenie na otázku „Ako prebieha vnímanie?“. Jeho vysvetlenie bolo, že každý predmet vysiela, alebo odráža na atómy vzduchu svoj obraz, ktorý vzduchom putuje, dosiahne očí príjemcu a tam na seba vzájomne pôsobia atómy predmetu a vnímateľa. Produkt tejto interakcie prechádza do mysle a reaguje zase s onými atómami. Takto predpovedal, hoc s chybnými </a:t>
            </a:r>
            <a:r>
              <a:rPr lang="sk-SK" dirty="0" err="1" smtClean="0">
                <a:solidFill>
                  <a:schemeClr val="tx1"/>
                </a:solidFill>
              </a:rPr>
              <a:t>detailami</a:t>
            </a:r>
            <a:r>
              <a:rPr lang="sk-SK" dirty="0" smtClean="0">
                <a:solidFill>
                  <a:schemeClr val="tx1"/>
                </a:solidFill>
              </a:rPr>
              <a:t>, dnešnú teóriu videnia, ktorá hovorí, že svetelné fotóny, vyžarované z predmetu putujú k oku, vstupujú do neho, stimulujú zakončenie zrakových nervov, ktoré vyšlú podnety do mozgu a tie potom pôsobia na mozgové neuróny. Všetko poznanie je potom podľa </a:t>
            </a:r>
            <a:r>
              <a:rPr lang="sk-SK" dirty="0" err="1" smtClean="0">
                <a:solidFill>
                  <a:schemeClr val="tx1"/>
                </a:solidFill>
              </a:rPr>
              <a:t>Demokrita</a:t>
            </a:r>
            <a:r>
              <a:rPr lang="sk-SK" dirty="0" smtClean="0">
                <a:solidFill>
                  <a:schemeClr val="tx1"/>
                </a:solidFill>
              </a:rPr>
              <a:t> výsledkom vzájomného pôsobenia prenášaných obrazov do mysle.</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20688"/>
            <a:ext cx="8784976" cy="6237312"/>
          </a:xfrm>
        </p:spPr>
        <p:txBody>
          <a:bodyPr>
            <a:normAutofit fontScale="70000" lnSpcReduction="20000"/>
          </a:bodyPr>
          <a:lstStyle/>
          <a:p>
            <a:pPr algn="l"/>
            <a:endParaRPr lang="sk-SK" sz="3400" dirty="0" smtClean="0">
              <a:solidFill>
                <a:schemeClr val="tx1"/>
              </a:solidFill>
            </a:endParaRPr>
          </a:p>
          <a:p>
            <a:pPr algn="l"/>
            <a:r>
              <a:rPr lang="sk-SK" sz="3400" dirty="0" err="1">
                <a:solidFill>
                  <a:schemeClr val="tx1"/>
                </a:solidFill>
              </a:rPr>
              <a:t>Antecedent</a:t>
            </a:r>
            <a:r>
              <a:rPr lang="sk-SK" sz="3400" dirty="0">
                <a:solidFill>
                  <a:schemeClr val="tx1"/>
                </a:solidFill>
              </a:rPr>
              <a:t> znamená predchádzať. Odpoveď R závisí od podnetov, teda od S -premenných a O –premenných. Dostávame vzorec R = f(SO), reakcia je funkciou </a:t>
            </a:r>
            <a:r>
              <a:rPr lang="sk-SK" sz="3400" dirty="0" err="1">
                <a:solidFill>
                  <a:schemeClr val="tx1"/>
                </a:solidFill>
              </a:rPr>
              <a:t>stimulových</a:t>
            </a:r>
            <a:r>
              <a:rPr lang="sk-SK" sz="3400" dirty="0">
                <a:solidFill>
                  <a:schemeClr val="tx1"/>
                </a:solidFill>
              </a:rPr>
              <a:t> a </a:t>
            </a:r>
            <a:r>
              <a:rPr lang="sk-SK" sz="3400" dirty="0" err="1">
                <a:solidFill>
                  <a:schemeClr val="tx1"/>
                </a:solidFill>
              </a:rPr>
              <a:t>organizmových</a:t>
            </a:r>
            <a:r>
              <a:rPr lang="sk-SK" sz="3400" dirty="0">
                <a:solidFill>
                  <a:schemeClr val="tx1"/>
                </a:solidFill>
              </a:rPr>
              <a:t> premenných.</a:t>
            </a:r>
          </a:p>
          <a:p>
            <a:pPr algn="l"/>
            <a:r>
              <a:rPr lang="sk-SK" sz="3400" dirty="0">
                <a:solidFill>
                  <a:schemeClr val="tx1"/>
                </a:solidFill>
              </a:rPr>
              <a:t>Ak sa použijú </a:t>
            </a:r>
            <a:r>
              <a:rPr lang="sk-SK" sz="3400" dirty="0" err="1">
                <a:solidFill>
                  <a:schemeClr val="tx1"/>
                </a:solidFill>
              </a:rPr>
              <a:t>antecedentné</a:t>
            </a:r>
            <a:r>
              <a:rPr lang="sk-SK" sz="3400" dirty="0">
                <a:solidFill>
                  <a:schemeClr val="tx1"/>
                </a:solidFill>
              </a:rPr>
              <a:t> premenné, potom: R = f(SA).</a:t>
            </a:r>
          </a:p>
          <a:p>
            <a:pPr algn="l"/>
            <a:r>
              <a:rPr lang="sk-SK" sz="3400" dirty="0">
                <a:solidFill>
                  <a:schemeClr val="tx1"/>
                </a:solidFill>
              </a:rPr>
              <a:t>O –premenné, ich chápanie je veľmi dôležité, lebo môžu vždy modifikovať R na ten istý podnet a súčasne preto, akú predstavu S – O – R poskytuje u človeka, s čím sa u človeka ráta ako s činiteľom..</a:t>
            </a:r>
          </a:p>
          <a:p>
            <a:pPr algn="l"/>
            <a:r>
              <a:rPr lang="sk-SK" sz="3400" dirty="0">
                <a:solidFill>
                  <a:schemeClr val="tx1"/>
                </a:solidFill>
              </a:rPr>
              <a:t>Toto je však už </a:t>
            </a:r>
            <a:r>
              <a:rPr lang="sk-SK" sz="3400" dirty="0" err="1">
                <a:solidFill>
                  <a:schemeClr val="tx1"/>
                </a:solidFill>
              </a:rPr>
              <a:t>neobehaviorizmus</a:t>
            </a:r>
            <a:r>
              <a:rPr lang="sk-SK" sz="3400" dirty="0">
                <a:solidFill>
                  <a:schemeClr val="tx1"/>
                </a:solidFill>
              </a:rPr>
              <a:t>. Napr. </a:t>
            </a:r>
            <a:r>
              <a:rPr lang="sk-SK" sz="3400" dirty="0" err="1">
                <a:solidFill>
                  <a:schemeClr val="tx1"/>
                </a:solidFill>
              </a:rPr>
              <a:t>Hull</a:t>
            </a:r>
            <a:r>
              <a:rPr lang="sk-SK" sz="3400" dirty="0">
                <a:solidFill>
                  <a:schemeClr val="tx1"/>
                </a:solidFill>
              </a:rPr>
              <a:t> považuje za O –premenné tieto:</a:t>
            </a:r>
          </a:p>
          <a:p>
            <a:pPr lvl="0" algn="l"/>
            <a:r>
              <a:rPr lang="sk-SK" sz="3400" dirty="0">
                <a:solidFill>
                  <a:schemeClr val="tx1"/>
                </a:solidFill>
              </a:rPr>
              <a:t>sila návyku, t.j. sila asociácií medzi S-R založená na učení</a:t>
            </a:r>
          </a:p>
          <a:p>
            <a:pPr lvl="0" algn="l"/>
            <a:r>
              <a:rPr lang="sk-SK" sz="3400" dirty="0">
                <a:solidFill>
                  <a:schemeClr val="tx1"/>
                </a:solidFill>
              </a:rPr>
              <a:t>pud (hlad, sexuálny pud)</a:t>
            </a:r>
          </a:p>
          <a:p>
            <a:pPr lvl="0" algn="l"/>
            <a:r>
              <a:rPr lang="sk-SK" sz="3400" dirty="0">
                <a:solidFill>
                  <a:schemeClr val="tx1"/>
                </a:solidFill>
              </a:rPr>
              <a:t>očakávanie zmeny</a:t>
            </a:r>
          </a:p>
          <a:p>
            <a:pPr lvl="0" algn="l"/>
            <a:r>
              <a:rPr lang="sk-SK" sz="3400" dirty="0">
                <a:solidFill>
                  <a:schemeClr val="tx1"/>
                </a:solidFill>
              </a:rPr>
              <a:t>útlm (únava, nasýtenosť, strach)</a:t>
            </a:r>
          </a:p>
          <a:p>
            <a:pPr lvl="0" algn="l"/>
            <a:r>
              <a:rPr lang="sk-SK" sz="3400" dirty="0">
                <a:solidFill>
                  <a:schemeClr val="tx1"/>
                </a:solidFill>
              </a:rPr>
              <a:t>oscilácie – nekontrolované variácie nepripravenosti</a:t>
            </a:r>
          </a:p>
          <a:p>
            <a:pPr lvl="0" algn="l"/>
            <a:r>
              <a:rPr lang="sk-SK" sz="3400" dirty="0">
                <a:solidFill>
                  <a:schemeClr val="tx1"/>
                </a:solidFill>
              </a:rPr>
              <a:t>individuálne rozdiely – dané vekom, zdravím, pohlavím, stavom organizmu</a:t>
            </a:r>
          </a:p>
          <a:p>
            <a:pPr lvl="0" algn="l"/>
            <a:r>
              <a:rPr lang="sk-SK" sz="3400" dirty="0">
                <a:solidFill>
                  <a:schemeClr val="tx1"/>
                </a:solidFill>
              </a:rPr>
              <a:t>cieľové správanie.</a:t>
            </a:r>
          </a:p>
          <a:p>
            <a:pPr algn="l"/>
            <a:endParaRPr lang="sk-SK"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976664"/>
          </a:xfrm>
        </p:spPr>
        <p:txBody>
          <a:bodyPr>
            <a:normAutofit fontScale="92500" lnSpcReduction="20000"/>
          </a:bodyPr>
          <a:lstStyle/>
          <a:p>
            <a:pPr algn="l"/>
            <a:endParaRPr lang="sk-SK" dirty="0" smtClean="0">
              <a:solidFill>
                <a:schemeClr val="tx1"/>
              </a:solidFill>
            </a:endParaRPr>
          </a:p>
          <a:p>
            <a:pPr algn="l"/>
            <a:r>
              <a:rPr lang="sk-SK" dirty="0">
                <a:solidFill>
                  <a:schemeClr val="tx1"/>
                </a:solidFill>
              </a:rPr>
              <a:t>Proti schéme R=F(SO) vznikajú rozličné námietky, ktoré sa dotýkajú najmä poňatia O- premenných. Poukazuje sa na to, že vzťah medzi S – O – R je mechanický a táto schéma má skôr uplatnenie u zvierat, teda v pokusoch s nimi. Pri tejto schéme sa poukazuje aj na to, že S a R sa skúma u toho istého organizmu na úrovni všeobecnej psychológie a tým sú sťažené prechody k individuálnej psychológii. Preto vznikol názor, že bude v hodné nahradiť symbol O symbolom P – symbol osobnostných premenných, ktoré determinujú R. Potom vzniká nová schéma: R = f(S↔ P) – ide teda o osobnostnú psychickú determináciu činiteľov. S a P sa </a:t>
            </a:r>
          </a:p>
          <a:p>
            <a:pPr algn="l"/>
            <a:r>
              <a:rPr lang="sk-SK" dirty="0">
                <a:solidFill>
                  <a:schemeClr val="tx1"/>
                </a:solidFill>
              </a:rPr>
              <a:t>navzájom ovplyvňujú.  </a:t>
            </a:r>
          </a:p>
          <a:p>
            <a:pPr algn="l"/>
            <a:endParaRPr lang="sk-SK"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0000" lnSpcReduction="20000"/>
          </a:bodyPr>
          <a:lstStyle/>
          <a:p>
            <a:pPr algn="l"/>
            <a:endParaRPr lang="sk-SK" dirty="0" smtClean="0">
              <a:solidFill>
                <a:schemeClr val="tx1"/>
              </a:solidFill>
            </a:endParaRPr>
          </a:p>
          <a:p>
            <a:pPr algn="l"/>
            <a:r>
              <a:rPr lang="sk-SK" b="1" dirty="0" err="1">
                <a:solidFill>
                  <a:schemeClr val="tx1"/>
                </a:solidFill>
              </a:rPr>
              <a:t>Geštaltistická</a:t>
            </a:r>
            <a:r>
              <a:rPr lang="sk-SK" b="1" dirty="0">
                <a:solidFill>
                  <a:schemeClr val="tx1"/>
                </a:solidFill>
              </a:rPr>
              <a:t> (tvarová) psychológia</a:t>
            </a:r>
            <a:endParaRPr lang="sk-SK" dirty="0">
              <a:solidFill>
                <a:schemeClr val="tx1"/>
              </a:solidFill>
            </a:endParaRPr>
          </a:p>
          <a:p>
            <a:pPr algn="l"/>
            <a:r>
              <a:rPr lang="sk-SK" dirty="0">
                <a:solidFill>
                  <a:schemeClr val="tx1"/>
                </a:solidFill>
              </a:rPr>
              <a:t>Pokiaľ ide o tento smer v psychológii, treba si predbežne zapamätať aspoň niektoré mená: </a:t>
            </a:r>
            <a:r>
              <a:rPr lang="sk-SK" dirty="0" err="1">
                <a:solidFill>
                  <a:schemeClr val="tx1"/>
                </a:solidFill>
              </a:rPr>
              <a:t>Köhler</a:t>
            </a:r>
            <a:r>
              <a:rPr lang="sk-SK" dirty="0">
                <a:solidFill>
                  <a:schemeClr val="tx1"/>
                </a:solidFill>
              </a:rPr>
              <a:t> W., </a:t>
            </a:r>
            <a:r>
              <a:rPr lang="sk-SK" dirty="0" err="1">
                <a:solidFill>
                  <a:schemeClr val="tx1"/>
                </a:solidFill>
              </a:rPr>
              <a:t>Rubin</a:t>
            </a:r>
            <a:r>
              <a:rPr lang="sk-SK" dirty="0">
                <a:solidFill>
                  <a:schemeClr val="tx1"/>
                </a:solidFill>
              </a:rPr>
              <a:t> E., </a:t>
            </a:r>
            <a:r>
              <a:rPr lang="sk-SK" dirty="0" err="1">
                <a:solidFill>
                  <a:schemeClr val="tx1"/>
                </a:solidFill>
              </a:rPr>
              <a:t>Wertheimer</a:t>
            </a:r>
            <a:r>
              <a:rPr lang="sk-SK" dirty="0">
                <a:solidFill>
                  <a:schemeClr val="tx1"/>
                </a:solidFill>
              </a:rPr>
              <a:t> M., </a:t>
            </a:r>
            <a:r>
              <a:rPr lang="sk-SK" dirty="0" err="1">
                <a:solidFill>
                  <a:schemeClr val="tx1"/>
                </a:solidFill>
              </a:rPr>
              <a:t>Lewin</a:t>
            </a:r>
            <a:r>
              <a:rPr lang="sk-SK" dirty="0">
                <a:solidFill>
                  <a:schemeClr val="tx1"/>
                </a:solidFill>
              </a:rPr>
              <a:t> K., </a:t>
            </a:r>
            <a:r>
              <a:rPr lang="sk-SK" dirty="0" err="1">
                <a:solidFill>
                  <a:schemeClr val="tx1"/>
                </a:solidFill>
              </a:rPr>
              <a:t>Koffka</a:t>
            </a:r>
            <a:r>
              <a:rPr lang="sk-SK" dirty="0">
                <a:solidFill>
                  <a:schemeClr val="tx1"/>
                </a:solidFill>
              </a:rPr>
              <a:t>, </a:t>
            </a:r>
            <a:r>
              <a:rPr lang="sk-SK" dirty="0" err="1">
                <a:solidFill>
                  <a:schemeClr val="tx1"/>
                </a:solidFill>
              </a:rPr>
              <a:t>Metzger</a:t>
            </a:r>
            <a:r>
              <a:rPr lang="sk-SK" dirty="0">
                <a:solidFill>
                  <a:schemeClr val="tx1"/>
                </a:solidFill>
              </a:rPr>
              <a:t>, </a:t>
            </a:r>
            <a:r>
              <a:rPr lang="sk-SK" dirty="0" err="1">
                <a:solidFill>
                  <a:schemeClr val="tx1"/>
                </a:solidFill>
              </a:rPr>
              <a:t>Michotte</a:t>
            </a:r>
            <a:r>
              <a:rPr lang="sk-SK" dirty="0">
                <a:solidFill>
                  <a:schemeClr val="tx1"/>
                </a:solidFill>
              </a:rPr>
              <a:t>.</a:t>
            </a:r>
          </a:p>
          <a:p>
            <a:pPr algn="l"/>
            <a:r>
              <a:rPr lang="sk-SK" dirty="0" err="1">
                <a:solidFill>
                  <a:schemeClr val="tx1"/>
                </a:solidFill>
              </a:rPr>
              <a:t>Geštaltisti</a:t>
            </a:r>
            <a:r>
              <a:rPr lang="sk-SK" dirty="0">
                <a:solidFill>
                  <a:schemeClr val="tx1"/>
                </a:solidFill>
              </a:rPr>
              <a:t> sa zaoberali predovšetkým vnímaním Prvým základným znakom vnímania podľa </a:t>
            </a:r>
            <a:r>
              <a:rPr lang="sk-SK" dirty="0" err="1">
                <a:solidFill>
                  <a:schemeClr val="tx1"/>
                </a:solidFill>
              </a:rPr>
              <a:t>geštaltistov</a:t>
            </a:r>
            <a:r>
              <a:rPr lang="sk-SK" dirty="0">
                <a:solidFill>
                  <a:schemeClr val="tx1"/>
                </a:solidFill>
              </a:rPr>
              <a:t> je zákon delenia vnemového poľa na figúru a pozadie (neskôr si to budeme demonštrovať pri vnímaní).</a:t>
            </a:r>
          </a:p>
          <a:p>
            <a:pPr algn="l"/>
            <a:r>
              <a:rPr lang="sk-SK" dirty="0">
                <a:solidFill>
                  <a:schemeClr val="tx1"/>
                </a:solidFill>
              </a:rPr>
              <a:t>Na základe experimentov vydelili tieto faktory, podporujúce vnímanie „figúr“ alebo </a:t>
            </a:r>
            <a:r>
              <a:rPr lang="sk-SK" dirty="0" err="1">
                <a:solidFill>
                  <a:schemeClr val="tx1"/>
                </a:solidFill>
              </a:rPr>
              <a:t>geštaltov</a:t>
            </a:r>
            <a:r>
              <a:rPr lang="sk-SK" dirty="0">
                <a:solidFill>
                  <a:schemeClr val="tx1"/>
                </a:solidFill>
              </a:rPr>
              <a:t>:</a:t>
            </a:r>
          </a:p>
          <a:p>
            <a:pPr lvl="0" algn="l"/>
            <a:r>
              <a:rPr lang="sk-SK" dirty="0">
                <a:solidFill>
                  <a:schemeClr val="tx1"/>
                </a:solidFill>
              </a:rPr>
              <a:t>Vzájomná blízkosť medzi jednotlivými elementmi; </a:t>
            </a:r>
          </a:p>
          <a:p>
            <a:pPr lvl="0" algn="l"/>
            <a:r>
              <a:rPr lang="sk-SK" dirty="0">
                <a:solidFill>
                  <a:schemeClr val="tx1"/>
                </a:solidFill>
              </a:rPr>
              <a:t>zhoda elementov v rozličných charakteristikách – vo farbe, tvaru, pohybe rovnakým smerom;</a:t>
            </a:r>
          </a:p>
          <a:p>
            <a:pPr lvl="0" algn="l"/>
            <a:r>
              <a:rPr lang="sk-SK" dirty="0">
                <a:solidFill>
                  <a:schemeClr val="tx1"/>
                </a:solidFill>
              </a:rPr>
              <a:t>rozloženie elementov v smere „dobrej figúry“ – uzatvorenej, jednoduchej, symetrickej;</a:t>
            </a:r>
          </a:p>
          <a:p>
            <a:pPr lvl="0" algn="l"/>
            <a:r>
              <a:rPr lang="sk-SK" dirty="0">
                <a:solidFill>
                  <a:schemeClr val="tx1"/>
                </a:solidFill>
              </a:rPr>
              <a:t>Návyky zoskupovania, utvorené v minulej skúsenosti.</a:t>
            </a:r>
          </a:p>
          <a:p>
            <a:pPr algn="l"/>
            <a:r>
              <a:rPr lang="sk-SK" dirty="0" err="1">
                <a:solidFill>
                  <a:schemeClr val="tx1"/>
                </a:solidFill>
              </a:rPr>
              <a:t>Köhler</a:t>
            </a:r>
            <a:r>
              <a:rPr lang="sk-SK" dirty="0">
                <a:solidFill>
                  <a:schemeClr val="tx1"/>
                </a:solidFill>
              </a:rPr>
              <a:t> urobil z týchto faktorov východiskový bod pre rozvoj </a:t>
            </a:r>
            <a:r>
              <a:rPr lang="sk-SK" dirty="0" err="1">
                <a:solidFill>
                  <a:schemeClr val="tx1"/>
                </a:solidFill>
              </a:rPr>
              <a:t>fyzikalistickej</a:t>
            </a:r>
            <a:r>
              <a:rPr lang="sk-SK" dirty="0">
                <a:solidFill>
                  <a:schemeClr val="tx1"/>
                </a:solidFill>
              </a:rPr>
              <a:t> teórie činnosti mozgu, ktorá by im zodpovedala.</a:t>
            </a:r>
          </a:p>
          <a:p>
            <a:pPr algn="l"/>
            <a:endParaRPr lang="sk-SK"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0000" lnSpcReduction="20000"/>
          </a:bodyPr>
          <a:lstStyle/>
          <a:p>
            <a:pPr algn="l"/>
            <a:endParaRPr lang="sk-SK" sz="3400" dirty="0" smtClean="0">
              <a:solidFill>
                <a:schemeClr val="tx1"/>
              </a:solidFill>
            </a:endParaRPr>
          </a:p>
          <a:p>
            <a:pPr algn="l"/>
            <a:r>
              <a:rPr lang="sk-SK" sz="3400" dirty="0">
                <a:solidFill>
                  <a:schemeClr val="tx1"/>
                </a:solidFill>
              </a:rPr>
              <a:t>Tvarová psychológia teda vznikla tiež ako reakcia proti </a:t>
            </a:r>
            <a:r>
              <a:rPr lang="sk-SK" sz="3400" dirty="0" err="1">
                <a:solidFill>
                  <a:schemeClr val="tx1"/>
                </a:solidFill>
              </a:rPr>
              <a:t>asocianizmu</a:t>
            </a:r>
            <a:r>
              <a:rPr lang="sk-SK" sz="3400" dirty="0">
                <a:solidFill>
                  <a:schemeClr val="tx1"/>
                </a:solidFill>
              </a:rPr>
              <a:t> </a:t>
            </a:r>
            <a:r>
              <a:rPr lang="sk-SK" sz="3400" dirty="0" err="1">
                <a:solidFill>
                  <a:schemeClr val="tx1"/>
                </a:solidFill>
              </a:rPr>
              <a:t>Wundtovej</a:t>
            </a:r>
            <a:r>
              <a:rPr lang="sk-SK" sz="3400" dirty="0">
                <a:solidFill>
                  <a:schemeClr val="tx1"/>
                </a:solidFill>
              </a:rPr>
              <a:t> psychológie. </a:t>
            </a:r>
            <a:r>
              <a:rPr lang="sk-SK" sz="3400" dirty="0" err="1">
                <a:solidFill>
                  <a:schemeClr val="tx1"/>
                </a:solidFill>
              </a:rPr>
              <a:t>Wundtovo</a:t>
            </a:r>
            <a:r>
              <a:rPr lang="sk-SK" sz="3400" dirty="0">
                <a:solidFill>
                  <a:schemeClr val="tx1"/>
                </a:solidFill>
              </a:rPr>
              <a:t> </a:t>
            </a:r>
            <a:r>
              <a:rPr lang="sk-SK" sz="3400" dirty="0" err="1">
                <a:solidFill>
                  <a:schemeClr val="tx1"/>
                </a:solidFill>
              </a:rPr>
              <a:t>asocianistická</a:t>
            </a:r>
            <a:r>
              <a:rPr lang="sk-SK" sz="3400" dirty="0">
                <a:solidFill>
                  <a:schemeClr val="tx1"/>
                </a:solidFill>
              </a:rPr>
              <a:t> psychológia redukovala všetku psychickú činnosť, ako sme už spomínali, na jednotlivé, veľmi jednoduché elementy, pocity, ktoré sa mohli medzi sebou spájať na základe dotyku v priestore a v čase, na základe podobnosti a kontrastu. Naproti tomu tvarová psychológia vyhlásila za svoj základný princíp tézu, že prvotným a hlavným obsahom každého psychického procesu nie sú jednotlivé elementy – pocity, ale určité celistvé útvary – konfigurácie, formy alebo </a:t>
            </a:r>
            <a:r>
              <a:rPr lang="sk-SK" sz="3400" dirty="0" err="1">
                <a:solidFill>
                  <a:schemeClr val="tx1"/>
                </a:solidFill>
              </a:rPr>
              <a:t>geštalty</a:t>
            </a:r>
            <a:r>
              <a:rPr lang="sk-SK" sz="3400" dirty="0">
                <a:solidFill>
                  <a:schemeClr val="tx1"/>
                </a:solidFill>
              </a:rPr>
              <a:t>. Tvarová psychológia považuje za základnú úlohu psychológie skúmanie zákonitostí </a:t>
            </a:r>
            <a:r>
              <a:rPr lang="sk-SK" sz="3400" dirty="0" err="1">
                <a:solidFill>
                  <a:schemeClr val="tx1"/>
                </a:solidFill>
              </a:rPr>
              <a:t>geštaltov</a:t>
            </a:r>
            <a:r>
              <a:rPr lang="sk-SK" sz="3400" dirty="0">
                <a:solidFill>
                  <a:schemeClr val="tx1"/>
                </a:solidFill>
              </a:rPr>
              <a:t>. Táto teória našla uplatnenie napr. aj v školstve, keďže na jej základe sa aj v našej republike deti učili čítať globálnou metódou, teda nie najskôr jednotlivé hlásky, potom slabiky a napokon slová, ale slovo považovali za jeden </a:t>
            </a:r>
            <a:r>
              <a:rPr lang="sk-SK" sz="3400" dirty="0" err="1">
                <a:solidFill>
                  <a:schemeClr val="tx1"/>
                </a:solidFill>
              </a:rPr>
              <a:t>geštalt</a:t>
            </a:r>
            <a:r>
              <a:rPr lang="sk-SK" sz="3400" dirty="0">
                <a:solidFill>
                  <a:schemeClr val="tx1"/>
                </a:solidFill>
              </a:rPr>
              <a:t> a deti sa učili rozpoznávať tento </a:t>
            </a:r>
            <a:r>
              <a:rPr lang="sk-SK" sz="3400" dirty="0" err="1">
                <a:solidFill>
                  <a:schemeClr val="tx1"/>
                </a:solidFill>
              </a:rPr>
              <a:t>geštalt</a:t>
            </a:r>
            <a:r>
              <a:rPr lang="sk-SK" sz="3400" dirty="0">
                <a:solidFill>
                  <a:schemeClr val="tx1"/>
                </a:solidFill>
              </a:rPr>
              <a:t>, teda slovo ako celok. U niektorých to viedlo k tomu, že sa naozaj naučili globálne čítať, takže pri pohľade na stránku nevideli jednotlivé písmená, ale celé konfigurácie – slová a niekedy dokonca celé krátke vety. Žiaľ, neplatilo to pre všetky deti, takže od tejto metódy sa upustilo.</a:t>
            </a:r>
          </a:p>
          <a:p>
            <a:pPr algn="l"/>
            <a:endParaRPr lang="sk-SK"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0000" lnSpcReduction="20000"/>
          </a:bodyPr>
          <a:lstStyle/>
          <a:p>
            <a:pPr algn="l"/>
            <a:endParaRPr lang="sk-SK" dirty="0" smtClean="0">
              <a:solidFill>
                <a:schemeClr val="tx1"/>
              </a:solidFill>
            </a:endParaRPr>
          </a:p>
          <a:p>
            <a:pPr algn="l"/>
            <a:r>
              <a:rPr lang="sk-SK" b="1" dirty="0">
                <a:solidFill>
                  <a:schemeClr val="tx1"/>
                </a:solidFill>
              </a:rPr>
              <a:t>Ruská, resp. východoeurópska psychológia</a:t>
            </a:r>
            <a:endParaRPr lang="sk-SK" dirty="0">
              <a:solidFill>
                <a:schemeClr val="tx1"/>
              </a:solidFill>
            </a:endParaRPr>
          </a:p>
          <a:p>
            <a:pPr algn="l"/>
            <a:r>
              <a:rPr lang="sk-SK" dirty="0">
                <a:solidFill>
                  <a:schemeClr val="tx1"/>
                </a:solidFill>
              </a:rPr>
              <a:t>Pred r. 1917 bola v Rusku psychológia na vysokej úrovni. Rozvíjali sa tam všetky práve uvedené smery. Po revolúcii r. 1917 rýchlo došlo k unifikácii teoretického myslenia, </a:t>
            </a:r>
            <a:r>
              <a:rPr lang="sk-SK" dirty="0" err="1">
                <a:solidFill>
                  <a:schemeClr val="tx1"/>
                </a:solidFill>
              </a:rPr>
              <a:t>behavioristi</a:t>
            </a:r>
            <a:r>
              <a:rPr lang="sk-SK" dirty="0">
                <a:solidFill>
                  <a:schemeClr val="tx1"/>
                </a:solidFill>
              </a:rPr>
              <a:t>, </a:t>
            </a:r>
            <a:r>
              <a:rPr lang="sk-SK" dirty="0" err="1">
                <a:solidFill>
                  <a:schemeClr val="tx1"/>
                </a:solidFill>
              </a:rPr>
              <a:t>geštaltisti</a:t>
            </a:r>
            <a:r>
              <a:rPr lang="sk-SK" dirty="0">
                <a:solidFill>
                  <a:schemeClr val="tx1"/>
                </a:solidFill>
              </a:rPr>
              <a:t> alebo </a:t>
            </a:r>
            <a:r>
              <a:rPr lang="sk-SK" dirty="0" err="1">
                <a:solidFill>
                  <a:schemeClr val="tx1"/>
                </a:solidFill>
              </a:rPr>
              <a:t>freudisti</a:t>
            </a:r>
            <a:r>
              <a:rPr lang="sk-SK" dirty="0">
                <a:solidFill>
                  <a:schemeClr val="tx1"/>
                </a:solidFill>
              </a:rPr>
              <a:t> sa začínajú označovať ako nevedeckí, buržoázni, škodliví autori. Nová psychológia nadväzuje na Marxove práce, najmä na jeho Ekonomicko-filozofické rukopisy z r. 1844. Každá jednostrannosť však nutne vedie k zastaveniu rozvoja, a preto napriek snahám mnohých múdrych sovietskych psychológov, nebolo im umožnené tvorivo pracovať. </a:t>
            </a:r>
            <a:r>
              <a:rPr lang="sk-SK" dirty="0" err="1">
                <a:solidFill>
                  <a:schemeClr val="tx1"/>
                </a:solidFill>
              </a:rPr>
              <a:t>Akonáhle</a:t>
            </a:r>
            <a:r>
              <a:rPr lang="sk-SK" dirty="0">
                <a:solidFill>
                  <a:schemeClr val="tx1"/>
                </a:solidFill>
              </a:rPr>
              <a:t> sa ich výsledky nezhodovali s oficiálnou líniou, strácali vôbec možnosť pracovať ako psychológovia. Preto sa mnohí uchýlili k praktickej psychológii (v zdravotníctve, priemysle, ale aj v školstve) Chcel by som uviesť iba tých najvýznamnejších, lebo sa nechcem dopustiť rovnakej chyby, ako v ZSSR, keď sa nepripúšťali iné, od marxizmu odlišné názory. Niektorí sovietski psychológovia nesporne vniesli do svetovej psychológie svoj významný vklad. Medzi prvých patrí </a:t>
            </a:r>
            <a:r>
              <a:rPr lang="sk-SK" dirty="0" err="1">
                <a:solidFill>
                  <a:schemeClr val="tx1"/>
                </a:solidFill>
              </a:rPr>
              <a:t>L.S.Vygotskij</a:t>
            </a:r>
            <a:r>
              <a:rPr lang="sk-SK" dirty="0">
                <a:solidFill>
                  <a:schemeClr val="tx1"/>
                </a:solidFill>
              </a:rPr>
              <a:t>, ktorý síce pracoval v oblasti psychológie iba 10 rokov, ale v podstate ho možno považovať za zakladateľa nového smeru v psychológii. Jeho hlavná myšlienka spočíva v spoločenskej podmienenosti psychiky.</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4946104"/>
          </a:xfrm>
        </p:spPr>
        <p:txBody>
          <a:bodyPr>
            <a:normAutofit fontScale="92500" lnSpcReduction="20000"/>
          </a:bodyPr>
          <a:lstStyle/>
          <a:p>
            <a:pPr algn="l"/>
            <a:endParaRPr lang="sk-SK" dirty="0" smtClean="0">
              <a:solidFill>
                <a:schemeClr val="tx1"/>
              </a:solidFill>
            </a:endParaRPr>
          </a:p>
          <a:p>
            <a:pPr algn="l"/>
            <a:r>
              <a:rPr lang="sk-SK" dirty="0">
                <a:solidFill>
                  <a:schemeClr val="tx1"/>
                </a:solidFill>
              </a:rPr>
              <a:t>Veľa pozornosti venoval psychológii umenia (jeho práca o psychológii umenia je preložená prakticky na celom svete), ďalej psychológii vyšších psychických funkcií , čo je mimoriadne zaujímavé, intenzívne sa zaoberal psychológiou postihnutých jedincov. Jeho práce sú dnes v 6 zväzkoch vydané (mimochodom počas </a:t>
            </a:r>
            <a:r>
              <a:rPr lang="sk-SK" dirty="0" err="1">
                <a:solidFill>
                  <a:schemeClr val="tx1"/>
                </a:solidFill>
              </a:rPr>
              <a:t>stalinizmu</a:t>
            </a:r>
            <a:r>
              <a:rPr lang="sk-SK" dirty="0">
                <a:solidFill>
                  <a:schemeClr val="tx1"/>
                </a:solidFill>
              </a:rPr>
              <a:t> sa jeho práce vydávať nesmeli) a tvoria súčasť svetovej psychológie. Odvolávajú sa naň stále častejšie v USA, kde už bolo o jeho tvorbe usporiadaných niekoľko sympózií. Známy americký filozof </a:t>
            </a:r>
            <a:r>
              <a:rPr lang="sk-SK" dirty="0" err="1">
                <a:solidFill>
                  <a:schemeClr val="tx1"/>
                </a:solidFill>
              </a:rPr>
              <a:t>Tulmen</a:t>
            </a:r>
            <a:r>
              <a:rPr lang="sk-SK" dirty="0">
                <a:solidFill>
                  <a:schemeClr val="tx1"/>
                </a:solidFill>
              </a:rPr>
              <a:t> ho nazval </a:t>
            </a:r>
            <a:r>
              <a:rPr lang="sk-SK" dirty="0" err="1">
                <a:solidFill>
                  <a:schemeClr val="tx1"/>
                </a:solidFill>
              </a:rPr>
              <a:t>Mozartom</a:t>
            </a:r>
            <a:r>
              <a:rPr lang="sk-SK" dirty="0">
                <a:solidFill>
                  <a:schemeClr val="tx1"/>
                </a:solidFill>
              </a:rPr>
              <a:t> v psychológii.</a:t>
            </a:r>
          </a:p>
          <a:p>
            <a:pPr algn="l"/>
            <a:endParaRPr lang="sk-SK"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4946104"/>
          </a:xfrm>
        </p:spPr>
        <p:txBody>
          <a:bodyPr>
            <a:normAutofit fontScale="85000" lnSpcReduction="10000"/>
          </a:bodyPr>
          <a:lstStyle/>
          <a:p>
            <a:pPr algn="l"/>
            <a:endParaRPr lang="sk-SK" dirty="0" smtClean="0">
              <a:solidFill>
                <a:schemeClr val="tx1"/>
              </a:solidFill>
            </a:endParaRPr>
          </a:p>
          <a:p>
            <a:pPr algn="l"/>
            <a:r>
              <a:rPr lang="sk-SK" dirty="0">
                <a:solidFill>
                  <a:schemeClr val="tx1"/>
                </a:solidFill>
              </a:rPr>
              <a:t>Ďalším bol </a:t>
            </a:r>
            <a:r>
              <a:rPr lang="sk-SK" dirty="0" err="1">
                <a:solidFill>
                  <a:schemeClr val="tx1"/>
                </a:solidFill>
              </a:rPr>
              <a:t>S.L.Rubinštejn</a:t>
            </a:r>
            <a:r>
              <a:rPr lang="sk-SK" dirty="0">
                <a:solidFill>
                  <a:schemeClr val="tx1"/>
                </a:solidFill>
              </a:rPr>
              <a:t>, ktorý rozviedol </a:t>
            </a:r>
            <a:r>
              <a:rPr lang="sk-SK" dirty="0" err="1">
                <a:solidFill>
                  <a:schemeClr val="tx1"/>
                </a:solidFill>
              </a:rPr>
              <a:t>Vygotského</a:t>
            </a:r>
            <a:r>
              <a:rPr lang="sk-SK" dirty="0">
                <a:solidFill>
                  <a:schemeClr val="tx1"/>
                </a:solidFill>
              </a:rPr>
              <a:t> myšlienku o tom, že vonkajšie podnety sa lámu cez vnútorné podmienky organizmu a tým problém zvnútorňovania. </a:t>
            </a:r>
            <a:r>
              <a:rPr lang="sk-SK" dirty="0" err="1">
                <a:solidFill>
                  <a:schemeClr val="tx1"/>
                </a:solidFill>
              </a:rPr>
              <a:t>Rubinštejn</a:t>
            </a:r>
            <a:r>
              <a:rPr lang="sk-SK" dirty="0">
                <a:solidFill>
                  <a:schemeClr val="tx1"/>
                </a:solidFill>
              </a:rPr>
              <a:t> rozpracoval najmä filozofické základy psychológie a podobne ako </a:t>
            </a:r>
            <a:r>
              <a:rPr lang="sk-SK" dirty="0" err="1">
                <a:solidFill>
                  <a:schemeClr val="tx1"/>
                </a:solidFill>
              </a:rPr>
              <a:t>Vygotskij</a:t>
            </a:r>
            <a:r>
              <a:rPr lang="sk-SK" dirty="0">
                <a:solidFill>
                  <a:schemeClr val="tx1"/>
                </a:solidFill>
              </a:rPr>
              <a:t>, nesmel sa dlhé roky vydávať. Svetovým  velikánom je aj A.R. </a:t>
            </a:r>
            <a:r>
              <a:rPr lang="sk-SK" dirty="0" err="1">
                <a:solidFill>
                  <a:schemeClr val="tx1"/>
                </a:solidFill>
              </a:rPr>
              <a:t>Lurija</a:t>
            </a:r>
            <a:r>
              <a:rPr lang="sk-SK" dirty="0">
                <a:solidFill>
                  <a:schemeClr val="tx1"/>
                </a:solidFill>
              </a:rPr>
              <a:t>, ktorý sa preslávil najmä v oblasti kompenzácie a obnovovania psychických funkcií po úrazoch mozgu, stresoch a pod. Jeho práce citovali americkí psychológovia vždy aj počas tzv. železnej opony, lebo znamenali skutočnú svetovú špičku v tejto oblasti. Zaslúžil sa aj o vznik psycholingvistiky.</a:t>
            </a:r>
          </a:p>
          <a:p>
            <a:pPr algn="l"/>
            <a:endParaRPr lang="sk-SK"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85000" lnSpcReduction="10000"/>
          </a:bodyPr>
          <a:lstStyle/>
          <a:p>
            <a:pPr algn="l"/>
            <a:endParaRPr lang="sk-SK" dirty="0" smtClean="0">
              <a:solidFill>
                <a:schemeClr val="tx1"/>
              </a:solidFill>
            </a:endParaRPr>
          </a:p>
          <a:p>
            <a:pPr algn="l"/>
            <a:r>
              <a:rPr lang="sk-SK" dirty="0">
                <a:solidFill>
                  <a:schemeClr val="tx1"/>
                </a:solidFill>
              </a:rPr>
              <a:t>Ďalej by bolo možné spomenúť A.A. </a:t>
            </a:r>
            <a:r>
              <a:rPr lang="sk-SK" dirty="0" err="1">
                <a:solidFill>
                  <a:schemeClr val="tx1"/>
                </a:solidFill>
              </a:rPr>
              <a:t>Smirnova</a:t>
            </a:r>
            <a:r>
              <a:rPr lang="sk-SK" dirty="0">
                <a:solidFill>
                  <a:schemeClr val="tx1"/>
                </a:solidFill>
              </a:rPr>
              <a:t>, ktorý sa zaoberal najmä psychológiou pamäti a fyziologickými základmi psychológie, jeho žiaka </a:t>
            </a:r>
            <a:r>
              <a:rPr lang="sk-SK" dirty="0" err="1">
                <a:solidFill>
                  <a:schemeClr val="tx1"/>
                </a:solidFill>
              </a:rPr>
              <a:t>V.D.Nebylicyna</a:t>
            </a:r>
            <a:r>
              <a:rPr lang="sk-SK" dirty="0">
                <a:solidFill>
                  <a:schemeClr val="tx1"/>
                </a:solidFill>
              </a:rPr>
              <a:t>, ktorý ako prvý v Rusku rozpracúval faktorovú analýzu a založil psychológiu individuálnych rozdielov. Nemožno vynechať ani prof. A.N. </a:t>
            </a:r>
            <a:r>
              <a:rPr lang="sk-SK" dirty="0" err="1">
                <a:solidFill>
                  <a:schemeClr val="tx1"/>
                </a:solidFill>
              </a:rPr>
              <a:t>Leontieva</a:t>
            </a:r>
            <a:r>
              <a:rPr lang="sk-SK" dirty="0">
                <a:solidFill>
                  <a:schemeClr val="tx1"/>
                </a:solidFill>
              </a:rPr>
              <a:t>, zaoberajúceho sa vývinom, dvojjazyčnosťou, schopnosťami a v poslednom čase osobnosťou. Inžiniersku psychológiu v ZSSR rozpracoval </a:t>
            </a:r>
            <a:r>
              <a:rPr lang="sk-SK" dirty="0" err="1">
                <a:solidFill>
                  <a:schemeClr val="tx1"/>
                </a:solidFill>
              </a:rPr>
              <a:t>B.F.Lomov</a:t>
            </a:r>
            <a:r>
              <a:rPr lang="sk-SK" dirty="0">
                <a:solidFill>
                  <a:schemeClr val="tx1"/>
                </a:solidFill>
              </a:rPr>
              <a:t>, ktorého knihu okrem mňa preložili aj Američania okamžite, keď bola vydaná.. </a:t>
            </a:r>
            <a:r>
              <a:rPr lang="sk-SK" dirty="0" smtClean="0">
                <a:solidFill>
                  <a:schemeClr val="tx1"/>
                </a:solidFill>
              </a:rPr>
              <a:t>Psychológovia</a:t>
            </a:r>
            <a:r>
              <a:rPr lang="sk-SK" dirty="0">
                <a:solidFill>
                  <a:schemeClr val="tx1"/>
                </a:solidFill>
              </a:rPr>
              <a:t>, o ktorých hovorím (a patrí k nim napr. aj prof. </a:t>
            </a:r>
            <a:r>
              <a:rPr lang="sk-SK" dirty="0" err="1">
                <a:solidFill>
                  <a:schemeClr val="tx1"/>
                </a:solidFill>
              </a:rPr>
              <a:t>V.V.Davydov</a:t>
            </a:r>
            <a:r>
              <a:rPr lang="sk-SK" dirty="0">
                <a:solidFill>
                  <a:schemeClr val="tx1"/>
                </a:solidFill>
              </a:rPr>
              <a:t>,  </a:t>
            </a:r>
            <a:r>
              <a:rPr lang="sk-SK" dirty="0" err="1">
                <a:solidFill>
                  <a:schemeClr val="tx1"/>
                </a:solidFill>
              </a:rPr>
              <a:t>P.J.Gaľperin</a:t>
            </a:r>
            <a:r>
              <a:rPr lang="sk-SK" dirty="0">
                <a:solidFill>
                  <a:schemeClr val="tx1"/>
                </a:solidFill>
              </a:rPr>
              <a:t>,  </a:t>
            </a:r>
            <a:r>
              <a:rPr lang="sk-SK" dirty="0" err="1">
                <a:solidFill>
                  <a:schemeClr val="tx1"/>
                </a:solidFill>
              </a:rPr>
              <a:t>D.N.Uznadze</a:t>
            </a:r>
            <a:r>
              <a:rPr lang="sk-SK" dirty="0">
                <a:solidFill>
                  <a:schemeClr val="tx1"/>
                </a:solidFill>
              </a:rPr>
              <a:t>, </a:t>
            </a:r>
            <a:r>
              <a:rPr lang="sk-SK" dirty="0" err="1">
                <a:solidFill>
                  <a:schemeClr val="tx1"/>
                </a:solidFill>
              </a:rPr>
              <a:t>D.B.Eľkonin</a:t>
            </a:r>
            <a:r>
              <a:rPr lang="sk-SK" dirty="0">
                <a:solidFill>
                  <a:schemeClr val="tx1"/>
                </a:solidFill>
              </a:rPr>
              <a:t> a ďalší) mali bohaté osobné kontakty s psychológmi na Západe, najmä v USA. Mnohé z toho, čo nájdete v predpísaných učebniciach, je výsledkom ich práce.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904656"/>
          </a:xfrm>
        </p:spPr>
        <p:txBody>
          <a:bodyPr>
            <a:normAutofit fontScale="92500" lnSpcReduction="10000"/>
          </a:bodyPr>
          <a:lstStyle/>
          <a:p>
            <a:pPr algn="l"/>
            <a:endParaRPr lang="sk-SK" dirty="0" smtClean="0">
              <a:solidFill>
                <a:schemeClr val="tx1"/>
              </a:solidFill>
            </a:endParaRPr>
          </a:p>
          <a:p>
            <a:pPr algn="l"/>
            <a:r>
              <a:rPr lang="sk-SK" dirty="0">
                <a:solidFill>
                  <a:schemeClr val="tx1"/>
                </a:solidFill>
              </a:rPr>
              <a:t>Ak odhodíme ideologický balast, ktorým sú mnohé poznatky sprevádzané, nájdeme čistú vedu, skutočnú vedeckú psychológiu. Samozrejme, že v ZSSR bol aj celý rad veľmi poslušných psychológov, ktorí celý svoj život venovali rozvíjaniu marxistických myšlienok a potierali všetko, čo akosi do tejto teórie nezapadalo. Tých bola, žiaľ, väčšina, ale v svetovej psychológii neznamenali nič, a preto ani ja vás nimi nebudem zaťažovať. V súčasnosti prežíva psychológia v Rusku istú krízu, z ktorej  určite vzíde nová renesancia. Je to veľký, početný národ, ktorý má práve pre psychológiu veľké predpoklady.</a:t>
            </a:r>
          </a:p>
          <a:p>
            <a:pPr algn="l"/>
            <a:r>
              <a:rPr lang="sk-SK" dirty="0">
                <a:solidFill>
                  <a:schemeClr val="tx1"/>
                </a:solidFill>
              </a:rPr>
              <a:t>V čom  je teda hlavný prínos tejto psychológie?</a:t>
            </a:r>
          </a:p>
          <a:p>
            <a:pPr algn="l"/>
            <a:endParaRPr lang="sk-SK"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92500" lnSpcReduction="20000"/>
          </a:bodyPr>
          <a:lstStyle/>
          <a:p>
            <a:pPr algn="l"/>
            <a:endParaRPr lang="sk-SK" dirty="0" smtClean="0">
              <a:solidFill>
                <a:schemeClr val="tx1"/>
              </a:solidFill>
            </a:endParaRPr>
          </a:p>
          <a:p>
            <a:pPr lvl="0" algn="l"/>
            <a:r>
              <a:rPr lang="sk-SK" dirty="0">
                <a:solidFill>
                  <a:schemeClr val="tx1"/>
                </a:solidFill>
              </a:rPr>
              <a:t>Téza o spoločenskej podmienenosti psychiky</a:t>
            </a:r>
          </a:p>
          <a:p>
            <a:pPr lvl="0" algn="l"/>
            <a:r>
              <a:rPr lang="sk-SK" dirty="0">
                <a:solidFill>
                  <a:schemeClr val="tx1"/>
                </a:solidFill>
              </a:rPr>
              <a:t>Princíp činnosti v psychológii – všetko sa utvára v činnosti</a:t>
            </a:r>
          </a:p>
          <a:p>
            <a:pPr lvl="0" algn="l"/>
            <a:r>
              <a:rPr lang="sk-SK" dirty="0">
                <a:solidFill>
                  <a:schemeClr val="tx1"/>
                </a:solidFill>
              </a:rPr>
              <a:t>Hľadanie fyziologických základov psychických javov</a:t>
            </a:r>
          </a:p>
          <a:p>
            <a:pPr lvl="0" algn="l"/>
            <a:r>
              <a:rPr lang="sk-SK" dirty="0">
                <a:solidFill>
                  <a:schemeClr val="tx1"/>
                </a:solidFill>
              </a:rPr>
              <a:t>Význam spoločenského styku pre formovanie  psychiky</a:t>
            </a:r>
          </a:p>
          <a:p>
            <a:pPr lvl="0" algn="l"/>
            <a:r>
              <a:rPr lang="sk-SK" dirty="0">
                <a:solidFill>
                  <a:schemeClr val="tx1"/>
                </a:solidFill>
              </a:rPr>
              <a:t>Teória učenia </a:t>
            </a:r>
            <a:r>
              <a:rPr lang="sk-SK" dirty="0" err="1">
                <a:solidFill>
                  <a:schemeClr val="tx1"/>
                </a:solidFill>
              </a:rPr>
              <a:t>Gaľperina</a:t>
            </a:r>
            <a:endParaRPr lang="sk-SK" dirty="0">
              <a:solidFill>
                <a:schemeClr val="tx1"/>
              </a:solidFill>
            </a:endParaRPr>
          </a:p>
          <a:p>
            <a:pPr lvl="0" algn="l"/>
            <a:r>
              <a:rPr lang="sk-SK" dirty="0">
                <a:solidFill>
                  <a:schemeClr val="tx1"/>
                </a:solidFill>
              </a:rPr>
              <a:t>Práce </a:t>
            </a:r>
            <a:r>
              <a:rPr lang="sk-SK" dirty="0" err="1">
                <a:solidFill>
                  <a:schemeClr val="tx1"/>
                </a:solidFill>
              </a:rPr>
              <a:t>Vygotského</a:t>
            </a:r>
            <a:r>
              <a:rPr lang="sk-SK" dirty="0">
                <a:solidFill>
                  <a:schemeClr val="tx1"/>
                </a:solidFill>
              </a:rPr>
              <a:t> o vyšších psychických funkciách a psychológii postihnutých</a:t>
            </a:r>
          </a:p>
          <a:p>
            <a:pPr lvl="0" algn="l"/>
            <a:r>
              <a:rPr lang="sk-SK" dirty="0">
                <a:solidFill>
                  <a:schemeClr val="tx1"/>
                </a:solidFill>
              </a:rPr>
              <a:t>Škola </a:t>
            </a:r>
            <a:r>
              <a:rPr lang="sk-SK" dirty="0" err="1">
                <a:solidFill>
                  <a:schemeClr val="tx1"/>
                </a:solidFill>
              </a:rPr>
              <a:t>Uznadzeho</a:t>
            </a:r>
            <a:r>
              <a:rPr lang="sk-SK" dirty="0">
                <a:solidFill>
                  <a:schemeClr val="tx1"/>
                </a:solidFill>
              </a:rPr>
              <a:t> o </a:t>
            </a:r>
            <a:r>
              <a:rPr lang="sk-SK" dirty="0" err="1">
                <a:solidFill>
                  <a:schemeClr val="tx1"/>
                </a:solidFill>
              </a:rPr>
              <a:t>ustanovke</a:t>
            </a:r>
            <a:endParaRPr lang="sk-SK" dirty="0">
              <a:solidFill>
                <a:schemeClr val="tx1"/>
              </a:solidFill>
            </a:endParaRPr>
          </a:p>
          <a:p>
            <a:pPr lvl="0" algn="l"/>
            <a:r>
              <a:rPr lang="sk-SK" dirty="0">
                <a:solidFill>
                  <a:schemeClr val="tx1"/>
                </a:solidFill>
              </a:rPr>
              <a:t>Teória inžinierskej psychológie </a:t>
            </a:r>
            <a:r>
              <a:rPr lang="sk-SK" dirty="0" err="1">
                <a:solidFill>
                  <a:schemeClr val="tx1"/>
                </a:solidFill>
              </a:rPr>
              <a:t>Lomova</a:t>
            </a:r>
            <a:endParaRPr lang="sk-SK" dirty="0">
              <a:solidFill>
                <a:schemeClr val="tx1"/>
              </a:solidFill>
            </a:endParaRPr>
          </a:p>
          <a:p>
            <a:pPr lvl="0" algn="l"/>
            <a:r>
              <a:rPr lang="sk-SK" dirty="0">
                <a:solidFill>
                  <a:schemeClr val="tx1"/>
                </a:solidFill>
              </a:rPr>
              <a:t>Psychológia vývinu</a:t>
            </a:r>
          </a:p>
          <a:p>
            <a:pPr algn="l"/>
            <a:r>
              <a:rPr lang="sk-SK" dirty="0">
                <a:solidFill>
                  <a:schemeClr val="tx1"/>
                </a:solidFill>
              </a:rPr>
              <a:t>To sú azda hlavné prínosy ruskej psychológie do svetovej psychológie.</a:t>
            </a:r>
          </a:p>
          <a:p>
            <a:pPr algn="l"/>
            <a:endParaRPr lang="sk-SK"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r>
              <a:rPr lang="sk-SK" dirty="0" smtClean="0"/>
              <a:t>Formovanie v predvedeckom období</a:t>
            </a:r>
            <a:endParaRPr lang="sk-SK" dirty="0"/>
          </a:p>
        </p:txBody>
      </p:sp>
      <p:sp>
        <p:nvSpPr>
          <p:cNvPr id="3" name="Podnadpis 2"/>
          <p:cNvSpPr>
            <a:spLocks noGrp="1"/>
          </p:cNvSpPr>
          <p:nvPr>
            <p:ph type="subTitle" idx="1"/>
          </p:nvPr>
        </p:nvSpPr>
        <p:spPr>
          <a:xfrm>
            <a:off x="179512" y="1700808"/>
            <a:ext cx="8784976" cy="4752528"/>
          </a:xfrm>
        </p:spPr>
        <p:txBody>
          <a:bodyPr>
            <a:normAutofit/>
          </a:bodyPr>
          <a:lstStyle/>
          <a:p>
            <a:pPr algn="l"/>
            <a:r>
              <a:rPr lang="sk-SK" dirty="0" smtClean="0">
                <a:solidFill>
                  <a:schemeClr val="tx1"/>
                </a:solidFill>
              </a:rPr>
              <a:t>Ďalšie rozvíjanie týchto predstáv podnecovala spoločenská prax, medicína a výchova. Keď prví filozofi – psychológovia zistili, že myslenie sa odohráva v mozgu, bolo celkom pochopiteľné, že ich rovnako udivovalo, prečo je naše myslenie niekedy jasné a inokedy zmätené, a prečo je väčšina z nás duševne zdravá, zatiaľ čo iní sú duševne chorí.</a:t>
            </a:r>
          </a:p>
          <a:p>
            <a:pPr algn="l"/>
            <a:r>
              <a:rPr lang="sk-SK" dirty="0" smtClean="0">
                <a:solidFill>
                  <a:schemeClr val="tx1"/>
                </a:solidFill>
              </a:rPr>
              <a:t>S najväčším uznaním bolo prijímané učenie </a:t>
            </a:r>
            <a:r>
              <a:rPr lang="sk-SK" b="1" dirty="0" smtClean="0">
                <a:solidFill>
                  <a:schemeClr val="tx1"/>
                </a:solidFill>
              </a:rPr>
              <a:t>Hippokrata</a:t>
            </a:r>
            <a:r>
              <a:rPr lang="sk-SK" dirty="0" smtClean="0">
                <a:solidFill>
                  <a:schemeClr val="tx1"/>
                </a:solidFill>
              </a:rPr>
              <a:t> „otca medicíny“.</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6165304"/>
          </a:xfrm>
        </p:spPr>
        <p:txBody>
          <a:bodyPr>
            <a:normAutofit fontScale="77500" lnSpcReduction="20000"/>
          </a:bodyPr>
          <a:lstStyle/>
          <a:p>
            <a:pPr algn="l"/>
            <a:endParaRPr lang="sk-SK" dirty="0" smtClean="0">
              <a:solidFill>
                <a:schemeClr val="tx1"/>
              </a:solidFill>
            </a:endParaRPr>
          </a:p>
          <a:p>
            <a:pPr algn="l"/>
            <a:r>
              <a:rPr lang="sk-SK" b="1" dirty="0">
                <a:solidFill>
                  <a:schemeClr val="tx1"/>
                </a:solidFill>
              </a:rPr>
              <a:t>Humanistická psychológia</a:t>
            </a:r>
            <a:endParaRPr lang="sk-SK" dirty="0">
              <a:solidFill>
                <a:schemeClr val="tx1"/>
              </a:solidFill>
            </a:endParaRPr>
          </a:p>
          <a:p>
            <a:pPr algn="l"/>
            <a:r>
              <a:rPr lang="sk-SK" dirty="0">
                <a:solidFill>
                  <a:schemeClr val="tx1"/>
                </a:solidFill>
              </a:rPr>
              <a:t>Aspoň krátko sa zmienim o ďalšom smere v psychológii – o humanistickej psychológii. Zvyčajne býva spájaná s menami </a:t>
            </a:r>
            <a:r>
              <a:rPr lang="sk-SK" dirty="0" err="1">
                <a:solidFill>
                  <a:schemeClr val="tx1"/>
                </a:solidFill>
              </a:rPr>
              <a:t>Carl</a:t>
            </a:r>
            <a:r>
              <a:rPr lang="sk-SK" dirty="0">
                <a:solidFill>
                  <a:schemeClr val="tx1"/>
                </a:solidFill>
              </a:rPr>
              <a:t> </a:t>
            </a:r>
            <a:r>
              <a:rPr lang="sk-SK" dirty="0" err="1">
                <a:solidFill>
                  <a:schemeClr val="tx1"/>
                </a:solidFill>
              </a:rPr>
              <a:t>Rogers</a:t>
            </a:r>
            <a:r>
              <a:rPr lang="sk-SK" dirty="0">
                <a:solidFill>
                  <a:schemeClr val="tx1"/>
                </a:solidFill>
              </a:rPr>
              <a:t> (1902-1987), </a:t>
            </a:r>
            <a:r>
              <a:rPr lang="sk-SK" dirty="0" err="1">
                <a:solidFill>
                  <a:schemeClr val="tx1"/>
                </a:solidFill>
              </a:rPr>
              <a:t>Abraham</a:t>
            </a:r>
            <a:r>
              <a:rPr lang="sk-SK" dirty="0">
                <a:solidFill>
                  <a:schemeClr val="tx1"/>
                </a:solidFill>
              </a:rPr>
              <a:t> </a:t>
            </a:r>
            <a:r>
              <a:rPr lang="sk-SK" dirty="0" err="1">
                <a:solidFill>
                  <a:schemeClr val="tx1"/>
                </a:solidFill>
              </a:rPr>
              <a:t>Maslow</a:t>
            </a:r>
            <a:r>
              <a:rPr lang="sk-SK" dirty="0">
                <a:solidFill>
                  <a:schemeClr val="tx1"/>
                </a:solidFill>
              </a:rPr>
              <a:t> (1908-1970) a </a:t>
            </a:r>
            <a:r>
              <a:rPr lang="sk-SK" dirty="0" err="1">
                <a:solidFill>
                  <a:schemeClr val="tx1"/>
                </a:solidFill>
              </a:rPr>
              <a:t>Rollo</a:t>
            </a:r>
            <a:r>
              <a:rPr lang="sk-SK" dirty="0">
                <a:solidFill>
                  <a:schemeClr val="tx1"/>
                </a:solidFill>
              </a:rPr>
              <a:t> </a:t>
            </a:r>
            <a:r>
              <a:rPr lang="sk-SK" dirty="0" err="1">
                <a:solidFill>
                  <a:schemeClr val="tx1"/>
                </a:solidFill>
              </a:rPr>
              <a:t>May</a:t>
            </a:r>
            <a:r>
              <a:rPr lang="sk-SK" dirty="0">
                <a:solidFill>
                  <a:schemeClr val="tx1"/>
                </a:solidFill>
              </a:rPr>
              <a:t> (1909-1998). Mala však aj svoju prehistóriu. Rozhodne k nej patria </a:t>
            </a:r>
            <a:r>
              <a:rPr lang="sk-SK" dirty="0" err="1">
                <a:solidFill>
                  <a:schemeClr val="tx1"/>
                </a:solidFill>
              </a:rPr>
              <a:t>Gordon</a:t>
            </a:r>
            <a:r>
              <a:rPr lang="sk-SK" dirty="0">
                <a:solidFill>
                  <a:schemeClr val="tx1"/>
                </a:solidFill>
              </a:rPr>
              <a:t> </a:t>
            </a:r>
            <a:r>
              <a:rPr lang="sk-SK" dirty="0" err="1">
                <a:solidFill>
                  <a:schemeClr val="tx1"/>
                </a:solidFill>
              </a:rPr>
              <a:t>Allport</a:t>
            </a:r>
            <a:r>
              <a:rPr lang="sk-SK" dirty="0">
                <a:solidFill>
                  <a:schemeClr val="tx1"/>
                </a:solidFill>
              </a:rPr>
              <a:t> (1897-1967), Henry Murray (1893-1988) a najmä Kurt </a:t>
            </a:r>
            <a:r>
              <a:rPr lang="sk-SK" dirty="0" err="1">
                <a:solidFill>
                  <a:schemeClr val="tx1"/>
                </a:solidFill>
              </a:rPr>
              <a:t>Goldstein</a:t>
            </a:r>
            <a:r>
              <a:rPr lang="sk-SK" dirty="0">
                <a:solidFill>
                  <a:schemeClr val="tx1"/>
                </a:solidFill>
              </a:rPr>
              <a:t> (1978-1967). Uvediem iba hlavné princípy, postuláty, nedostatky a prednosti tohto smeru tak, ako ich uvádza </a:t>
            </a:r>
            <a:r>
              <a:rPr lang="sk-SK" dirty="0" err="1">
                <a:solidFill>
                  <a:schemeClr val="tx1"/>
                </a:solidFill>
              </a:rPr>
              <a:t>D.Kováč</a:t>
            </a:r>
            <a:r>
              <a:rPr lang="sk-SK" dirty="0">
                <a:solidFill>
                  <a:schemeClr val="tx1"/>
                </a:solidFill>
              </a:rPr>
              <a:t> vo svojej knihe Psychológiou k </a:t>
            </a:r>
            <a:r>
              <a:rPr lang="sk-SK" dirty="0" err="1">
                <a:solidFill>
                  <a:schemeClr val="tx1"/>
                </a:solidFill>
              </a:rPr>
              <a:t>metanoi</a:t>
            </a:r>
            <a:r>
              <a:rPr lang="sk-SK" dirty="0">
                <a:solidFill>
                  <a:schemeClr val="tx1"/>
                </a:solidFill>
              </a:rPr>
              <a:t>.</a:t>
            </a:r>
          </a:p>
          <a:p>
            <a:pPr algn="l"/>
            <a:r>
              <a:rPr lang="sk-SK" b="1" dirty="0">
                <a:solidFill>
                  <a:schemeClr val="tx1"/>
                </a:solidFill>
              </a:rPr>
              <a:t>Hlavné princípy:</a:t>
            </a:r>
            <a:endParaRPr lang="sk-SK" dirty="0">
              <a:solidFill>
                <a:schemeClr val="tx1"/>
              </a:solidFill>
            </a:endParaRPr>
          </a:p>
          <a:p>
            <a:pPr marL="514350" lvl="0" indent="-514350" algn="l">
              <a:buFont typeface="+mj-lt"/>
              <a:buAutoNum type="arabicPeriod"/>
            </a:pPr>
            <a:r>
              <a:rPr lang="sk-SK" dirty="0">
                <a:solidFill>
                  <a:schemeClr val="tx1"/>
                </a:solidFill>
              </a:rPr>
              <a:t>„naplňovanie indivídua</a:t>
            </a:r>
          </a:p>
          <a:p>
            <a:pPr marL="514350" lvl="0" indent="-514350" algn="l">
              <a:buFont typeface="+mj-lt"/>
              <a:buAutoNum type="arabicPeriod"/>
            </a:pPr>
            <a:r>
              <a:rPr lang="sk-SK" dirty="0">
                <a:solidFill>
                  <a:schemeClr val="tx1"/>
                </a:solidFill>
              </a:rPr>
              <a:t>viera v zdokonalenie človeka</a:t>
            </a:r>
          </a:p>
          <a:p>
            <a:pPr marL="514350" lvl="0" indent="-514350" algn="l">
              <a:buFont typeface="+mj-lt"/>
              <a:buAutoNum type="arabicPeriod"/>
            </a:pPr>
            <a:r>
              <a:rPr lang="sk-SK" dirty="0">
                <a:solidFill>
                  <a:schemeClr val="tx1"/>
                </a:solidFill>
              </a:rPr>
              <a:t>transparentnosť „Ja“ v sociálnom prostredí</a:t>
            </a:r>
          </a:p>
          <a:p>
            <a:pPr marL="514350" lvl="0" indent="-514350" algn="l">
              <a:buFont typeface="+mj-lt"/>
              <a:buAutoNum type="arabicPeriod"/>
            </a:pPr>
            <a:r>
              <a:rPr lang="sk-SK" dirty="0">
                <a:solidFill>
                  <a:schemeClr val="tx1"/>
                </a:solidFill>
              </a:rPr>
              <a:t>zážitkovosť (až hedonizmus – najvyššie blaho života je slasť, rozkoš)</a:t>
            </a:r>
          </a:p>
          <a:p>
            <a:pPr marL="514350" lvl="0" indent="-514350" algn="l">
              <a:buFont typeface="+mj-lt"/>
              <a:buAutoNum type="arabicPeriod"/>
            </a:pPr>
            <a:r>
              <a:rPr lang="sk-SK" dirty="0">
                <a:solidFill>
                  <a:schemeClr val="tx1"/>
                </a:solidFill>
              </a:rPr>
              <a:t>nielen vedecké prístupy ale aj </a:t>
            </a:r>
            <a:r>
              <a:rPr lang="sk-SK" dirty="0" err="1">
                <a:solidFill>
                  <a:schemeClr val="tx1"/>
                </a:solidFill>
              </a:rPr>
              <a:t>iracionálone</a:t>
            </a:r>
            <a:r>
              <a:rPr lang="sk-SK" dirty="0">
                <a:solidFill>
                  <a:schemeClr val="tx1"/>
                </a:solidFill>
              </a:rPr>
              <a:t> presvedčenia</a:t>
            </a:r>
          </a:p>
          <a:p>
            <a:pPr algn="l"/>
            <a:endParaRPr lang="sk-SK"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0" y="908720"/>
            <a:ext cx="9144000" cy="5949280"/>
          </a:xfrm>
        </p:spPr>
        <p:txBody>
          <a:bodyPr>
            <a:normAutofit fontScale="70000" lnSpcReduction="20000"/>
          </a:bodyPr>
          <a:lstStyle/>
          <a:p>
            <a:pPr algn="l"/>
            <a:endParaRPr lang="sk-SK" dirty="0" smtClean="0">
              <a:solidFill>
                <a:schemeClr val="tx1"/>
              </a:solidFill>
            </a:endParaRPr>
          </a:p>
          <a:p>
            <a:pPr algn="l"/>
            <a:r>
              <a:rPr lang="sk-SK" b="1" dirty="0">
                <a:solidFill>
                  <a:schemeClr val="tx1"/>
                </a:solidFill>
              </a:rPr>
              <a:t>Postuláty:</a:t>
            </a:r>
            <a:endParaRPr lang="sk-SK" dirty="0">
              <a:solidFill>
                <a:schemeClr val="tx1"/>
              </a:solidFill>
            </a:endParaRPr>
          </a:p>
          <a:p>
            <a:pPr lvl="0" algn="l"/>
            <a:r>
              <a:rPr lang="sk-SK" dirty="0" smtClean="0">
                <a:solidFill>
                  <a:schemeClr val="tx1"/>
                </a:solidFill>
              </a:rPr>
              <a:t>- človek </a:t>
            </a:r>
            <a:r>
              <a:rPr lang="sk-SK" dirty="0">
                <a:solidFill>
                  <a:schemeClr val="tx1"/>
                </a:solidFill>
              </a:rPr>
              <a:t>je viac ako suma častí, z ktorých sa skladá</a:t>
            </a:r>
          </a:p>
          <a:p>
            <a:pPr lvl="0" algn="l"/>
            <a:r>
              <a:rPr lang="sk-SK" dirty="0" smtClean="0">
                <a:solidFill>
                  <a:schemeClr val="tx1"/>
                </a:solidFill>
              </a:rPr>
              <a:t>- indivíduum </a:t>
            </a:r>
            <a:r>
              <a:rPr lang="sk-SK" dirty="0">
                <a:solidFill>
                  <a:schemeClr val="tx1"/>
                </a:solidFill>
              </a:rPr>
              <a:t>existuje vždy v ľudskom prostredí</a:t>
            </a:r>
          </a:p>
          <a:p>
            <a:pPr lvl="0" algn="l"/>
            <a:r>
              <a:rPr lang="sk-SK" dirty="0" smtClean="0">
                <a:solidFill>
                  <a:schemeClr val="tx1"/>
                </a:solidFill>
              </a:rPr>
              <a:t>- vedomie </a:t>
            </a:r>
            <a:r>
              <a:rPr lang="sk-SK" dirty="0">
                <a:solidFill>
                  <a:schemeClr val="tx1"/>
                </a:solidFill>
              </a:rPr>
              <a:t>je základnou zložkou ľudského bytia</a:t>
            </a:r>
          </a:p>
          <a:p>
            <a:pPr lvl="0" algn="l"/>
            <a:r>
              <a:rPr lang="sk-SK" dirty="0" smtClean="0">
                <a:solidFill>
                  <a:schemeClr val="tx1"/>
                </a:solidFill>
              </a:rPr>
              <a:t>- jednotlivec </a:t>
            </a:r>
            <a:r>
              <a:rPr lang="sk-SK" dirty="0">
                <a:solidFill>
                  <a:schemeClr val="tx1"/>
                </a:solidFill>
              </a:rPr>
              <a:t>má v správaní vždy istý výber (možnosť voľby)</a:t>
            </a:r>
          </a:p>
          <a:p>
            <a:pPr lvl="0" algn="l">
              <a:buFontTx/>
              <a:buChar char="-"/>
            </a:pPr>
            <a:r>
              <a:rPr lang="sk-SK" dirty="0" smtClean="0">
                <a:solidFill>
                  <a:schemeClr val="tx1"/>
                </a:solidFill>
              </a:rPr>
              <a:t>osobnosť </a:t>
            </a:r>
            <a:r>
              <a:rPr lang="sk-SK" dirty="0">
                <a:solidFill>
                  <a:schemeClr val="tx1"/>
                </a:solidFill>
              </a:rPr>
              <a:t>hľadá a dáva zmysel svojmu </a:t>
            </a:r>
            <a:r>
              <a:rPr lang="sk-SK" dirty="0" smtClean="0">
                <a:solidFill>
                  <a:schemeClr val="tx1"/>
                </a:solidFill>
              </a:rPr>
              <a:t>životu</a:t>
            </a:r>
          </a:p>
          <a:p>
            <a:pPr lvl="0" algn="l">
              <a:buFontTx/>
              <a:buChar char="-"/>
            </a:pPr>
            <a:endParaRPr lang="sk-SK" dirty="0">
              <a:solidFill>
                <a:schemeClr val="tx1"/>
              </a:solidFill>
            </a:endParaRPr>
          </a:p>
          <a:p>
            <a:pPr algn="l"/>
            <a:r>
              <a:rPr lang="sk-SK" b="1" dirty="0">
                <a:solidFill>
                  <a:schemeClr val="tx1"/>
                </a:solidFill>
              </a:rPr>
              <a:t>Nedostatky:					Prednosti:		  </a:t>
            </a:r>
            <a:endParaRPr lang="sk-SK" dirty="0">
              <a:solidFill>
                <a:schemeClr val="tx1"/>
              </a:solidFill>
            </a:endParaRPr>
          </a:p>
          <a:p>
            <a:pPr algn="l"/>
            <a:r>
              <a:rPr lang="sk-SK" dirty="0">
                <a:solidFill>
                  <a:schemeClr val="tx1"/>
                </a:solidFill>
              </a:rPr>
              <a:t>- diskontinuita v </a:t>
            </a:r>
            <a:r>
              <a:rPr lang="sk-SK" dirty="0" err="1">
                <a:solidFill>
                  <a:schemeClr val="tx1"/>
                </a:solidFill>
              </a:rPr>
              <a:t>psychol</a:t>
            </a:r>
            <a:r>
              <a:rPr lang="sk-SK" dirty="0">
                <a:solidFill>
                  <a:schemeClr val="tx1"/>
                </a:solidFill>
              </a:rPr>
              <a:t>. paradigmách	</a:t>
            </a:r>
            <a:r>
              <a:rPr lang="sk-SK" dirty="0" smtClean="0">
                <a:solidFill>
                  <a:schemeClr val="tx1"/>
                </a:solidFill>
              </a:rPr>
              <a:t> - </a:t>
            </a:r>
            <a:r>
              <a:rPr lang="sk-SK" dirty="0" err="1">
                <a:solidFill>
                  <a:schemeClr val="tx1"/>
                </a:solidFill>
              </a:rPr>
              <a:t>kontrapozícia</a:t>
            </a:r>
            <a:r>
              <a:rPr lang="sk-SK" dirty="0">
                <a:solidFill>
                  <a:schemeClr val="tx1"/>
                </a:solidFill>
              </a:rPr>
              <a:t> </a:t>
            </a:r>
            <a:r>
              <a:rPr lang="sk-SK" dirty="0" err="1">
                <a:solidFill>
                  <a:schemeClr val="tx1"/>
                </a:solidFill>
              </a:rPr>
              <a:t>psychol.naturalizmu</a:t>
            </a:r>
            <a:endParaRPr lang="sk-SK" dirty="0">
              <a:solidFill>
                <a:schemeClr val="tx1"/>
              </a:solidFill>
            </a:endParaRPr>
          </a:p>
          <a:p>
            <a:pPr algn="l"/>
            <a:r>
              <a:rPr lang="sk-SK" dirty="0">
                <a:solidFill>
                  <a:schemeClr val="tx1"/>
                </a:solidFill>
              </a:rPr>
              <a:t>- podceňovanie teórie		</a:t>
            </a:r>
            <a:r>
              <a:rPr lang="sk-SK" dirty="0" smtClean="0">
                <a:solidFill>
                  <a:schemeClr val="tx1"/>
                </a:solidFill>
              </a:rPr>
              <a:t>           - </a:t>
            </a:r>
            <a:r>
              <a:rPr lang="sk-SK" dirty="0">
                <a:solidFill>
                  <a:schemeClr val="tx1"/>
                </a:solidFill>
              </a:rPr>
              <a:t>nevyhnutnosť skúmať človeka celostne</a:t>
            </a:r>
          </a:p>
          <a:p>
            <a:pPr algn="l"/>
            <a:r>
              <a:rPr lang="sk-SK" dirty="0">
                <a:solidFill>
                  <a:schemeClr val="tx1"/>
                </a:solidFill>
              </a:rPr>
              <a:t>- existenciálny individualizmus	</a:t>
            </a:r>
            <a:r>
              <a:rPr lang="sk-SK" dirty="0" smtClean="0">
                <a:solidFill>
                  <a:schemeClr val="tx1"/>
                </a:solidFill>
              </a:rPr>
              <a:t>               - </a:t>
            </a:r>
            <a:r>
              <a:rPr lang="sk-SK" dirty="0">
                <a:solidFill>
                  <a:schemeClr val="tx1"/>
                </a:solidFill>
              </a:rPr>
              <a:t>vyzdvihovanie aktivity človeka</a:t>
            </a:r>
          </a:p>
          <a:p>
            <a:pPr algn="l"/>
            <a:r>
              <a:rPr lang="sk-SK" dirty="0">
                <a:solidFill>
                  <a:schemeClr val="tx1"/>
                </a:solidFill>
              </a:rPr>
              <a:t>- difúznosť </a:t>
            </a:r>
            <a:r>
              <a:rPr lang="sk-SK" dirty="0" smtClean="0">
                <a:solidFill>
                  <a:schemeClr val="tx1"/>
                </a:solidFill>
              </a:rPr>
              <a:t>metódy</a:t>
            </a:r>
            <a:r>
              <a:rPr lang="sk-SK" dirty="0">
                <a:solidFill>
                  <a:schemeClr val="tx1"/>
                </a:solidFill>
              </a:rPr>
              <a:t> </a:t>
            </a:r>
            <a:r>
              <a:rPr lang="sk-SK" dirty="0" smtClean="0">
                <a:solidFill>
                  <a:schemeClr val="tx1"/>
                </a:solidFill>
              </a:rPr>
              <a:t>          </a:t>
            </a:r>
            <a:r>
              <a:rPr lang="sk-SK" dirty="0">
                <a:solidFill>
                  <a:schemeClr val="tx1"/>
                </a:solidFill>
              </a:rPr>
              <a:t>	</a:t>
            </a:r>
            <a:r>
              <a:rPr lang="sk-SK" dirty="0" smtClean="0">
                <a:solidFill>
                  <a:schemeClr val="tx1"/>
                </a:solidFill>
              </a:rPr>
              <a:t>               - </a:t>
            </a:r>
            <a:r>
              <a:rPr lang="sk-SK" dirty="0">
                <a:solidFill>
                  <a:schemeClr val="tx1"/>
                </a:solidFill>
              </a:rPr>
              <a:t>účinnosť </a:t>
            </a:r>
            <a:r>
              <a:rPr lang="sk-SK" dirty="0" err="1">
                <a:solidFill>
                  <a:schemeClr val="tx1"/>
                </a:solidFill>
              </a:rPr>
              <a:t>psychoterap</a:t>
            </a:r>
            <a:r>
              <a:rPr lang="sk-SK" dirty="0">
                <a:solidFill>
                  <a:schemeClr val="tx1"/>
                </a:solidFill>
              </a:rPr>
              <a:t>. postupov</a:t>
            </a:r>
          </a:p>
          <a:p>
            <a:pPr algn="l">
              <a:buFontTx/>
              <a:buChar char="-"/>
            </a:pPr>
            <a:r>
              <a:rPr lang="sk-SK" dirty="0" smtClean="0">
                <a:solidFill>
                  <a:schemeClr val="tx1"/>
                </a:solidFill>
              </a:rPr>
              <a:t>skôr </a:t>
            </a:r>
            <a:r>
              <a:rPr lang="sk-SK" dirty="0">
                <a:solidFill>
                  <a:schemeClr val="tx1"/>
                </a:solidFill>
              </a:rPr>
              <a:t>prísľub do </a:t>
            </a:r>
            <a:r>
              <a:rPr lang="sk-SK" dirty="0" smtClean="0">
                <a:solidFill>
                  <a:schemeClr val="tx1"/>
                </a:solidFill>
              </a:rPr>
              <a:t>budúcnosti  </a:t>
            </a:r>
            <a:r>
              <a:rPr lang="sk-SK" dirty="0">
                <a:solidFill>
                  <a:schemeClr val="tx1"/>
                </a:solidFill>
              </a:rPr>
              <a:t>	</a:t>
            </a:r>
            <a:r>
              <a:rPr lang="sk-SK" dirty="0" smtClean="0">
                <a:solidFill>
                  <a:schemeClr val="tx1"/>
                </a:solidFill>
              </a:rPr>
              <a:t>               - </a:t>
            </a:r>
            <a:r>
              <a:rPr lang="sk-SK" dirty="0">
                <a:solidFill>
                  <a:schemeClr val="tx1"/>
                </a:solidFill>
              </a:rPr>
              <a:t>reklama </a:t>
            </a:r>
            <a:r>
              <a:rPr lang="sk-SK" dirty="0" err="1">
                <a:solidFill>
                  <a:schemeClr val="tx1"/>
                </a:solidFill>
              </a:rPr>
              <a:t>psychol</a:t>
            </a:r>
            <a:r>
              <a:rPr lang="sk-SK" dirty="0">
                <a:solidFill>
                  <a:schemeClr val="tx1"/>
                </a:solidFill>
              </a:rPr>
              <a:t>. v humanizácii </a:t>
            </a:r>
            <a:r>
              <a:rPr lang="sk-SK" dirty="0" smtClean="0">
                <a:solidFill>
                  <a:schemeClr val="tx1"/>
                </a:solidFill>
              </a:rPr>
              <a:t> </a:t>
            </a:r>
          </a:p>
          <a:p>
            <a:pPr algn="l"/>
            <a:r>
              <a:rPr lang="sk-SK" dirty="0" smtClean="0">
                <a:solidFill>
                  <a:schemeClr val="tx1"/>
                </a:solidFill>
              </a:rPr>
              <a:t>                                                                           spoločnosti</a:t>
            </a:r>
            <a:endParaRPr lang="sk-SK" dirty="0">
              <a:solidFill>
                <a:schemeClr val="tx1"/>
              </a:solidFill>
            </a:endParaRPr>
          </a:p>
          <a:p>
            <a:pPr algn="l"/>
            <a:r>
              <a:rPr lang="sk-SK" b="1" dirty="0">
                <a:solidFill>
                  <a:schemeClr val="tx1"/>
                </a:solidFill>
              </a:rPr>
              <a:t> </a:t>
            </a:r>
            <a:endParaRPr lang="sk-SK" dirty="0">
              <a:solidFill>
                <a:schemeClr val="tx1"/>
              </a:solidFill>
            </a:endParaRPr>
          </a:p>
          <a:p>
            <a:pPr algn="l"/>
            <a:endParaRPr lang="sk-SK"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260648"/>
            <a:ext cx="7772400" cy="980727"/>
          </a:xfrm>
        </p:spPr>
        <p:txBody>
          <a:bodyPr>
            <a:normAutofit fontScale="90000"/>
          </a:bodyPr>
          <a:lstStyle/>
          <a:p>
            <a:r>
              <a:rPr lang="sk-SK" b="1" dirty="0"/>
              <a:t>PREDMET </a:t>
            </a:r>
            <a:r>
              <a:rPr lang="sk-SK" b="1" dirty="0" smtClean="0"/>
              <a:t>PSYCHOLÓGIE</a:t>
            </a:r>
            <a:r>
              <a:rPr lang="sk-SK" dirty="0"/>
              <a:t/>
            </a:r>
            <a:br>
              <a:rPr lang="sk-SK" dirty="0"/>
            </a:br>
            <a:endParaRPr lang="sk-SK" dirty="0"/>
          </a:p>
        </p:txBody>
      </p:sp>
      <p:sp>
        <p:nvSpPr>
          <p:cNvPr id="3" name="Podnadpis 2"/>
          <p:cNvSpPr>
            <a:spLocks noGrp="1"/>
          </p:cNvSpPr>
          <p:nvPr>
            <p:ph type="subTitle" idx="1"/>
          </p:nvPr>
        </p:nvSpPr>
        <p:spPr>
          <a:xfrm>
            <a:off x="179512" y="692696"/>
            <a:ext cx="8784976" cy="5976664"/>
          </a:xfrm>
        </p:spPr>
        <p:txBody>
          <a:bodyPr>
            <a:normAutofit fontScale="77500" lnSpcReduction="20000"/>
          </a:bodyPr>
          <a:lstStyle/>
          <a:p>
            <a:pPr algn="l"/>
            <a:endParaRPr lang="sk-SK" dirty="0" smtClean="0">
              <a:solidFill>
                <a:schemeClr val="tx1"/>
              </a:solidFill>
            </a:endParaRPr>
          </a:p>
          <a:p>
            <a:pPr algn="l"/>
            <a:r>
              <a:rPr lang="sk-SK" dirty="0">
                <a:solidFill>
                  <a:schemeClr val="tx1"/>
                </a:solidFill>
              </a:rPr>
              <a:t>Mohli by sme uviesť ešte rad ďalších novších smerov v psychológii, pre krátkosť času ich však iba vymenujeme.</a:t>
            </a:r>
          </a:p>
          <a:p>
            <a:pPr algn="l"/>
            <a:r>
              <a:rPr lang="sk-SK" b="1" dirty="0" err="1">
                <a:solidFill>
                  <a:schemeClr val="tx1"/>
                </a:solidFill>
              </a:rPr>
              <a:t>Etnogenetika</a:t>
            </a:r>
            <a:r>
              <a:rPr lang="sk-SK" b="1" dirty="0">
                <a:solidFill>
                  <a:schemeClr val="tx1"/>
                </a:solidFill>
              </a:rPr>
              <a:t> – nová psychológia </a:t>
            </a:r>
            <a:r>
              <a:rPr lang="sk-SK" dirty="0">
                <a:solidFill>
                  <a:schemeClr val="tx1"/>
                </a:solidFill>
              </a:rPr>
              <a:t>(</a:t>
            </a:r>
            <a:r>
              <a:rPr lang="sk-SK" dirty="0" err="1">
                <a:solidFill>
                  <a:schemeClr val="tx1"/>
                </a:solidFill>
              </a:rPr>
              <a:t>R.Harré</a:t>
            </a:r>
            <a:r>
              <a:rPr lang="sk-SK" dirty="0">
                <a:solidFill>
                  <a:schemeClr val="tx1"/>
                </a:solidFill>
              </a:rPr>
              <a:t>), ktorá kritizuje </a:t>
            </a:r>
            <a:r>
              <a:rPr lang="sk-SK" dirty="0" err="1">
                <a:solidFill>
                  <a:schemeClr val="tx1"/>
                </a:solidFill>
              </a:rPr>
              <a:t>mechanistický</a:t>
            </a:r>
            <a:r>
              <a:rPr lang="sk-SK" dirty="0">
                <a:solidFill>
                  <a:schemeClr val="tx1"/>
                </a:solidFill>
              </a:rPr>
              <a:t> model človeka, príčinnú determináciu, logicko-pozitivistickú metodológiu. Uplatňuje </a:t>
            </a:r>
            <a:r>
              <a:rPr lang="sk-SK" dirty="0" err="1">
                <a:solidFill>
                  <a:schemeClr val="tx1"/>
                </a:solidFill>
              </a:rPr>
              <a:t>mikrosociologický</a:t>
            </a:r>
            <a:r>
              <a:rPr lang="sk-SK" dirty="0">
                <a:solidFill>
                  <a:schemeClr val="tx1"/>
                </a:solidFill>
              </a:rPr>
              <a:t> prístup k človeku ako osobe, sociálny konštruktivizmus a konverzáciu ako zdroj osvetľovania situácií.</a:t>
            </a:r>
          </a:p>
          <a:p>
            <a:pPr algn="l"/>
            <a:r>
              <a:rPr lang="sk-SK" b="1" dirty="0">
                <a:solidFill>
                  <a:schemeClr val="tx1"/>
                </a:solidFill>
              </a:rPr>
              <a:t>Diskurzívna psychológia </a:t>
            </a:r>
            <a:r>
              <a:rPr lang="sk-SK" dirty="0">
                <a:solidFill>
                  <a:schemeClr val="tx1"/>
                </a:solidFill>
              </a:rPr>
              <a:t>– základom sú údaje získané z </a:t>
            </a:r>
            <a:r>
              <a:rPr lang="sk-SK" dirty="0" err="1">
                <a:solidFill>
                  <a:schemeClr val="tx1"/>
                </a:solidFill>
              </a:rPr>
              <a:t>diskurzu</a:t>
            </a:r>
            <a:r>
              <a:rPr lang="sk-SK" dirty="0">
                <a:solidFill>
                  <a:schemeClr val="tx1"/>
                </a:solidFill>
              </a:rPr>
              <a:t> (akýkoľvek prejav človeka nesúci „rukopis autora, prostredia, doby).</a:t>
            </a:r>
          </a:p>
          <a:p>
            <a:pPr algn="l"/>
            <a:r>
              <a:rPr lang="sk-SK" b="1" dirty="0">
                <a:solidFill>
                  <a:schemeClr val="tx1"/>
                </a:solidFill>
              </a:rPr>
              <a:t>Naratívna psychológia</a:t>
            </a:r>
            <a:r>
              <a:rPr lang="sk-SK" dirty="0">
                <a:solidFill>
                  <a:schemeClr val="tx1"/>
                </a:solidFill>
              </a:rPr>
              <a:t> – údaje sa získavajú zo životných príbehov, ktoré indikujú ambície, nádeje, úzkostlivosti ... čím sa získavajú verzie akí sme (boli, chceme byť). Odmietanie experimentálnych metód!</a:t>
            </a:r>
          </a:p>
          <a:p>
            <a:pPr algn="l"/>
            <a:r>
              <a:rPr lang="sk-SK" b="1" dirty="0">
                <a:solidFill>
                  <a:schemeClr val="tx1"/>
                </a:solidFill>
              </a:rPr>
              <a:t>Feministická psychológia</a:t>
            </a:r>
            <a:r>
              <a:rPr lang="sk-SK" dirty="0">
                <a:solidFill>
                  <a:schemeClr val="tx1"/>
                </a:solidFill>
              </a:rPr>
              <a:t> – kritika psychológie konštituovanej ako „mužská veda“, mužský pohľad na človeka s svet.</a:t>
            </a:r>
          </a:p>
          <a:p>
            <a:pPr algn="l"/>
            <a:endParaRPr lang="sk-SK" dirty="0"/>
          </a:p>
        </p:txBody>
      </p:sp>
    </p:spTree>
  </p:cSld>
  <p:clrMapOvr>
    <a:masterClrMapping/>
  </p:clrMapOvr>
</p:sld>
</file>

<file path=ppt/theme/theme1.xml><?xml version="1.0" encoding="utf-8"?>
<a:theme xmlns:a="http://schemas.openxmlformats.org/drawingml/2006/main" name="Motiv sady Office">
  <a:themeElements>
    <a:clrScheme name="Administrativní">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1292</TotalTime>
  <Words>6251</Words>
  <Application>Microsoft Office PowerPoint</Application>
  <PresentationFormat>Předvádění na obrazovce (4:3)</PresentationFormat>
  <Paragraphs>369</Paragraphs>
  <Slides>92</Slides>
  <Notes>1</Notes>
  <HiddenSlides>0</HiddenSlides>
  <MMClips>0</MMClips>
  <ScaleCrop>false</ScaleCrop>
  <HeadingPairs>
    <vt:vector size="4" baseType="variant">
      <vt:variant>
        <vt:lpstr>Motiv</vt:lpstr>
      </vt:variant>
      <vt:variant>
        <vt:i4>1</vt:i4>
      </vt:variant>
      <vt:variant>
        <vt:lpstr>Nadpisy snímků</vt:lpstr>
      </vt:variant>
      <vt:variant>
        <vt:i4>92</vt:i4>
      </vt:variant>
    </vt:vector>
  </HeadingPairs>
  <TitlesOfParts>
    <vt:vector size="93" baseType="lpstr">
      <vt:lpstr>Motiv sady Office</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 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Formovanie v predvedeckom období</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lpstr>PREDMET PSYCHOLÓGIE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PREDMET PSYCHOLÓGIE</dc:title>
  <dc:creator>Peter Szeliga</dc:creator>
  <cp:lastModifiedBy>Peter Szeliga</cp:lastModifiedBy>
  <cp:revision>92</cp:revision>
  <dcterms:created xsi:type="dcterms:W3CDTF">2010-09-26T15:13:52Z</dcterms:created>
  <dcterms:modified xsi:type="dcterms:W3CDTF">2010-10-13T09:39:36Z</dcterms:modified>
</cp:coreProperties>
</file>