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9" r:id="rId15"/>
    <p:sldId id="280" r:id="rId16"/>
    <p:sldId id="281" r:id="rId17"/>
    <p:sldId id="282" r:id="rId18"/>
    <p:sldId id="283" r:id="rId19"/>
    <p:sldId id="284" r:id="rId20"/>
    <p:sldId id="285" r:id="rId21"/>
    <p:sldId id="286" r:id="rId22"/>
    <p:sldId id="287" r:id="rId23"/>
    <p:sldId id="288" r:id="rId24"/>
    <p:sldId id="289" r:id="rId25"/>
    <p:sldId id="272" r:id="rId26"/>
    <p:sldId id="273" r:id="rId27"/>
    <p:sldId id="274" r:id="rId28"/>
    <p:sldId id="275" r:id="rId29"/>
    <p:sldId id="276" r:id="rId30"/>
    <p:sldId id="277" r:id="rId31"/>
    <p:sldId id="278" r:id="rId32"/>
    <p:sldId id="291" r:id="rId33"/>
    <p:sldId id="292" r:id="rId34"/>
    <p:sldId id="293" r:id="rId35"/>
    <p:sldId id="294" r:id="rId36"/>
    <p:sldId id="295" r:id="rId37"/>
    <p:sldId id="296" r:id="rId38"/>
    <p:sldId id="297" r:id="rId39"/>
    <p:sldId id="298" r:id="rId40"/>
    <p:sldId id="299" r:id="rId41"/>
    <p:sldId id="300" r:id="rId42"/>
    <p:sldId id="301" r:id="rId43"/>
    <p:sldId id="339" r:id="rId44"/>
    <p:sldId id="351" r:id="rId45"/>
    <p:sldId id="349" r:id="rId46"/>
    <p:sldId id="350" r:id="rId47"/>
    <p:sldId id="348" r:id="rId48"/>
    <p:sldId id="347" r:id="rId49"/>
    <p:sldId id="346" r:id="rId50"/>
    <p:sldId id="345" r:id="rId51"/>
    <p:sldId id="302" r:id="rId52"/>
    <p:sldId id="270"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2" r:id="rId80"/>
    <p:sldId id="333" r:id="rId81"/>
    <p:sldId id="334" r:id="rId82"/>
    <p:sldId id="335" r:id="rId83"/>
    <p:sldId id="336" r:id="rId84"/>
    <p:sldId id="337" r:id="rId85"/>
    <p:sldId id="330" r:id="rId86"/>
    <p:sldId id="352" r:id="rId87"/>
    <p:sldId id="353" r:id="rId88"/>
    <p:sldId id="354" r:id="rId89"/>
    <p:sldId id="355" r:id="rId90"/>
    <p:sldId id="356" r:id="rId91"/>
    <p:sldId id="357" r:id="rId92"/>
    <p:sldId id="358" r:id="rId93"/>
    <p:sldId id="369" r:id="rId94"/>
    <p:sldId id="370" r:id="rId95"/>
    <p:sldId id="371" r:id="rId96"/>
    <p:sldId id="372" r:id="rId97"/>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3" autoAdjust="0"/>
    <p:restoredTop sz="94717" autoAdjust="0"/>
  </p:normalViewPr>
  <p:slideViewPr>
    <p:cSldViewPr>
      <p:cViewPr varScale="1">
        <p:scale>
          <a:sx n="69" d="100"/>
          <a:sy n="69" d="100"/>
        </p:scale>
        <p:origin x="-135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sk-SK"/>
          </a:p>
        </p:txBody>
      </p:sp>
      <p:sp>
        <p:nvSpPr>
          <p:cNvPr id="4" name="Zástupný symbol pro datum 3"/>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datum 4"/>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7" name="Zástupný symbol pro datum 6"/>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8" name="Zástupný symbol pro zápatí 7"/>
          <p:cNvSpPr>
            <a:spLocks noGrp="1"/>
          </p:cNvSpPr>
          <p:nvPr>
            <p:ph type="ftr" sz="quarter" idx="11"/>
          </p:nvPr>
        </p:nvSpPr>
        <p:spPr/>
        <p:txBody>
          <a:bodyPr/>
          <a:lstStyle/>
          <a:p>
            <a:endParaRPr lang="sk-SK"/>
          </a:p>
        </p:txBody>
      </p:sp>
      <p:sp>
        <p:nvSpPr>
          <p:cNvPr id="9" name="Zástupný symbol pro číslo snímku 8"/>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datum 2"/>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4" name="Zástupný symbol pro zápatí 3"/>
          <p:cNvSpPr>
            <a:spLocks noGrp="1"/>
          </p:cNvSpPr>
          <p:nvPr>
            <p:ph type="ftr" sz="quarter" idx="11"/>
          </p:nvPr>
        </p:nvSpPr>
        <p:spPr/>
        <p:txBody>
          <a:bodyPr/>
          <a:lstStyle/>
          <a:p>
            <a:endParaRPr lang="sk-SK"/>
          </a:p>
        </p:txBody>
      </p:sp>
      <p:sp>
        <p:nvSpPr>
          <p:cNvPr id="5" name="Zástupný symbol pro číslo snímku 4"/>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3" name="Zástupný symbol pro zápatí 2"/>
          <p:cNvSpPr>
            <a:spLocks noGrp="1"/>
          </p:cNvSpPr>
          <p:nvPr>
            <p:ph type="ftr" sz="quarter" idx="11"/>
          </p:nvPr>
        </p:nvSpPr>
        <p:spPr/>
        <p:txBody>
          <a:bodyPr/>
          <a:lstStyle/>
          <a:p>
            <a:endParaRPr lang="sk-SK"/>
          </a:p>
        </p:txBody>
      </p:sp>
      <p:sp>
        <p:nvSpPr>
          <p:cNvPr id="4" name="Zástupný symbol pro číslo snímku 3"/>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sk-SK"/>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sk-SK"/>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A85B212-B204-4AF3-A7DD-D37868A4777E}" type="datetimeFigureOut">
              <a:rPr lang="sk-SK" smtClean="0"/>
              <a:pPr/>
              <a:t>5. 11. 2010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876DFB7C-1070-49B3-BB43-F48316547EFF}"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85B212-B204-4AF3-A7DD-D37868A4777E}" type="datetimeFigureOut">
              <a:rPr lang="sk-SK" smtClean="0"/>
              <a:pPr/>
              <a:t>5. 11. 2010</a:t>
            </a:fld>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DFB7C-1070-49B3-BB43-F48316547EFF}"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endParaRPr lang="sk-SK" sz="2400" dirty="0" smtClean="0">
              <a:solidFill>
                <a:srgbClr val="000000"/>
              </a:solidFill>
            </a:endParaRPr>
          </a:p>
          <a:p>
            <a:pPr algn="l"/>
            <a:endParaRPr lang="sk-SK" sz="2400" dirty="0" smtClean="0">
              <a:solidFill>
                <a:srgbClr val="000000"/>
              </a:solidFill>
            </a:endParaRPr>
          </a:p>
          <a:p>
            <a:pPr algn="l"/>
            <a:r>
              <a:rPr lang="sk-SK" sz="2400" dirty="0" smtClean="0">
                <a:solidFill>
                  <a:srgbClr val="000000"/>
                </a:solidFill>
              </a:rPr>
              <a:t>            Všeobecnú </a:t>
            </a:r>
            <a:r>
              <a:rPr lang="sk-SK" sz="2400" dirty="0">
                <a:solidFill>
                  <a:srgbClr val="000000"/>
                </a:solidFill>
              </a:rPr>
              <a:t>psychológiu možno v podstate rozdeliť na dve časti alebo dve veľké skupiny. Prvú skupinu tvoria psychické procesy a druhú psychické osobitosti osobnosti.</a:t>
            </a:r>
          </a:p>
          <a:p>
            <a:pPr algn="l"/>
            <a:r>
              <a:rPr lang="sk-SK" sz="2400" dirty="0">
                <a:solidFill>
                  <a:srgbClr val="000000"/>
                </a:solidFill>
              </a:rPr>
              <a:t>	</a:t>
            </a:r>
            <a:r>
              <a:rPr lang="sk-SK" sz="2400" b="1" dirty="0">
                <a:solidFill>
                  <a:srgbClr val="000000"/>
                </a:solidFill>
              </a:rPr>
              <a:t>Psychické procesy </a:t>
            </a:r>
            <a:r>
              <a:rPr lang="sk-SK" sz="2400" dirty="0">
                <a:solidFill>
                  <a:srgbClr val="000000"/>
                </a:solidFill>
              </a:rPr>
              <a:t>je možné rozdeliť na:</a:t>
            </a:r>
          </a:p>
          <a:p>
            <a:pPr algn="l"/>
            <a:r>
              <a:rPr lang="sk-SK" sz="2400" dirty="0">
                <a:solidFill>
                  <a:srgbClr val="000000"/>
                </a:solidFill>
              </a:rPr>
              <a:t>	1. poznávacie procesy</a:t>
            </a:r>
          </a:p>
          <a:p>
            <a:pPr algn="l"/>
            <a:r>
              <a:rPr lang="sk-SK" sz="2400" dirty="0">
                <a:solidFill>
                  <a:srgbClr val="000000"/>
                </a:solidFill>
              </a:rPr>
              <a:t>	2. citové procesy</a:t>
            </a:r>
          </a:p>
          <a:p>
            <a:pPr algn="l"/>
            <a:r>
              <a:rPr lang="sk-SK" sz="2400" dirty="0">
                <a:solidFill>
                  <a:srgbClr val="000000"/>
                </a:solidFill>
              </a:rPr>
              <a:t>	3. vôľové </a:t>
            </a:r>
            <a:r>
              <a:rPr lang="sk-SK" sz="2400" dirty="0" smtClean="0">
                <a:solidFill>
                  <a:srgbClr val="000000"/>
                </a:solidFill>
              </a:rPr>
              <a:t>procesy</a:t>
            </a:r>
            <a:endParaRPr lang="sk-SK" sz="2400" dirty="0">
              <a:solidFill>
                <a:srgbClr val="000000"/>
              </a:solidFill>
            </a:endParaRPr>
          </a:p>
          <a:p>
            <a:pPr algn="l"/>
            <a:r>
              <a:rPr lang="sk-SK" sz="2400" dirty="0">
                <a:solidFill>
                  <a:srgbClr val="000000"/>
                </a:solidFill>
              </a:rPr>
              <a:t>	Najprv sa budeme venovať poznávacím procesom.</a:t>
            </a:r>
          </a:p>
          <a:p>
            <a:pPr algn="l"/>
            <a:endParaRPr lang="sk-SK"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dirty="0">
                <a:solidFill>
                  <a:srgbClr val="000000"/>
                </a:solidFill>
              </a:rPr>
              <a:t>Uvedieme si ešte jednu teóriu farebného videnia, ktorej autorom je </a:t>
            </a:r>
            <a:r>
              <a:rPr lang="sk-SK" sz="2400" dirty="0" err="1">
                <a:solidFill>
                  <a:srgbClr val="000000"/>
                </a:solidFill>
              </a:rPr>
              <a:t>Helmholtz</a:t>
            </a:r>
            <a:r>
              <a:rPr lang="sk-SK" sz="2400" dirty="0">
                <a:solidFill>
                  <a:srgbClr val="000000"/>
                </a:solidFill>
              </a:rPr>
              <a:t>. Je to tzv. trojkomponentová teória farebného videnia, ktorá vychádza zo zákonov miešania farieb. Stačí, ak máme tri vhodne zvolené farby a ich miešaním je možné získať všetky ostatné farebné odtiene. Sú to tieto tri farby: červená, zelená a modrofialová. Podľa tejto teórie, ktorá sa uplatnila aj pri konštrukcii farebného televízora, existujú na sietnici tri druhy čapíkov na odrážanie uvedených troch farieb. Zatiaľ sa tieto tri druhy čapíkov nepodarilo zistiť </a:t>
            </a:r>
            <a:r>
              <a:rPr lang="sk-SK" sz="2400" dirty="0" smtClean="0">
                <a:solidFill>
                  <a:srgbClr val="000000"/>
                </a:solidFill>
              </a:rPr>
              <a:t>/všetky </a:t>
            </a:r>
            <a:r>
              <a:rPr lang="sk-SK" sz="2400" dirty="0">
                <a:solidFill>
                  <a:srgbClr val="000000"/>
                </a:solidFill>
              </a:rPr>
              <a:t>čapíky sa nám zatiaľ javia ako </a:t>
            </a:r>
            <a:r>
              <a:rPr lang="sk-SK" sz="2400" dirty="0" smtClean="0">
                <a:solidFill>
                  <a:srgbClr val="000000"/>
                </a:solidFill>
              </a:rPr>
              <a:t>rovnaké/, </a:t>
            </a:r>
            <a:r>
              <a:rPr lang="sk-SK" sz="2400" dirty="0">
                <a:solidFill>
                  <a:srgbClr val="000000"/>
                </a:solidFill>
              </a:rPr>
              <a:t>takže ide len o teóriu, ktorá však našla, ako sme spomínali, praktické uplatnenie. Aj na obrazovke farebného televízora nájdete iba uvedené tri druhy farby pri zväčšení zväčšovacím sklom, o čom sa možno ľahko presvedčiť.</a:t>
            </a:r>
          </a:p>
          <a:p>
            <a:pPr algn="l"/>
            <a:r>
              <a:rPr lang="sk-SK" sz="2400" dirty="0">
                <a:solidFill>
                  <a:srgbClr val="000000"/>
                </a:solidFill>
              </a:rPr>
              <a:t>	</a:t>
            </a:r>
            <a:r>
              <a:rPr lang="sk-SK" sz="2400" b="1" u="sng" dirty="0">
                <a:solidFill>
                  <a:srgbClr val="000000"/>
                </a:solidFill>
              </a:rPr>
              <a:t>Sluchové pocity</a:t>
            </a:r>
            <a:endParaRPr lang="sk-SK" sz="2400" dirty="0">
              <a:solidFill>
                <a:srgbClr val="000000"/>
              </a:solidFill>
            </a:endParaRPr>
          </a:p>
          <a:p>
            <a:pPr algn="l"/>
            <a:r>
              <a:rPr lang="sk-SK" sz="2400" dirty="0">
                <a:solidFill>
                  <a:srgbClr val="000000"/>
                </a:solidFill>
              </a:rPr>
              <a:t>	Orgánom pre sluchové pocity je ucho, ktoré sa skladá z troch základných častí:</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vonkajšie ucho</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stredné ucho</a:t>
            </a: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vnútorné ucho </a:t>
            </a:r>
            <a:r>
              <a:rPr lang="sk-SK" sz="2400" dirty="0" smtClean="0">
                <a:solidFill>
                  <a:srgbClr val="000000"/>
                </a:solidFill>
              </a:rPr>
              <a:t>/práve </a:t>
            </a:r>
            <a:r>
              <a:rPr lang="sk-SK" sz="2400" dirty="0">
                <a:solidFill>
                  <a:srgbClr val="000000"/>
                </a:solidFill>
              </a:rPr>
              <a:t>tam sa nachádza vlastný </a:t>
            </a:r>
            <a:r>
              <a:rPr lang="sk-SK" sz="2400" dirty="0" smtClean="0">
                <a:solidFill>
                  <a:srgbClr val="000000"/>
                </a:solidFill>
              </a:rPr>
              <a:t>receptor/</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dirty="0">
                <a:solidFill>
                  <a:srgbClr val="000000"/>
                </a:solidFill>
              </a:rPr>
              <a:t>Podnetom pre sluchové pocity sú zvukové vlny vyvolané chvením pevných telies, ktoré sa šíri na všetky strany od chvejúceho sa telesá. Naše ucho môže zachytiť iba pomerne malý rozsah zvukových </a:t>
            </a:r>
            <a:r>
              <a:rPr lang="sk-SK" sz="2400" dirty="0" smtClean="0">
                <a:solidFill>
                  <a:srgbClr val="000000"/>
                </a:solidFill>
              </a:rPr>
              <a:t>vĺn</a:t>
            </a:r>
            <a:r>
              <a:rPr lang="sk-SK" sz="2400" dirty="0">
                <a:solidFill>
                  <a:srgbClr val="000000"/>
                </a:solidFill>
              </a:rPr>
              <a:t>. Podľa </a:t>
            </a:r>
            <a:r>
              <a:rPr lang="sk-SK" sz="2400" dirty="0" err="1">
                <a:solidFill>
                  <a:srgbClr val="000000"/>
                </a:solidFill>
              </a:rPr>
              <a:t>Elesenhansa-Gieseho</a:t>
            </a:r>
            <a:r>
              <a:rPr lang="sk-SK" sz="2400" dirty="0">
                <a:solidFill>
                  <a:srgbClr val="000000"/>
                </a:solidFill>
              </a:rPr>
              <a:t> sú to zvukové vlny s kmitočtom od 16-20 do 22.000 kmitov za sekundu </a:t>
            </a:r>
            <a:r>
              <a:rPr lang="sk-SK" sz="2400" dirty="0" smtClean="0">
                <a:solidFill>
                  <a:srgbClr val="000000"/>
                </a:solidFill>
              </a:rPr>
              <a:t>/hercov/. </a:t>
            </a:r>
            <a:r>
              <a:rPr lang="sk-SK" sz="2400" dirty="0">
                <a:solidFill>
                  <a:srgbClr val="000000"/>
                </a:solidFill>
              </a:rPr>
              <a:t>Vlnenie s menším kmitočtom ako 16 nazývame infrazvukom a s vyšším kmitočtom ako 22.000 - ultrazvukom. Obidva tieto zvukov nepociťujeme ako zvuky.</a:t>
            </a:r>
          </a:p>
          <a:p>
            <a:pPr algn="l"/>
            <a:r>
              <a:rPr lang="sk-SK" sz="2400" dirty="0">
                <a:solidFill>
                  <a:srgbClr val="000000"/>
                </a:solidFill>
              </a:rPr>
              <a:t>	Naše ucho je veľmi citlivý orgán. Môže zachytiť podľa sily a výšky asi 300.000 rôznych </a:t>
            </a:r>
            <a:r>
              <a:rPr lang="sk-SK" sz="2400" dirty="0" smtClean="0">
                <a:solidFill>
                  <a:srgbClr val="000000"/>
                </a:solidFill>
              </a:rPr>
              <a:t>tónov</a:t>
            </a:r>
            <a:r>
              <a:rPr lang="sk-SK" sz="2400" dirty="0">
                <a:solidFill>
                  <a:srgbClr val="000000"/>
                </a:solidFill>
              </a:rPr>
              <a:t>. Citlivosť pre rôzne výšky hudobného tónu môže dosiahnuť značnej jemnosti. U hudobníkov, ladičov nástrojov, je rozdielový prah pre zvuky strednej výšky 1/20 až 1/30 poltónu (teda medzi susednými klávesmi na klavíru môže taký človek rozlíšiť od 20 do 30 medzistupňov </a:t>
            </a:r>
            <a:r>
              <a:rPr lang="sk-SK" sz="2400" dirty="0" smtClean="0">
                <a:solidFill>
                  <a:srgbClr val="000000"/>
                </a:solidFill>
              </a:rPr>
              <a:t>výšky.</a:t>
            </a:r>
            <a:endParaRPr lang="sk-SK" sz="2400" dirty="0">
              <a:solidFill>
                <a:srgbClr val="000000"/>
              </a:solidFill>
            </a:endParaRPr>
          </a:p>
          <a:p>
            <a:pPr algn="l"/>
            <a:r>
              <a:rPr lang="sk-SK" sz="2400" dirty="0">
                <a:solidFill>
                  <a:srgbClr val="000000"/>
                </a:solidFill>
              </a:rPr>
              <a:t>	Pokiaľ ide o polohu zvukového zdroja k nášmu uchu, platí tu tzv. </a:t>
            </a:r>
            <a:r>
              <a:rPr lang="sk-SK" sz="2400" dirty="0" err="1">
                <a:solidFill>
                  <a:srgbClr val="000000"/>
                </a:solidFill>
              </a:rPr>
              <a:t>Dopplerov</a:t>
            </a:r>
            <a:r>
              <a:rPr lang="sk-SK" sz="2400" dirty="0">
                <a:solidFill>
                  <a:srgbClr val="000000"/>
                </a:solidFill>
              </a:rPr>
              <a:t> princíp: </a:t>
            </a:r>
            <a:r>
              <a:rPr lang="sk-SK" sz="2400" dirty="0" smtClean="0">
                <a:solidFill>
                  <a:srgbClr val="000000"/>
                </a:solidFill>
              </a:rPr>
              <a:t>keď </a:t>
            </a:r>
            <a:r>
              <a:rPr lang="sk-SK" sz="2400" dirty="0">
                <a:solidFill>
                  <a:srgbClr val="000000"/>
                </a:solidFill>
              </a:rPr>
              <a:t>sa zvukový zdroj od nášho uchu vzďaľuje, tóny sa nám zdajú nižšie, ak sa približuje, zdajú sa nám vyššie </a:t>
            </a:r>
            <a:r>
              <a:rPr lang="sk-SK" sz="2400" dirty="0" smtClean="0">
                <a:solidFill>
                  <a:srgbClr val="000000"/>
                </a:solidFill>
              </a:rPr>
              <a:t>/siréna auta/.</a:t>
            </a:r>
            <a:endParaRPr lang="sk-SK" sz="2400" dirty="0">
              <a:solidFill>
                <a:srgbClr val="000000"/>
              </a:solidFill>
            </a:endParaRPr>
          </a:p>
          <a:p>
            <a:pPr algn="l"/>
            <a:r>
              <a:rPr lang="sk-SK" sz="2400" dirty="0">
                <a:solidFill>
                  <a:srgbClr val="000000"/>
                </a:solidFill>
              </a:rPr>
              <a:t>	</a:t>
            </a:r>
            <a:r>
              <a:rPr lang="sk-SK" sz="2400" u="sng" dirty="0">
                <a:solidFill>
                  <a:srgbClr val="000000"/>
                </a:solidFill>
              </a:rPr>
              <a:t>Zvuky a </a:t>
            </a:r>
            <a:r>
              <a:rPr lang="sk-SK" sz="2400" u="sng" dirty="0" smtClean="0">
                <a:solidFill>
                  <a:srgbClr val="000000"/>
                </a:solidFill>
              </a:rPr>
              <a:t>tóny</a:t>
            </a:r>
            <a:endParaRPr lang="sk-SK" sz="2400" dirty="0">
              <a:solidFill>
                <a:srgbClr val="000000"/>
              </a:solidFill>
            </a:endParaRPr>
          </a:p>
          <a:p>
            <a:pPr algn="l"/>
            <a:r>
              <a:rPr lang="sk-SK" sz="2400" dirty="0">
                <a:solidFill>
                  <a:srgbClr val="000000"/>
                </a:solidFill>
              </a:rPr>
              <a:t>	Podľa fyzickej povahy podnetu a podľa psychickej kvality rozlišujeme dva druhy sluchových pocitov: zvuky a </a:t>
            </a:r>
            <a:r>
              <a:rPr lang="sk-SK" sz="2400" dirty="0" smtClean="0">
                <a:solidFill>
                  <a:srgbClr val="000000"/>
                </a:solidFill>
              </a:rPr>
              <a:t>tóny</a:t>
            </a:r>
            <a:r>
              <a:rPr lang="sk-SK" sz="2400" dirty="0">
                <a:solidFill>
                  <a:srgbClr val="000000"/>
                </a:solidFill>
              </a:rPr>
              <a:t>.</a:t>
            </a:r>
          </a:p>
          <a:p>
            <a:pPr algn="l"/>
            <a:endParaRPr lang="sk-SK" sz="240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u="sng" dirty="0">
                <a:solidFill>
                  <a:srgbClr val="000000"/>
                </a:solidFill>
              </a:rPr>
              <a:t>Zvuky </a:t>
            </a:r>
            <a:r>
              <a:rPr lang="sk-SK" sz="2400" dirty="0">
                <a:solidFill>
                  <a:srgbClr val="000000"/>
                </a:solidFill>
              </a:rPr>
              <a:t>- vznikajú nepravidelným vlnením zvukových </a:t>
            </a:r>
            <a:r>
              <a:rPr lang="sk-SK" sz="2400" dirty="0" smtClean="0">
                <a:solidFill>
                  <a:srgbClr val="000000"/>
                </a:solidFill>
              </a:rPr>
              <a:t>vĺn</a:t>
            </a:r>
            <a:r>
              <a:rPr lang="sk-SK" sz="2400" dirty="0">
                <a:solidFill>
                  <a:srgbClr val="000000"/>
                </a:solidFill>
              </a:rPr>
              <a:t>. Najbežnejším zvukom je reč. </a:t>
            </a:r>
            <a:r>
              <a:rPr lang="sk-SK" sz="2400" dirty="0" err="1">
                <a:solidFill>
                  <a:srgbClr val="000000"/>
                </a:solidFill>
              </a:rPr>
              <a:t>Wundt</a:t>
            </a:r>
            <a:r>
              <a:rPr lang="sk-SK" sz="2400" dirty="0">
                <a:solidFill>
                  <a:srgbClr val="000000"/>
                </a:solidFill>
              </a:rPr>
              <a:t> sa pokúšal o rozdelenie zvukov na trvalé </a:t>
            </a:r>
            <a:r>
              <a:rPr lang="sk-SK" sz="2400" dirty="0" smtClean="0">
                <a:solidFill>
                  <a:srgbClr val="000000"/>
                </a:solidFill>
              </a:rPr>
              <a:t>/hučanie</a:t>
            </a:r>
            <a:r>
              <a:rPr lang="sk-SK" sz="2400" dirty="0">
                <a:solidFill>
                  <a:srgbClr val="000000"/>
                </a:solidFill>
              </a:rPr>
              <a:t>, vrčanie, </a:t>
            </a:r>
            <a:r>
              <a:rPr lang="sk-SK" sz="2400" dirty="0" smtClean="0">
                <a:solidFill>
                  <a:srgbClr val="000000"/>
                </a:solidFill>
              </a:rPr>
              <a:t>syčanie/ </a:t>
            </a:r>
            <a:r>
              <a:rPr lang="sk-SK" sz="2400" dirty="0">
                <a:solidFill>
                  <a:srgbClr val="000000"/>
                </a:solidFill>
              </a:rPr>
              <a:t>a na zvuky momentálne </a:t>
            </a:r>
            <a:r>
              <a:rPr lang="sk-SK" sz="2400" dirty="0" smtClean="0">
                <a:solidFill>
                  <a:srgbClr val="000000"/>
                </a:solidFill>
              </a:rPr>
              <a:t>/úder</a:t>
            </a:r>
            <a:r>
              <a:rPr lang="sk-SK" sz="2400" dirty="0">
                <a:solidFill>
                  <a:srgbClr val="000000"/>
                </a:solidFill>
              </a:rPr>
              <a:t>, </a:t>
            </a:r>
            <a:r>
              <a:rPr lang="sk-SK" sz="2400" dirty="0" smtClean="0">
                <a:solidFill>
                  <a:srgbClr val="000000"/>
                </a:solidFill>
              </a:rPr>
              <a:t>výstrel/.</a:t>
            </a:r>
            <a:endParaRPr lang="sk-SK" sz="2400" dirty="0">
              <a:solidFill>
                <a:srgbClr val="000000"/>
              </a:solidFill>
            </a:endParaRPr>
          </a:p>
          <a:p>
            <a:pPr algn="l"/>
            <a:r>
              <a:rPr lang="sk-SK" sz="2400" dirty="0">
                <a:solidFill>
                  <a:srgbClr val="000000"/>
                </a:solidFill>
              </a:rPr>
              <a:t>	</a:t>
            </a:r>
            <a:r>
              <a:rPr lang="sk-SK" sz="2400" u="sng" dirty="0">
                <a:solidFill>
                  <a:srgbClr val="000000"/>
                </a:solidFill>
              </a:rPr>
              <a:t>Tóny</a:t>
            </a:r>
            <a:r>
              <a:rPr lang="sk-SK" sz="2400" dirty="0">
                <a:solidFill>
                  <a:srgbClr val="000000"/>
                </a:solidFill>
              </a:rPr>
              <a:t> - podnetom pre pocit tónu sú vlny s pravidelným kmitočtom. Pri pocitoch tónu rozlišujeme tri základné charakteristiky:</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intenzitu - závisí od veľkosti </a:t>
            </a:r>
            <a:r>
              <a:rPr lang="sk-SK" sz="2400" dirty="0" smtClean="0">
                <a:solidFill>
                  <a:srgbClr val="000000"/>
                </a:solidFill>
              </a:rPr>
              <a:t>/amplitúdy </a:t>
            </a:r>
            <a:r>
              <a:rPr lang="sk-SK" sz="2400" dirty="0" err="1" smtClean="0">
                <a:solidFill>
                  <a:srgbClr val="000000"/>
                </a:solidFill>
              </a:rPr>
              <a:t>rozkmitu</a:t>
            </a:r>
            <a:r>
              <a:rPr lang="sk-SK" sz="2400" dirty="0">
                <a:solidFill>
                  <a:srgbClr val="000000"/>
                </a:solidFill>
                <a:sym typeface="Times New Roman"/>
              </a:rPr>
              <a:t>/</a:t>
            </a:r>
            <a:r>
              <a:rPr lang="sk-SK" sz="2400" dirty="0" smtClean="0">
                <a:solidFill>
                  <a:srgbClr val="000000"/>
                </a:solidFill>
              </a:rPr>
              <a:t> </a:t>
            </a:r>
            <a:r>
              <a:rPr lang="sk-SK" sz="2400" dirty="0">
                <a:solidFill>
                  <a:srgbClr val="000000"/>
                </a:solidFill>
              </a:rPr>
              <a:t>zvukovej vlny,</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výšku - závisí od frekvencie vlnenia </a:t>
            </a:r>
            <a:r>
              <a:rPr lang="sk-SK" sz="2400" dirty="0" smtClean="0">
                <a:solidFill>
                  <a:srgbClr val="000000"/>
                </a:solidFill>
              </a:rPr>
              <a:t>/od kmitočtu/,</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farbu </a:t>
            </a:r>
            <a:r>
              <a:rPr lang="sk-SK" sz="2400" dirty="0" smtClean="0">
                <a:solidFill>
                  <a:srgbClr val="000000"/>
                </a:solidFill>
              </a:rPr>
              <a:t>- </a:t>
            </a:r>
            <a:r>
              <a:rPr lang="sk-SK" sz="2400" dirty="0">
                <a:solidFill>
                  <a:srgbClr val="000000"/>
                </a:solidFill>
              </a:rPr>
              <a:t>závisí od formy, alebo zloženia zvukovej vlny.  Ten istý </a:t>
            </a:r>
            <a:r>
              <a:rPr lang="sk-SK" sz="2400" dirty="0" smtClean="0">
                <a:solidFill>
                  <a:srgbClr val="000000"/>
                </a:solidFill>
              </a:rPr>
              <a:t>tón </a:t>
            </a:r>
            <a:r>
              <a:rPr lang="sk-SK" sz="2400" dirty="0">
                <a:solidFill>
                  <a:srgbClr val="000000"/>
                </a:solidFill>
              </a:rPr>
              <a:t>zahraný na husliach, trúbke alebo flaute znie predsa len ináč - závisí to od tzv. vrchných </a:t>
            </a:r>
            <a:r>
              <a:rPr lang="sk-SK" sz="2400" dirty="0" smtClean="0">
                <a:solidFill>
                  <a:srgbClr val="000000"/>
                </a:solidFill>
              </a:rPr>
              <a:t>tónov </a:t>
            </a:r>
            <a:r>
              <a:rPr lang="sk-SK" sz="2400" dirty="0">
                <a:solidFill>
                  <a:srgbClr val="000000"/>
                </a:solidFill>
              </a:rPr>
              <a:t>- </a:t>
            </a:r>
            <a:r>
              <a:rPr lang="sk-SK" sz="2400" dirty="0" err="1" smtClean="0">
                <a:solidFill>
                  <a:srgbClr val="000000"/>
                </a:solidFill>
              </a:rPr>
              <a:t>overtónov</a:t>
            </a:r>
            <a:r>
              <a:rPr lang="sk-SK" sz="2400" dirty="0">
                <a:solidFill>
                  <a:srgbClr val="000000"/>
                </a:solidFill>
              </a:rPr>
              <a:t>, ktoré sprevádzajú základný </a:t>
            </a:r>
            <a:r>
              <a:rPr lang="sk-SK" sz="2400" dirty="0" smtClean="0">
                <a:solidFill>
                  <a:srgbClr val="000000"/>
                </a:solidFill>
              </a:rPr>
              <a:t>tón</a:t>
            </a:r>
            <a:r>
              <a:rPr lang="sk-SK" sz="2400" dirty="0">
                <a:solidFill>
                  <a:srgbClr val="000000"/>
                </a:solidFill>
              </a:rPr>
              <a:t>.</a:t>
            </a:r>
          </a:p>
          <a:p>
            <a:pPr algn="l"/>
            <a:r>
              <a:rPr lang="sk-SK" sz="2400" dirty="0">
                <a:solidFill>
                  <a:srgbClr val="000000"/>
                </a:solidFill>
              </a:rPr>
              <a:t>	Podľa výšky tónu sú všetky tóny usporiadané do lineárneho systému podľa počtu kmitov. v Hudbe najnižší </a:t>
            </a:r>
            <a:r>
              <a:rPr lang="sk-SK" sz="2400" dirty="0" smtClean="0">
                <a:solidFill>
                  <a:srgbClr val="000000"/>
                </a:solidFill>
              </a:rPr>
              <a:t>tón </a:t>
            </a:r>
            <a:r>
              <a:rPr lang="sk-SK" sz="2400" dirty="0">
                <a:solidFill>
                  <a:srgbClr val="000000"/>
                </a:solidFill>
              </a:rPr>
              <a:t>má kmitočet 16,5 </a:t>
            </a:r>
            <a:r>
              <a:rPr lang="sk-SK" sz="2400" dirty="0" smtClean="0">
                <a:solidFill>
                  <a:srgbClr val="000000"/>
                </a:solidFill>
              </a:rPr>
              <a:t>/C2/ a </a:t>
            </a:r>
            <a:r>
              <a:rPr lang="sk-SK" sz="2400" dirty="0">
                <a:solidFill>
                  <a:srgbClr val="000000"/>
                </a:solidFill>
              </a:rPr>
              <a:t>najvyšší - 16.896 </a:t>
            </a:r>
            <a:r>
              <a:rPr lang="sk-SK" sz="2400" dirty="0" smtClean="0">
                <a:solidFill>
                  <a:srgbClr val="000000"/>
                </a:solidFill>
              </a:rPr>
              <a:t>/c7/ </a:t>
            </a:r>
            <a:r>
              <a:rPr lang="sk-SK" sz="2400" dirty="0">
                <a:solidFill>
                  <a:srgbClr val="000000"/>
                </a:solidFill>
              </a:rPr>
              <a:t>a takýto rozsah možno zahrať na 9 oktávovom organe. V hudbe najčastejšie používaný základný </a:t>
            </a:r>
            <a:r>
              <a:rPr lang="sk-SK" sz="2400" dirty="0" smtClean="0">
                <a:solidFill>
                  <a:srgbClr val="000000"/>
                </a:solidFill>
              </a:rPr>
              <a:t>tón </a:t>
            </a:r>
            <a:r>
              <a:rPr lang="sk-SK" sz="2400" dirty="0">
                <a:solidFill>
                  <a:srgbClr val="000000"/>
                </a:solidFill>
              </a:rPr>
              <a:t>je komorné „a“ s kmitočtom 435 vĺn za sek.</a:t>
            </a:r>
          </a:p>
          <a:p>
            <a:pPr algn="l"/>
            <a:r>
              <a:rPr lang="sk-SK" sz="2400" dirty="0">
                <a:solidFill>
                  <a:srgbClr val="000000"/>
                </a:solidFill>
              </a:rPr>
              <a:t>	</a:t>
            </a:r>
            <a:r>
              <a:rPr lang="sk-SK" sz="2400" u="sng" dirty="0" smtClean="0">
                <a:solidFill>
                  <a:srgbClr val="000000"/>
                </a:solidFill>
              </a:rPr>
              <a:t>Teórie </a:t>
            </a:r>
            <a:r>
              <a:rPr lang="sk-SK" sz="2400" u="sng" dirty="0">
                <a:solidFill>
                  <a:srgbClr val="000000"/>
                </a:solidFill>
              </a:rPr>
              <a:t>počutia</a:t>
            </a:r>
            <a:endParaRPr lang="sk-SK" sz="2400" dirty="0">
              <a:solidFill>
                <a:srgbClr val="000000"/>
              </a:solidFill>
            </a:endParaRPr>
          </a:p>
          <a:p>
            <a:pPr algn="l"/>
            <a:r>
              <a:rPr lang="sk-SK" sz="2400" dirty="0">
                <a:solidFill>
                  <a:srgbClr val="000000"/>
                </a:solidFill>
              </a:rPr>
              <a:t>	Najznámejšia je </a:t>
            </a:r>
            <a:r>
              <a:rPr lang="sk-SK" sz="2400" dirty="0" err="1">
                <a:solidFill>
                  <a:srgbClr val="000000"/>
                </a:solidFill>
              </a:rPr>
              <a:t>Helmholtzova</a:t>
            </a:r>
            <a:r>
              <a:rPr lang="sk-SK" sz="2400" dirty="0">
                <a:solidFill>
                  <a:srgbClr val="000000"/>
                </a:solidFill>
              </a:rPr>
              <a:t> rezonančná teória, podľa ktorej vlastným sluchovým orgánom je slimák vo vnútornom uchu, tzv. </a:t>
            </a:r>
            <a:r>
              <a:rPr lang="sk-SK" sz="2400" dirty="0" err="1">
                <a:solidFill>
                  <a:srgbClr val="000000"/>
                </a:solidFill>
              </a:rPr>
              <a:t>Cortiho</a:t>
            </a:r>
            <a:r>
              <a:rPr lang="sk-SK" sz="2400" dirty="0">
                <a:solidFill>
                  <a:srgbClr val="000000"/>
                </a:solidFill>
              </a:rPr>
              <a:t> orgán, ktorý obsahuje viac ako 20.000 vlákien, napätých medzi stenou a osou slimáka. Zvukové vlny, ktoré uvedú do pohybu zariadenie stredného ucha, rozochvejú jednotlivé vlákna, ktoré sú, podobne ako na klavíri struny, „naladené“ na </a:t>
            </a:r>
            <a:r>
              <a:rPr lang="sk-SK" sz="2400" dirty="0" smtClean="0">
                <a:solidFill>
                  <a:srgbClr val="000000"/>
                </a:solidFill>
              </a:rPr>
              <a:t>tóny </a:t>
            </a:r>
            <a:r>
              <a:rPr lang="sk-SK" sz="2400" dirty="0">
                <a:solidFill>
                  <a:srgbClr val="000000"/>
                </a:solidFill>
              </a:rPr>
              <a:t>určitej výšky. Rozochvené vlákna podráždia sluchový nerv a tým je daný fyziologický základ pre vznik sluchového pocitu.</a:t>
            </a:r>
          </a:p>
          <a:p>
            <a:pPr algn="l"/>
            <a:endParaRPr lang="sk-SK" sz="2400"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b="1" dirty="0">
                <a:solidFill>
                  <a:srgbClr val="000000"/>
                </a:solidFill>
              </a:rPr>
              <a:t>Adaptácia </a:t>
            </a:r>
            <a:r>
              <a:rPr lang="sk-SK" sz="2400" dirty="0">
                <a:solidFill>
                  <a:srgbClr val="000000"/>
                </a:solidFill>
              </a:rPr>
              <a:t>- je to zmena citlivosti, ktorá vznikne následkom prispôsobenia sa zmyslového orgánu k podnetom, ktoré naňho pôsobia.</a:t>
            </a:r>
          </a:p>
          <a:p>
            <a:pPr algn="l"/>
            <a:r>
              <a:rPr lang="sk-SK" sz="2400" dirty="0">
                <a:solidFill>
                  <a:srgbClr val="000000"/>
                </a:solidFill>
              </a:rPr>
              <a:t>	Adaptácia sa vyskytuje pri všetkých druhoch pocitov, ale osobitne výrazne sa prejavuje pri </a:t>
            </a:r>
            <a:r>
              <a:rPr lang="sk-SK" sz="2400" dirty="0" err="1">
                <a:solidFill>
                  <a:srgbClr val="000000"/>
                </a:solidFill>
              </a:rPr>
              <a:t>taktilných</a:t>
            </a:r>
            <a:r>
              <a:rPr lang="sk-SK" sz="2400" dirty="0">
                <a:solidFill>
                  <a:srgbClr val="000000"/>
                </a:solidFill>
              </a:rPr>
              <a:t> </a:t>
            </a:r>
            <a:r>
              <a:rPr lang="sk-SK" sz="2400" dirty="0" smtClean="0">
                <a:solidFill>
                  <a:srgbClr val="000000"/>
                </a:solidFill>
              </a:rPr>
              <a:t>/dotykových/, </a:t>
            </a:r>
            <a:r>
              <a:rPr lang="sk-SK" sz="2400" dirty="0">
                <a:solidFill>
                  <a:srgbClr val="000000"/>
                </a:solidFill>
              </a:rPr>
              <a:t>teplotných, čuchových a zrakových pocitoch. Pri sluchových pocitoch a pocitoch bolesti je pôsobenie adaptácie málo badateľné.</a:t>
            </a:r>
          </a:p>
          <a:p>
            <a:pPr algn="l"/>
            <a:r>
              <a:rPr lang="sk-SK" sz="2400" dirty="0">
                <a:solidFill>
                  <a:srgbClr val="000000"/>
                </a:solidFill>
              </a:rPr>
              <a:t>	</a:t>
            </a:r>
            <a:r>
              <a:rPr lang="sk-SK" sz="2400" dirty="0" err="1">
                <a:solidFill>
                  <a:srgbClr val="000000"/>
                </a:solidFill>
              </a:rPr>
              <a:t>Taktilná</a:t>
            </a:r>
            <a:r>
              <a:rPr lang="sk-SK" sz="2400" dirty="0">
                <a:solidFill>
                  <a:srgbClr val="000000"/>
                </a:solidFill>
              </a:rPr>
              <a:t> citlivosť sa veľmi rýchlo znižuje pri dotyku na ktoromkoľvek mieste kože, ktorý trvá istý čas. Pokusy ukázali, že už o 3 sek. pocit tlaku tvorí iba 15 tej sily, ktorú mal tlak </a:t>
            </a:r>
            <a:r>
              <a:rPr lang="sk-SK" sz="2400" dirty="0" smtClean="0">
                <a:solidFill>
                  <a:srgbClr val="000000"/>
                </a:solidFill>
              </a:rPr>
              <a:t>hneď </a:t>
            </a:r>
            <a:r>
              <a:rPr lang="sk-SK" sz="2400" dirty="0">
                <a:solidFill>
                  <a:srgbClr val="000000"/>
                </a:solidFill>
              </a:rPr>
              <a:t>po dotyku </a:t>
            </a:r>
            <a:r>
              <a:rPr lang="sk-SK" sz="2400" dirty="0" smtClean="0">
                <a:solidFill>
                  <a:srgbClr val="000000"/>
                </a:solidFill>
              </a:rPr>
              <a:t>/okuliare </a:t>
            </a:r>
            <a:r>
              <a:rPr lang="sk-SK" sz="2400" dirty="0">
                <a:solidFill>
                  <a:srgbClr val="000000"/>
                </a:solidFill>
              </a:rPr>
              <a:t>už vôbec </a:t>
            </a:r>
            <a:r>
              <a:rPr lang="sk-SK" sz="2400" dirty="0" smtClean="0">
                <a:solidFill>
                  <a:srgbClr val="000000"/>
                </a:solidFill>
              </a:rPr>
              <a:t>necítime/.</a:t>
            </a:r>
            <a:endParaRPr lang="sk-SK" sz="2400" dirty="0">
              <a:solidFill>
                <a:srgbClr val="000000"/>
              </a:solidFill>
            </a:endParaRPr>
          </a:p>
          <a:p>
            <a:pPr algn="l"/>
            <a:r>
              <a:rPr lang="sk-SK" sz="2400" dirty="0">
                <a:solidFill>
                  <a:srgbClr val="000000"/>
                </a:solidFill>
              </a:rPr>
              <a:t>	Veľmi silná je adaptácia pri teplotných pocitoch </a:t>
            </a:r>
            <a:r>
              <a:rPr lang="sk-SK" sz="2400" dirty="0" smtClean="0">
                <a:solidFill>
                  <a:srgbClr val="000000"/>
                </a:solidFill>
              </a:rPr>
              <a:t>/kúpanie </a:t>
            </a:r>
            <a:r>
              <a:rPr lang="sk-SK" sz="2400" dirty="0">
                <a:solidFill>
                  <a:srgbClr val="000000"/>
                </a:solidFill>
              </a:rPr>
              <a:t>v studenej alebo teplej </a:t>
            </a:r>
            <a:r>
              <a:rPr lang="sk-SK" sz="2400" dirty="0" smtClean="0">
                <a:solidFill>
                  <a:srgbClr val="000000"/>
                </a:solidFill>
              </a:rPr>
              <a:t>vode/. Mimoriadne </a:t>
            </a:r>
            <a:r>
              <a:rPr lang="sk-SK" sz="2400" dirty="0">
                <a:solidFill>
                  <a:srgbClr val="000000"/>
                </a:solidFill>
              </a:rPr>
              <a:t>rýchlo dochádza k adaptácii pri čuchových pocitoch </a:t>
            </a:r>
            <a:r>
              <a:rPr lang="sk-SK" sz="2400" dirty="0" smtClean="0">
                <a:solidFill>
                  <a:srgbClr val="000000"/>
                </a:solidFill>
              </a:rPr>
              <a:t>/zafajčená miestnosť/. </a:t>
            </a:r>
            <a:r>
              <a:rPr lang="sk-SK" sz="2400" dirty="0">
                <a:solidFill>
                  <a:srgbClr val="000000"/>
                </a:solidFill>
              </a:rPr>
              <a:t>Pokusy ukázali, že k zápachu jódu nastáva úplná adaptácia za 50-60 sek., k zápachu syra za 8 min. Pre úplné obnovenie čuchovej citlivosti stačí na 1-3 min. opustiť daný priestor.</a:t>
            </a:r>
          </a:p>
          <a:p>
            <a:pPr algn="l"/>
            <a:r>
              <a:rPr lang="sk-SK" sz="2400" dirty="0">
                <a:solidFill>
                  <a:srgbClr val="000000"/>
                </a:solidFill>
              </a:rPr>
              <a:t>	Osobitne dôležitá je adaptácia pre zrak. Adaptácia u svetla </a:t>
            </a:r>
            <a:r>
              <a:rPr lang="sk-SK" sz="2400" dirty="0" smtClean="0">
                <a:solidFill>
                  <a:srgbClr val="000000"/>
                </a:solidFill>
              </a:rPr>
              <a:t>/ak </a:t>
            </a:r>
            <a:r>
              <a:rPr lang="sk-SK" sz="2400" dirty="0">
                <a:solidFill>
                  <a:srgbClr val="000000"/>
                </a:solidFill>
              </a:rPr>
              <a:t>vyjdeme z tmy na </a:t>
            </a:r>
            <a:r>
              <a:rPr lang="sk-SK" sz="2400" dirty="0" smtClean="0">
                <a:solidFill>
                  <a:srgbClr val="000000"/>
                </a:solidFill>
              </a:rPr>
              <a:t>svetlo/ </a:t>
            </a:r>
            <a:r>
              <a:rPr lang="sk-SK" sz="2400" dirty="0">
                <a:solidFill>
                  <a:srgbClr val="000000"/>
                </a:solidFill>
              </a:rPr>
              <a:t>nastane po 4-5 minútach. Adaptácia na tmu nastane asi za 1 hodinu, aj </a:t>
            </a:r>
            <a:r>
              <a:rPr lang="sk-SK" sz="2400" dirty="0" smtClean="0">
                <a:solidFill>
                  <a:srgbClr val="000000"/>
                </a:solidFill>
              </a:rPr>
              <a:t>keď </a:t>
            </a:r>
            <a:r>
              <a:rPr lang="sk-SK" sz="2400" dirty="0">
                <a:solidFill>
                  <a:srgbClr val="000000"/>
                </a:solidFill>
              </a:rPr>
              <a:t>už po 5 minútach je adaptácia pomerne silná. Po hodine sa zvýši citlivosť až 200.000 krát. Ako sa to vysvetľuje?</a:t>
            </a:r>
          </a:p>
          <a:p>
            <a:pPr algn="l"/>
            <a:endParaRPr lang="sk-SK" sz="2400"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smtClean="0">
                <a:solidFill>
                  <a:srgbClr val="000000"/>
                </a:solidFill>
              </a:rPr>
              <a:t>a/ </a:t>
            </a:r>
            <a:r>
              <a:rPr lang="sk-SK" sz="2400" dirty="0">
                <a:solidFill>
                  <a:srgbClr val="000000"/>
                </a:solidFill>
              </a:rPr>
              <a:t>rozširovaním zreničky, ktorá sa môže zúžiť alebo rozšíriť až 17 krát</a:t>
            </a:r>
          </a:p>
          <a:p>
            <a:pPr algn="l"/>
            <a:r>
              <a:rPr lang="sk-SK" sz="2400" dirty="0" smtClean="0">
                <a:solidFill>
                  <a:srgbClr val="000000"/>
                </a:solidFill>
              </a:rPr>
              <a:t>b/ </a:t>
            </a:r>
            <a:r>
              <a:rPr lang="sk-SK" sz="2400" dirty="0">
                <a:solidFill>
                  <a:srgbClr val="000000"/>
                </a:solidFill>
              </a:rPr>
              <a:t>prechodom od videnia pomocou čapíkov na videnie pomocou tyčiniek. V tyčinkách sa nachádza tzv. zrakový purpur, ktorý sa svetlom rozkladá, a preto po nejakom čase pobytu na svetle aparát tyčiniek prestáva fungovať. V tme sa zrakový purpur obnovuje, takže podľa toho, do akej miery sa obnovuje, začína fungovať tyčinkový aparát, ktorý, ako už vieme, je oveľa citlivejší na svetlo, ako aparát </a:t>
            </a:r>
            <a:r>
              <a:rPr lang="sk-SK" sz="2400" dirty="0" err="1">
                <a:solidFill>
                  <a:srgbClr val="000000"/>
                </a:solidFill>
              </a:rPr>
              <a:t>čapíkový</a:t>
            </a:r>
            <a:r>
              <a:rPr lang="sk-SK" sz="2400" dirty="0">
                <a:solidFill>
                  <a:srgbClr val="000000"/>
                </a:solidFill>
              </a:rPr>
              <a:t>. Čas, ktorý je potrebný pre úplnú adaptáciu v tme </a:t>
            </a:r>
            <a:r>
              <a:rPr lang="sk-SK" sz="2400" dirty="0" smtClean="0">
                <a:solidFill>
                  <a:srgbClr val="000000"/>
                </a:solidFill>
              </a:rPr>
              <a:t>/1 hodina/ </a:t>
            </a:r>
            <a:r>
              <a:rPr lang="sk-SK" sz="2400" dirty="0">
                <a:solidFill>
                  <a:srgbClr val="000000"/>
                </a:solidFill>
              </a:rPr>
              <a:t>sa určuje časom úplného obnovenia zrakové purpuru.</a:t>
            </a:r>
          </a:p>
          <a:p>
            <a:pPr algn="l"/>
            <a:r>
              <a:rPr lang="sk-SK" sz="2400" dirty="0" smtClean="0">
                <a:solidFill>
                  <a:srgbClr val="000000"/>
                </a:solidFill>
              </a:rPr>
              <a:t>c/ </a:t>
            </a:r>
            <a:r>
              <a:rPr lang="sk-SK" sz="2400" dirty="0">
                <a:solidFill>
                  <a:srgbClr val="000000"/>
                </a:solidFill>
              </a:rPr>
              <a:t>Posledné výskumy svedčia o tom, že k zmenám dochádza i v zrakovom centre mozgu.</a:t>
            </a:r>
          </a:p>
          <a:p>
            <a:pPr algn="l"/>
            <a:r>
              <a:rPr lang="sk-SK" sz="2400" dirty="0">
                <a:solidFill>
                  <a:srgbClr val="000000"/>
                </a:solidFill>
              </a:rPr>
              <a:t>	Pri sluchových a bolestivých pocitoch je adaptácia, ako každý dobre vie, veľmi slabá.</a:t>
            </a:r>
          </a:p>
          <a:p>
            <a:pPr algn="l"/>
            <a:endParaRPr lang="sk-SK" sz="240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i="1" dirty="0">
                <a:solidFill>
                  <a:srgbClr val="000000"/>
                </a:solidFill>
              </a:rPr>
              <a:t>Vnímanie je odrazom predmetov a javov reálneho sveta, ktoré pôsobia v daný moment na naše zmyslové orgány.</a:t>
            </a:r>
            <a:r>
              <a:rPr lang="sk-SK" sz="2400" b="1" i="1" dirty="0">
                <a:solidFill>
                  <a:srgbClr val="000000"/>
                </a:solidFill>
              </a:rPr>
              <a:t>	</a:t>
            </a:r>
            <a:r>
              <a:rPr lang="sk-SK" sz="2400" b="1" dirty="0">
                <a:solidFill>
                  <a:srgbClr val="000000"/>
                </a:solidFill>
              </a:rPr>
              <a:t>	</a:t>
            </a:r>
            <a:endParaRPr lang="sk-SK" sz="2400" dirty="0">
              <a:solidFill>
                <a:srgbClr val="000000"/>
              </a:solidFill>
            </a:endParaRPr>
          </a:p>
          <a:p>
            <a:pPr algn="l"/>
            <a:r>
              <a:rPr lang="sk-SK" sz="2400" dirty="0">
                <a:solidFill>
                  <a:srgbClr val="000000"/>
                </a:solidFill>
              </a:rPr>
              <a:t>	Vnímanie v sebe zhŕňa pocity a z druhej strany sa na nich zakladá. Ako už vieme, pocit je bezprostredným odrazom jednotlivých vlastností predmetov  alebo javov </a:t>
            </a:r>
            <a:r>
              <a:rPr lang="sk-SK" sz="2400" dirty="0" smtClean="0">
                <a:solidFill>
                  <a:srgbClr val="000000"/>
                </a:solidFill>
              </a:rPr>
              <a:t>/farba</a:t>
            </a:r>
            <a:r>
              <a:rPr lang="sk-SK" sz="2400" dirty="0">
                <a:solidFill>
                  <a:srgbClr val="000000"/>
                </a:solidFill>
              </a:rPr>
              <a:t>, chlad, tvar, chuť </a:t>
            </a:r>
            <a:r>
              <a:rPr lang="sk-SK" sz="2400" dirty="0" smtClean="0">
                <a:solidFill>
                  <a:srgbClr val="000000"/>
                </a:solidFill>
              </a:rPr>
              <a:t>atď./, </a:t>
            </a:r>
            <a:r>
              <a:rPr lang="sk-SK" sz="2400" dirty="0">
                <a:solidFill>
                  <a:srgbClr val="000000"/>
                </a:solidFill>
              </a:rPr>
              <a:t>kým vnem je bezprostredným odrazom rôznych vlastností v ich vzájomných vzťahoch. Vnem je vždy viac alebo menej zložitý obraz predmetu ako celku. Napr. pri vnímaní červenej ruže nedostávame len oddelené, izolované zrakové a čuchové pocity, ale ich zložité zoskupenie v jedinom obraze ruže s príslušnou farbou, tvarom, vôňou. Dostávame sa tak k prvému charakteristickému znaku vnímania:</a:t>
            </a:r>
          </a:p>
          <a:p>
            <a:pPr algn="l"/>
            <a:r>
              <a:rPr lang="sk-SK" sz="2400" dirty="0">
                <a:solidFill>
                  <a:srgbClr val="000000"/>
                </a:solidFill>
              </a:rPr>
              <a:t>	1. </a:t>
            </a:r>
            <a:r>
              <a:rPr lang="sk-SK" sz="2400" u="sng" dirty="0">
                <a:solidFill>
                  <a:srgbClr val="000000"/>
                </a:solidFill>
              </a:rPr>
              <a:t>Naše vnímanie je predmetné</a:t>
            </a:r>
            <a:r>
              <a:rPr lang="sk-SK" sz="2400" dirty="0">
                <a:solidFill>
                  <a:srgbClr val="000000"/>
                </a:solidFill>
              </a:rPr>
              <a:t>. Treba poznamenať, že naše vnímanie je vždy  do istej miery doplnené našimi vedomosťami, minulou skúsenosťou. Bez opory na minulú skúsenosť by sme nemohli vnímať predmety. To, čo nijako nie je späté alebo doplnené s našimi vedomosťami </a:t>
            </a:r>
            <a:r>
              <a:rPr lang="sk-SK" sz="2400" dirty="0" smtClean="0">
                <a:solidFill>
                  <a:srgbClr val="000000"/>
                </a:solidFill>
              </a:rPr>
              <a:t>/skúsenosťami/, </a:t>
            </a:r>
            <a:r>
              <a:rPr lang="sk-SK" sz="2400" dirty="0">
                <a:solidFill>
                  <a:srgbClr val="000000"/>
                </a:solidFill>
              </a:rPr>
              <a:t>vnímame ako čosi, čo nemôžeme zaradiť do nijakej kategórie predmetov. Je však zrejmé, že skúsenosti a vedomosti sú u rôznych ľudí rôzne, a preto zrejme aj vnímanie bude do istej miery rôzne. Dostávame sa k druhému charakteristickému znaku vnímania.</a:t>
            </a:r>
          </a:p>
          <a:p>
            <a:pPr algn="l"/>
            <a:endParaRPr lang="sk-SK" sz="2400"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a:bodyPr>
          <a:lstStyle/>
          <a:p>
            <a:pPr algn="l"/>
            <a:r>
              <a:rPr lang="sk-SK" sz="2400" dirty="0">
                <a:solidFill>
                  <a:srgbClr val="000000"/>
                </a:solidFill>
              </a:rPr>
              <a:t>2. </a:t>
            </a:r>
            <a:r>
              <a:rPr lang="sk-SK" sz="2400" u="sng" dirty="0">
                <a:solidFill>
                  <a:srgbClr val="000000"/>
                </a:solidFill>
              </a:rPr>
              <a:t>Vnímanie má individuálny charakter</a:t>
            </a:r>
            <a:r>
              <a:rPr lang="sk-SK" sz="2400" dirty="0">
                <a:solidFill>
                  <a:srgbClr val="000000"/>
                </a:solidFill>
              </a:rPr>
              <a:t>. Rovnako ako pocit je i vnem subjektívnym odrazom objektívneho sveta. Ako si však overíme správnosť nášho vnímania? Jediným kritériom je tu prax, pričom prax spoločenská. Prax je súčasne i základom vnímania.</a:t>
            </a:r>
          </a:p>
          <a:p>
            <a:pPr algn="l"/>
            <a:r>
              <a:rPr lang="sk-SK" sz="2400" dirty="0">
                <a:solidFill>
                  <a:srgbClr val="000000"/>
                </a:solidFill>
              </a:rPr>
              <a:t>	3. </a:t>
            </a:r>
            <a:r>
              <a:rPr lang="sk-SK" sz="2400" u="sng" dirty="0">
                <a:solidFill>
                  <a:srgbClr val="000000"/>
                </a:solidFill>
              </a:rPr>
              <a:t>Treťou charakteristikou vnímania je jeho celistvosť.</a:t>
            </a:r>
            <a:r>
              <a:rPr lang="sk-SK" sz="2400" dirty="0">
                <a:solidFill>
                  <a:srgbClr val="000000"/>
                </a:solidFill>
              </a:rPr>
              <a:t> Čo to znamená? Objekt vnímania je akýsi komplexný podnet, ktorý má rôzne vlastnosti a časti. Každý taký podnet vnímame ako celok. Komponenty tohto celku môžu pôsobiť na jeden analyzátor alebo na rôzne analyzátory </a:t>
            </a:r>
            <a:r>
              <a:rPr lang="sk-SK" sz="2400" dirty="0" smtClean="0">
                <a:solidFill>
                  <a:srgbClr val="000000"/>
                </a:solidFill>
              </a:rPr>
              <a:t>/napr</a:t>
            </a:r>
            <a:r>
              <a:rPr lang="sk-SK" sz="2400" dirty="0">
                <a:solidFill>
                  <a:srgbClr val="000000"/>
                </a:solidFill>
              </a:rPr>
              <a:t>. vnímanie zvukového </a:t>
            </a:r>
            <a:r>
              <a:rPr lang="sk-SK" sz="2400" dirty="0" smtClean="0">
                <a:solidFill>
                  <a:srgbClr val="000000"/>
                </a:solidFill>
              </a:rPr>
              <a:t>filmu/. </a:t>
            </a:r>
            <a:r>
              <a:rPr lang="sk-SK" sz="2400" dirty="0">
                <a:solidFill>
                  <a:srgbClr val="000000"/>
                </a:solidFill>
              </a:rPr>
              <a:t>Komponenty predmetu sú zvyčajne natoľko medzi sebou späté, že jediný zložitý obraz predmetu vzniká dokonca aj vtedy, ak na nás pôsobia iba niektoré jednotlivé vlastnosti alebo časti predmetu </a:t>
            </a:r>
            <a:r>
              <a:rPr lang="sk-SK" sz="2400" dirty="0" smtClean="0">
                <a:solidFill>
                  <a:srgbClr val="000000"/>
                </a:solidFill>
              </a:rPr>
              <a:t>/zamat</a:t>
            </a:r>
            <a:r>
              <a:rPr lang="sk-SK" sz="2400" dirty="0">
                <a:solidFill>
                  <a:srgbClr val="000000"/>
                </a:solidFill>
              </a:rPr>
              <a:t>, </a:t>
            </a:r>
            <a:r>
              <a:rPr lang="sk-SK" sz="2400" dirty="0" smtClean="0">
                <a:solidFill>
                  <a:srgbClr val="000000"/>
                </a:solidFill>
              </a:rPr>
              <a:t>mramor/. </a:t>
            </a:r>
            <a:r>
              <a:rPr lang="sk-SK" sz="2400" dirty="0">
                <a:solidFill>
                  <a:srgbClr val="000000"/>
                </a:solidFill>
              </a:rPr>
              <a:t>Celistvosť vnímania znamená nielen to, že sa predmety vnímajú v rôznorodosti ich vlastností a častí, ale aj v tom, že vlastnosti a časti predmetov a javov sa vnímajú v určitom vzťahu medzi sebou. Z tých istých častí možno zostaviť rôzne celky, ak budú v rôznom vzťahu medzi sebou. Z tých istých </a:t>
            </a:r>
            <a:r>
              <a:rPr lang="sk-SK" sz="2400" dirty="0" smtClean="0">
                <a:solidFill>
                  <a:srgbClr val="000000"/>
                </a:solidFill>
              </a:rPr>
              <a:t>tónov </a:t>
            </a:r>
            <a:r>
              <a:rPr lang="sk-SK" sz="2400" dirty="0">
                <a:solidFill>
                  <a:srgbClr val="000000"/>
                </a:solidFill>
              </a:rPr>
              <a:t>je možné vytvoriť rôzne melódie v závislosti od toho, v akom zoskupení, poradí ich dávame.</a:t>
            </a:r>
          </a:p>
          <a:p>
            <a:pPr algn="l"/>
            <a:endParaRPr lang="sk-SK" sz="240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dirty="0">
                <a:solidFill>
                  <a:srgbClr val="000000"/>
                </a:solidFill>
              </a:rPr>
              <a:t>4. </a:t>
            </a:r>
            <a:r>
              <a:rPr lang="sk-SK" sz="2400" u="sng" dirty="0">
                <a:solidFill>
                  <a:srgbClr val="000000"/>
                </a:solidFill>
              </a:rPr>
              <a:t>Naše ľudské vnímanie tesne súvisí s rečou</a:t>
            </a:r>
            <a:r>
              <a:rPr lang="sk-SK" sz="2400" dirty="0">
                <a:solidFill>
                  <a:srgbClr val="000000"/>
                </a:solidFill>
              </a:rPr>
              <a:t>. Ak vnímame predmety a javy okolitého sveta, vždy ich pomenúvame slovom, vyslovujeme nejaké súdy o nich, a to je spojitosť s rečou. Vo vnímaní slovo hrá dôležitú úlohu. Niekedy predmet natoľko súvisí s rečou. so svojím označením, že ich nemožno oddeliť. Pôvodne fylogeneticky vznikali slová tak, že ich zvuková stránka do istej miery „kopírovala“ označovaný predmet. Dodnes sa niektoré také slová uchovali (napr. šumenie, kde v tom „š“ priamo príslušná zvuk </a:t>
            </a:r>
            <a:r>
              <a:rPr lang="sk-SK" sz="2400" dirty="0" smtClean="0">
                <a:solidFill>
                  <a:srgbClr val="000000"/>
                </a:solidFill>
              </a:rPr>
              <a:t>počuť.</a:t>
            </a:r>
            <a:endParaRPr lang="sk-SK" sz="2400" dirty="0">
              <a:solidFill>
                <a:srgbClr val="000000"/>
              </a:solidFill>
            </a:endParaRPr>
          </a:p>
          <a:p>
            <a:pPr algn="l"/>
            <a:r>
              <a:rPr lang="sk-SK" sz="2400" dirty="0">
                <a:solidFill>
                  <a:srgbClr val="000000"/>
                </a:solidFill>
              </a:rPr>
              <a:t>	5. </a:t>
            </a:r>
            <a:r>
              <a:rPr lang="sk-SK" sz="2400" u="sng" dirty="0">
                <a:solidFill>
                  <a:srgbClr val="000000"/>
                </a:solidFill>
              </a:rPr>
              <a:t>Výberový charakter</a:t>
            </a:r>
            <a:r>
              <a:rPr lang="sk-SK" sz="2400" dirty="0">
                <a:solidFill>
                  <a:srgbClr val="000000"/>
                </a:solidFill>
              </a:rPr>
              <a:t>. Nevnímame všetko, ale vyberáme si. To je práve ďalšou charakteristikou vnímania. Vyberanie má tak objektívne, ako aj subjektívne príčiny. K objektívnym patria osobitosti samotných predmetov, podnetov </a:t>
            </a:r>
            <a:r>
              <a:rPr lang="sk-SK" sz="2400" dirty="0" smtClean="0">
                <a:solidFill>
                  <a:srgbClr val="000000"/>
                </a:solidFill>
              </a:rPr>
              <a:t>/ich </a:t>
            </a:r>
            <a:r>
              <a:rPr lang="sk-SK" sz="2400" dirty="0">
                <a:solidFill>
                  <a:srgbClr val="000000"/>
                </a:solidFill>
              </a:rPr>
              <a:t>sila, pohyblivosť, </a:t>
            </a:r>
            <a:r>
              <a:rPr lang="sk-SK" sz="2400" dirty="0" smtClean="0">
                <a:solidFill>
                  <a:srgbClr val="000000"/>
                </a:solidFill>
              </a:rPr>
              <a:t>kontrast/, </a:t>
            </a:r>
            <a:r>
              <a:rPr lang="sk-SK" sz="2400" dirty="0">
                <a:solidFill>
                  <a:srgbClr val="000000"/>
                </a:solidFill>
              </a:rPr>
              <a:t>rovnako ako aj osobitosti vonkajších podmienok, v ktorých predmet vnímame </a:t>
            </a:r>
            <a:r>
              <a:rPr lang="sk-SK" sz="2400" dirty="0" smtClean="0">
                <a:solidFill>
                  <a:srgbClr val="000000"/>
                </a:solidFill>
              </a:rPr>
              <a:t>/osvetlenie</a:t>
            </a:r>
            <a:r>
              <a:rPr lang="sk-SK" sz="2400" dirty="0">
                <a:solidFill>
                  <a:srgbClr val="000000"/>
                </a:solidFill>
              </a:rPr>
              <a:t>, vzdialenosť, </a:t>
            </a:r>
            <a:r>
              <a:rPr lang="sk-SK" sz="2400" dirty="0" smtClean="0">
                <a:solidFill>
                  <a:srgbClr val="000000"/>
                </a:solidFill>
              </a:rPr>
              <a:t>pozadie/. </a:t>
            </a:r>
            <a:r>
              <a:rPr lang="sk-SK" sz="2400" dirty="0">
                <a:solidFill>
                  <a:srgbClr val="000000"/>
                </a:solidFill>
              </a:rPr>
              <a:t>K subjektívnym príčinám patrí predovšetkým náš vzťah k danému predmetu alebo javu, jeho význam pre nás, súvislosť s našimi záujmami, náš momentálny psychický stav atď. Ten istý predmet možno dokonca vnímať rozlične v závislosti od toho, akú úlohu máme pred sebou. Tým sa vysvetľuje fakt, že nejasné sú obrazy mnohých takých predmetov, s ktorými sa denne stretávame, ale ciele našej činnosti si nevyžadujú ich presné vnímanie </a:t>
            </a:r>
            <a:r>
              <a:rPr lang="sk-SK" sz="2400" dirty="0" smtClean="0">
                <a:solidFill>
                  <a:srgbClr val="000000"/>
                </a:solidFill>
              </a:rPr>
              <a:t>/čo </a:t>
            </a:r>
            <a:r>
              <a:rPr lang="sk-SK" sz="2400" dirty="0">
                <a:solidFill>
                  <a:srgbClr val="000000"/>
                </a:solidFill>
              </a:rPr>
              <a:t>je zobrazené na stokorunáčke</a:t>
            </a:r>
            <a:r>
              <a:rPr lang="sk-SK" sz="2400" dirty="0" smtClean="0">
                <a:solidFill>
                  <a:srgbClr val="000000"/>
                </a:solidFill>
              </a:rPr>
              <a:t>?/.</a:t>
            </a:r>
            <a:endParaRPr lang="sk-SK" sz="2400" dirty="0">
              <a:solidFill>
                <a:srgbClr val="000000"/>
              </a:solidFill>
            </a:endParaRPr>
          </a:p>
          <a:p>
            <a:pPr algn="l"/>
            <a:r>
              <a:rPr lang="sk-SK" sz="2400" dirty="0">
                <a:solidFill>
                  <a:srgbClr val="000000"/>
                </a:solidFill>
              </a:rPr>
              <a:t>	6. </a:t>
            </a:r>
            <a:r>
              <a:rPr lang="sk-SK" sz="2400" u="sng" dirty="0">
                <a:solidFill>
                  <a:srgbClr val="000000"/>
                </a:solidFill>
              </a:rPr>
              <a:t>Konštantnosť vnímania</a:t>
            </a:r>
            <a:r>
              <a:rPr lang="sk-SK" sz="2400" dirty="0">
                <a:solidFill>
                  <a:srgbClr val="000000"/>
                </a:solidFill>
              </a:rPr>
              <a:t> - znamená to, že predmety vnímame také, aké sú a nie také, aké sa nám momentálne javia. Príklady - biely sneh podvečer, čierne uhlie za jasného svetla, kruhový tanier pri jedle atď.</a:t>
            </a:r>
          </a:p>
          <a:p>
            <a:pPr algn="l"/>
            <a:endParaRPr lang="sk-SK" sz="24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b="1" dirty="0">
                <a:solidFill>
                  <a:srgbClr val="000000"/>
                </a:solidFill>
              </a:rPr>
              <a:t>Vnímanie priestoru</a:t>
            </a:r>
            <a:endParaRPr lang="sk-SK" sz="2400" dirty="0">
              <a:solidFill>
                <a:srgbClr val="000000"/>
              </a:solidFill>
            </a:endParaRPr>
          </a:p>
          <a:p>
            <a:pPr algn="l"/>
            <a:r>
              <a:rPr lang="sk-SK" sz="2400" b="1" dirty="0">
                <a:solidFill>
                  <a:srgbClr val="000000"/>
                </a:solidFill>
              </a:rPr>
              <a:t>	</a:t>
            </a:r>
            <a:r>
              <a:rPr lang="sk-SK" sz="2400" dirty="0">
                <a:solidFill>
                  <a:srgbClr val="000000"/>
                </a:solidFill>
              </a:rPr>
              <a:t>Ako zvláštny druh našich vnemových skúseností treba uviesť vnímanie priestoru. Ide predovšetkým o vnímanie hĺbky, t.j. vnímanie predmetov vo vzdialenosti, v ktorej sa nachádzajú od pozorovateľa a od seba navzájom. Na tomto jave sa zúčastňujú jednak faktory fyziologické a jednak psychologické </a:t>
            </a:r>
            <a:r>
              <a:rPr lang="sk-SK" sz="2400" dirty="0" smtClean="0">
                <a:solidFill>
                  <a:srgbClr val="000000"/>
                </a:solidFill>
              </a:rPr>
              <a:t>/skúsenostné/.</a:t>
            </a:r>
            <a:endParaRPr lang="sk-SK" sz="2400" dirty="0">
              <a:solidFill>
                <a:srgbClr val="000000"/>
              </a:solidFill>
            </a:endParaRPr>
          </a:p>
          <a:p>
            <a:pPr algn="l"/>
            <a:r>
              <a:rPr lang="sk-SK" sz="2400" dirty="0">
                <a:solidFill>
                  <a:srgbClr val="000000"/>
                </a:solidFill>
              </a:rPr>
              <a:t>	</a:t>
            </a:r>
            <a:r>
              <a:rPr lang="sk-SK" sz="2400" u="sng" dirty="0">
                <a:solidFill>
                  <a:srgbClr val="000000"/>
                </a:solidFill>
              </a:rPr>
              <a:t>Fyziologické faktory</a:t>
            </a:r>
            <a:endParaRPr lang="sk-SK" sz="2400" dirty="0">
              <a:solidFill>
                <a:srgbClr val="000000"/>
              </a:solidFill>
            </a:endParaRPr>
          </a:p>
          <a:p>
            <a:pPr algn="l"/>
            <a:r>
              <a:rPr lang="sk-SK" sz="2400" dirty="0">
                <a:solidFill>
                  <a:srgbClr val="000000"/>
                </a:solidFill>
              </a:rPr>
              <a:t>	</a:t>
            </a:r>
            <a:r>
              <a:rPr lang="sk-SK" sz="2400" i="1" dirty="0">
                <a:solidFill>
                  <a:srgbClr val="000000"/>
                </a:solidFill>
              </a:rPr>
              <a:t>1. Akomodácia šošovky. </a:t>
            </a:r>
            <a:r>
              <a:rPr lang="sk-SK" sz="2400" dirty="0">
                <a:solidFill>
                  <a:srgbClr val="000000"/>
                </a:solidFill>
              </a:rPr>
              <a:t>V normálnom stave je šošovka namierená do nekonečna, najlepšie vidí predmety vzdialené, je plochá. Pri pozorovaní blízkych predmetov sa rozširuje, stáva sa vypuklou. Vytvorí sa spojenie medzi určitou vzdialenosťou a uspôsobením šošovky, takže každá vzdialenosť má ako dôsledok svalovej činnosti </a:t>
            </a:r>
            <a:r>
              <a:rPr lang="sk-SK" sz="2400" dirty="0" smtClean="0">
                <a:solidFill>
                  <a:srgbClr val="000000"/>
                </a:solidFill>
              </a:rPr>
              <a:t>/v </a:t>
            </a:r>
            <a:r>
              <a:rPr lang="sk-SK" sz="2400" dirty="0">
                <a:solidFill>
                  <a:srgbClr val="000000"/>
                </a:solidFill>
              </a:rPr>
              <a:t>dôsledku ktorej dôjde k </a:t>
            </a:r>
            <a:r>
              <a:rPr lang="sk-SK" sz="2400" dirty="0" smtClean="0">
                <a:solidFill>
                  <a:srgbClr val="000000"/>
                </a:solidFill>
              </a:rPr>
              <a:t>akomodácii/ </a:t>
            </a:r>
            <a:r>
              <a:rPr lang="sk-SK" sz="2400" dirty="0">
                <a:solidFill>
                  <a:srgbClr val="000000"/>
                </a:solidFill>
              </a:rPr>
              <a:t>svoj miestny znak v mozgu, čo má nesporne vplyv na videnie hĺbky. Predpokladá sa však, že význam akomodácie je len pre menšie vzdialenosti </a:t>
            </a:r>
            <a:r>
              <a:rPr lang="sk-SK" sz="2400" dirty="0" smtClean="0">
                <a:solidFill>
                  <a:srgbClr val="000000"/>
                </a:solidFill>
              </a:rPr>
              <a:t>/2 </a:t>
            </a:r>
            <a:r>
              <a:rPr lang="sk-SK" sz="2400" dirty="0">
                <a:solidFill>
                  <a:srgbClr val="000000"/>
                </a:solidFill>
              </a:rPr>
              <a:t>- 15 </a:t>
            </a:r>
            <a:r>
              <a:rPr lang="sk-SK" sz="2400" dirty="0" smtClean="0">
                <a:solidFill>
                  <a:srgbClr val="000000"/>
                </a:solidFill>
              </a:rPr>
              <a:t>m/.</a:t>
            </a:r>
            <a:endParaRPr lang="sk-SK" sz="2400" dirty="0">
              <a:solidFill>
                <a:srgbClr val="000000"/>
              </a:solidFill>
            </a:endParaRPr>
          </a:p>
          <a:p>
            <a:pPr algn="l"/>
            <a:r>
              <a:rPr lang="sk-SK" sz="2400" dirty="0">
                <a:solidFill>
                  <a:srgbClr val="000000"/>
                </a:solidFill>
              </a:rPr>
              <a:t>	</a:t>
            </a:r>
            <a:r>
              <a:rPr lang="sk-SK" sz="2400" i="1" dirty="0">
                <a:solidFill>
                  <a:srgbClr val="000000"/>
                </a:solidFill>
              </a:rPr>
              <a:t>2. Veľkosť sietnicových obrazov. </a:t>
            </a:r>
            <a:r>
              <a:rPr lang="sk-SK" sz="2400" dirty="0">
                <a:solidFill>
                  <a:srgbClr val="000000"/>
                </a:solidFill>
              </a:rPr>
              <a:t>Čím je predmet vzdialenejší, tým je jeho obraz na sietnici menší a tým je menší zorný uhol. Menší alebo vzdialenejší predmet podráždi menšiu plochu na sietnici, čo môže byť faktorom, ovplyvňujúcim vnímanie hĺbky.</a:t>
            </a:r>
          </a:p>
          <a:p>
            <a:pPr algn="l"/>
            <a:endParaRPr lang="sk-SK" sz="24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i="1" dirty="0">
                <a:solidFill>
                  <a:srgbClr val="000000"/>
                </a:solidFill>
              </a:rPr>
              <a:t>3. Konvergencia. </a:t>
            </a:r>
            <a:r>
              <a:rPr lang="sk-SK" sz="2400" dirty="0">
                <a:solidFill>
                  <a:srgbClr val="000000"/>
                </a:solidFill>
              </a:rPr>
              <a:t>Keď sa predmet nachádza vo veľkej vzdialenosti, línie jeho fixácie obidvoma očami sú rovnobežné. Ak sa však predmet nachádza blízko, vtedy sú oči pozorovateľa koordinované tak, že línie fixácie pohľadu </a:t>
            </a:r>
            <a:r>
              <a:rPr lang="sk-SK" sz="2400" dirty="0" smtClean="0">
                <a:solidFill>
                  <a:srgbClr val="000000"/>
                </a:solidFill>
              </a:rPr>
              <a:t>/očných osí/ </a:t>
            </a:r>
            <a:r>
              <a:rPr lang="sk-SK" sz="2400" dirty="0">
                <a:solidFill>
                  <a:srgbClr val="000000"/>
                </a:solidFill>
              </a:rPr>
              <a:t>sa zbiehajú na predmete. Konvergencia môže byť znakom vzdialenosti predmetov. Veľký stupeň konvergencie môže vyvolať reakciu - „blízky objekt“ a zasa slabá konvergencia reakciu - „vzdialený predmet“. Znak konvergencie sa môže zreteľne prejavovať iba v tom   prípade, ak sa objekty nachádzajú vo vzdialenosti, ktorá neprevyšuje asi 20 m.</a:t>
            </a:r>
          </a:p>
          <a:p>
            <a:pPr algn="l"/>
            <a:r>
              <a:rPr lang="sk-SK" sz="2400" i="1" dirty="0" smtClean="0">
                <a:solidFill>
                  <a:srgbClr val="000000"/>
                </a:solidFill>
              </a:rPr>
              <a:t>4</a:t>
            </a:r>
            <a:r>
              <a:rPr lang="sk-SK" sz="2400" i="1" dirty="0">
                <a:solidFill>
                  <a:srgbClr val="000000"/>
                </a:solidFill>
              </a:rPr>
              <a:t>. Disparátnosť sietnicových obrazov </a:t>
            </a:r>
            <a:r>
              <a:rPr lang="sk-SK" sz="2400" dirty="0">
                <a:solidFill>
                  <a:srgbClr val="000000"/>
                </a:solidFill>
              </a:rPr>
              <a:t>alebo </a:t>
            </a:r>
            <a:r>
              <a:rPr lang="sk-SK" sz="2400" i="1" dirty="0">
                <a:solidFill>
                  <a:srgbClr val="000000"/>
                </a:solidFill>
              </a:rPr>
              <a:t>binokulárna </a:t>
            </a:r>
            <a:r>
              <a:rPr lang="sk-SK" sz="2400" i="1" dirty="0" err="1">
                <a:solidFill>
                  <a:srgbClr val="000000"/>
                </a:solidFill>
              </a:rPr>
              <a:t>paralaxa</a:t>
            </a:r>
            <a:r>
              <a:rPr lang="sk-SK" sz="2400" i="1" dirty="0">
                <a:solidFill>
                  <a:srgbClr val="000000"/>
                </a:solidFill>
              </a:rPr>
              <a:t>.</a:t>
            </a:r>
            <a:r>
              <a:rPr lang="sk-SK" sz="2400" dirty="0">
                <a:solidFill>
                  <a:srgbClr val="000000"/>
                </a:solidFill>
              </a:rPr>
              <a:t> Je to veľmi podstatný faktor vnímania hĺbky. Binokulárna </a:t>
            </a:r>
            <a:r>
              <a:rPr lang="sk-SK" sz="2400" dirty="0" err="1">
                <a:solidFill>
                  <a:srgbClr val="000000"/>
                </a:solidFill>
              </a:rPr>
              <a:t>paralaxa</a:t>
            </a:r>
            <a:r>
              <a:rPr lang="sk-SK" sz="2400" dirty="0">
                <a:solidFill>
                  <a:srgbClr val="000000"/>
                </a:solidFill>
              </a:rPr>
              <a:t> sa zakladá na tom, že predmety vnímame dvoma očami vzdialenými od seba 65 mm. Trojrozmerné telesá sa preto neodrážajú na tom istom mieste na sietnici každého oka. Každé oko totiž dostáva trocha iný obraz toho istého predmetu alebo situácie. Pravé oko vidí trocha viac z ľavej strany predmetu a ľavé trocha viac z pravej strany. Sietnicové body oboch očí nie sú teda vždy </a:t>
            </a:r>
            <a:r>
              <a:rPr lang="sk-SK" sz="2400" dirty="0" smtClean="0">
                <a:solidFill>
                  <a:srgbClr val="000000"/>
                </a:solidFill>
              </a:rPr>
              <a:t>/resp</a:t>
            </a:r>
            <a:r>
              <a:rPr lang="sk-SK" sz="2400" dirty="0">
                <a:solidFill>
                  <a:srgbClr val="000000"/>
                </a:solidFill>
              </a:rPr>
              <a:t>. nie </a:t>
            </a:r>
            <a:r>
              <a:rPr lang="sk-SK" sz="2400" dirty="0" smtClean="0">
                <a:solidFill>
                  <a:srgbClr val="000000"/>
                </a:solidFill>
              </a:rPr>
              <a:t>všetky/ </a:t>
            </a:r>
            <a:r>
              <a:rPr lang="sk-SK" sz="2400" dirty="0">
                <a:solidFill>
                  <a:srgbClr val="000000"/>
                </a:solidFill>
              </a:rPr>
              <a:t>súhlasné. Tie body, ktoré sa nekryjú, nazývame disparátnymi. Priečne disparátne sú preto, že sú síce v rovnakej výške, ale priečne je ich umiestnenie odlišné. Toto priečne posunutie sietnicových obrazov sa pokladá za podstatný činiteľ priestorového vnímania. Na demonštrovanie tohto javu sa používa stereoskop. Ide tu o dva obrázky, ktoré sa získali dvoma objektívmi, vzdialenými od seba uvedených 65 mm. Teda získané obrázky sa úplne nekryjú. Ak pozeráme cez sklá stereoskopu na tieto obrázky, nevidíme dva obrázky, ale jeden, pričom priestorový, reliéfny. Je to vyvolané tým, že šošovky stereoskopu vrhajú disparátne obrazy na rovnaké oblasti na sietnici, ktoré by boli podráždené, keby sa pôvodný predmet vnímal dvoma očami za normálnych okolností.</a:t>
            </a:r>
          </a:p>
          <a:p>
            <a:pPr algn="l"/>
            <a:endParaRPr lang="sk-SK" sz="240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b="1" u="sng" dirty="0">
                <a:solidFill>
                  <a:srgbClr val="000000"/>
                </a:solidFill>
              </a:rPr>
              <a:t>Pocity</a:t>
            </a:r>
            <a:endParaRPr lang="sk-SK" sz="2400" dirty="0">
              <a:solidFill>
                <a:srgbClr val="000000"/>
              </a:solidFill>
            </a:endParaRPr>
          </a:p>
          <a:p>
            <a:pPr algn="l"/>
            <a:r>
              <a:rPr lang="sk-SK" sz="2400" b="1" dirty="0">
                <a:solidFill>
                  <a:srgbClr val="000000"/>
                </a:solidFill>
              </a:rPr>
              <a:t>Všeobecná charakteristika pocitov</a:t>
            </a:r>
            <a:endParaRPr lang="sk-SK" sz="2400" dirty="0">
              <a:solidFill>
                <a:srgbClr val="000000"/>
              </a:solidFill>
            </a:endParaRPr>
          </a:p>
          <a:p>
            <a:pPr algn="l"/>
            <a:r>
              <a:rPr lang="sk-SK" sz="2400" b="1" dirty="0">
                <a:solidFill>
                  <a:srgbClr val="000000"/>
                </a:solidFill>
              </a:rPr>
              <a:t>	</a:t>
            </a:r>
            <a:r>
              <a:rPr lang="sk-SK" sz="2400" i="1" dirty="0">
                <a:solidFill>
                  <a:srgbClr val="000000"/>
                </a:solidFill>
              </a:rPr>
              <a:t>Pocit je najjednoduchší psychický proces, ktorý vzniká v dôsledku pôsobenia predmetov a javov materiálneho sveta na analyzátory a spočíva v </a:t>
            </a:r>
            <a:r>
              <a:rPr lang="sk-SK" sz="2400" i="1" u="sng" dirty="0">
                <a:solidFill>
                  <a:srgbClr val="000000"/>
                </a:solidFill>
              </a:rPr>
              <a:t>bezprostrednom</a:t>
            </a:r>
            <a:r>
              <a:rPr lang="sk-SK" sz="2400" i="1" dirty="0">
                <a:solidFill>
                  <a:srgbClr val="000000"/>
                </a:solidFill>
              </a:rPr>
              <a:t> odraze jednotlivých </a:t>
            </a:r>
            <a:r>
              <a:rPr lang="sk-SK" sz="2400" i="1" u="sng" dirty="0">
                <a:solidFill>
                  <a:srgbClr val="000000"/>
                </a:solidFill>
              </a:rPr>
              <a:t>vlastností</a:t>
            </a:r>
            <a:r>
              <a:rPr lang="sk-SK" sz="2400" i="1" dirty="0">
                <a:solidFill>
                  <a:srgbClr val="000000"/>
                </a:solidFill>
              </a:rPr>
              <a:t> týchto predmetov alebo javov.</a:t>
            </a:r>
            <a:endParaRPr lang="sk-SK" sz="2400" dirty="0">
              <a:solidFill>
                <a:srgbClr val="000000"/>
              </a:solidFill>
            </a:endParaRPr>
          </a:p>
          <a:p>
            <a:pPr algn="l"/>
            <a:r>
              <a:rPr lang="sk-SK" sz="2400" dirty="0">
                <a:solidFill>
                  <a:srgbClr val="000000"/>
                </a:solidFill>
              </a:rPr>
              <a:t>	Pomocou pocitov možno teda poznať iba jednotlivé vlastnosti predmetov a javov </a:t>
            </a:r>
            <a:r>
              <a:rPr lang="sk-SK" sz="2400" dirty="0" smtClean="0">
                <a:solidFill>
                  <a:srgbClr val="000000"/>
                </a:solidFill>
              </a:rPr>
              <a:t>/napr</a:t>
            </a:r>
            <a:r>
              <a:rPr lang="sk-SK" sz="2400" dirty="0">
                <a:solidFill>
                  <a:srgbClr val="000000"/>
                </a:solidFill>
              </a:rPr>
              <a:t>. farbu. veľkosť, chuť, tvar, atď</a:t>
            </a:r>
            <a:r>
              <a:rPr lang="sk-SK" sz="2400" dirty="0" smtClean="0">
                <a:solidFill>
                  <a:srgbClr val="000000"/>
                </a:solidFill>
              </a:rPr>
              <a:t>./. </a:t>
            </a:r>
            <a:r>
              <a:rPr lang="sk-SK" sz="2400" dirty="0">
                <a:solidFill>
                  <a:srgbClr val="000000"/>
                </a:solidFill>
              </a:rPr>
              <a:t>Aby mohol pocit vzniknúť, je nutné, aby na analyzátory pôsobil okolitý materiálny svet. Tento svet pôsobí na naše analyzátory v podobe podnetu. Pôsobenie podnetu vyvolá v receptore podráždenie, ktoré vzruší nervové dostredivé dráhy. V nervových vláknach vzniká teda vzruch, ktorý sa v podobe impulzov vzruchu vedie do príslušného centra v mozgu, kde vzniká pocit, ktorý už nie je iba fyziologickým procesom, ale procesom psychologickým. </a:t>
            </a:r>
          </a:p>
          <a:p>
            <a:pPr algn="l"/>
            <a:r>
              <a:rPr lang="sk-SK" sz="2400" dirty="0">
                <a:solidFill>
                  <a:srgbClr val="000000"/>
                </a:solidFill>
              </a:rPr>
              <a:t>	Stretli sme sa s pojmom </a:t>
            </a:r>
            <a:r>
              <a:rPr lang="sk-SK" sz="2400" i="1" dirty="0">
                <a:solidFill>
                  <a:srgbClr val="000000"/>
                </a:solidFill>
              </a:rPr>
              <a:t>analyzátor</a:t>
            </a:r>
            <a:r>
              <a:rPr lang="sk-SK" sz="2400" dirty="0">
                <a:solidFill>
                  <a:srgbClr val="000000"/>
                </a:solidFill>
              </a:rPr>
              <a:t>. Čo to je?</a:t>
            </a:r>
          </a:p>
          <a:p>
            <a:pPr algn="l"/>
            <a:endParaRPr lang="sk-SK" sz="2400"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a:solidFill>
                  <a:srgbClr val="000000"/>
                </a:solidFill>
              </a:rPr>
              <a:t>Rozdielnosť sietnicových obrazov a činnosť očných svalov </a:t>
            </a:r>
            <a:r>
              <a:rPr lang="sk-SK" sz="2400" dirty="0" smtClean="0">
                <a:solidFill>
                  <a:srgbClr val="000000"/>
                </a:solidFill>
              </a:rPr>
              <a:t>/akomodácia </a:t>
            </a:r>
            <a:r>
              <a:rPr lang="sk-SK" sz="2400" dirty="0">
                <a:solidFill>
                  <a:srgbClr val="000000"/>
                </a:solidFill>
              </a:rPr>
              <a:t>a </a:t>
            </a:r>
            <a:r>
              <a:rPr lang="sk-SK" sz="2400" dirty="0" smtClean="0">
                <a:solidFill>
                  <a:srgbClr val="000000"/>
                </a:solidFill>
              </a:rPr>
              <a:t>konvergencia/ </a:t>
            </a:r>
            <a:r>
              <a:rPr lang="sk-SK" sz="2400" dirty="0">
                <a:solidFill>
                  <a:srgbClr val="000000"/>
                </a:solidFill>
              </a:rPr>
              <a:t>- to sú mimoriadne dôležité faktory pre vnímanie priestoru, ako to dokazuje charakter nášho vnímania v prípade, ak rastie vzdialenosť predmetov od pozorovateľa a ak prestávajú tieto faktory pôsobiť, teda ak je stále menšia rozdielnosť sietnicových obrazov v našich dvoch očiach. Vtedy, ak by naše videnie nebolo podporené skúsenosťou, zostávalo by plošné. Takto vidí napr. laik v astronómii hviezdy na nebi, kým astronóm ich vidí v myslenej, rôznej vzdialenosti. Ako ďalší dôkaz o úlohe uvedených činiteľov sa uvádza, že človek, ktorý vidí od narodenia iba na jedno oko, nevidí nijaké plastické obrazy a že pri ochrnutí jedného z očných svalov </a:t>
            </a:r>
            <a:r>
              <a:rPr lang="sk-SK" sz="2400" dirty="0" smtClean="0">
                <a:solidFill>
                  <a:srgbClr val="000000"/>
                </a:solidFill>
              </a:rPr>
              <a:t>/čím </a:t>
            </a:r>
            <a:r>
              <a:rPr lang="sk-SK" sz="2400" dirty="0">
                <a:solidFill>
                  <a:srgbClr val="000000"/>
                </a:solidFill>
              </a:rPr>
              <a:t>sa naruší vzájomná súčinnosť oboch </a:t>
            </a:r>
            <a:r>
              <a:rPr lang="sk-SK" sz="2400" dirty="0" smtClean="0">
                <a:solidFill>
                  <a:srgbClr val="000000"/>
                </a:solidFill>
              </a:rPr>
              <a:t>očí/ </a:t>
            </a:r>
            <a:r>
              <a:rPr lang="sk-SK" sz="2400" dirty="0">
                <a:solidFill>
                  <a:srgbClr val="000000"/>
                </a:solidFill>
              </a:rPr>
              <a:t>vznikajú dvojité obrazy.</a:t>
            </a:r>
          </a:p>
          <a:p>
            <a:pPr algn="l"/>
            <a:r>
              <a:rPr lang="sk-SK" sz="2400" dirty="0">
                <a:solidFill>
                  <a:srgbClr val="000000"/>
                </a:solidFill>
              </a:rPr>
              <a:t>	Je však pravda, že aj človek s jedným okom dokáže priestor vnímať. Pomáhajú mu v tom tzv. psychologické faktory.</a:t>
            </a:r>
          </a:p>
          <a:p>
            <a:pPr algn="l"/>
            <a:endParaRPr lang="sk-SK" sz="240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b="1" dirty="0">
                <a:solidFill>
                  <a:srgbClr val="000000"/>
                </a:solidFill>
              </a:rPr>
              <a:t>Psychologické (</a:t>
            </a:r>
            <a:r>
              <a:rPr lang="sk-SK" sz="2400" b="1" dirty="0" err="1">
                <a:solidFill>
                  <a:srgbClr val="000000"/>
                </a:solidFill>
              </a:rPr>
              <a:t>skúsenostné</a:t>
            </a:r>
            <a:r>
              <a:rPr lang="sk-SK" sz="2400" b="1" dirty="0" err="1">
                <a:solidFill>
                  <a:srgbClr val="000000"/>
                </a:solidFill>
                <a:sym typeface="Times New Roman"/>
              </a:rPr>
              <a:t></a:t>
            </a:r>
            <a:r>
              <a:rPr lang="sk-SK" sz="2400" b="1" dirty="0">
                <a:solidFill>
                  <a:srgbClr val="000000"/>
                </a:solidFill>
              </a:rPr>
              <a:t> faktory.</a:t>
            </a:r>
            <a:endParaRPr lang="sk-SK" sz="2400" dirty="0">
              <a:solidFill>
                <a:srgbClr val="000000"/>
              </a:solidFill>
            </a:endParaRPr>
          </a:p>
          <a:p>
            <a:pPr algn="l"/>
            <a:r>
              <a:rPr lang="sk-SK" sz="2400" b="1" dirty="0">
                <a:solidFill>
                  <a:srgbClr val="000000"/>
                </a:solidFill>
              </a:rPr>
              <a:t>	</a:t>
            </a:r>
            <a:r>
              <a:rPr lang="sk-SK" sz="2400" i="1" dirty="0">
                <a:solidFill>
                  <a:srgbClr val="000000"/>
                </a:solidFill>
              </a:rPr>
              <a:t>1. Relatívna veľkosť predmetu. </a:t>
            </a:r>
            <a:r>
              <a:rPr lang="sk-SK" sz="2400" dirty="0">
                <a:solidFill>
                  <a:srgbClr val="000000"/>
                </a:solidFill>
              </a:rPr>
              <a:t>Ak poznáme predmet, ak poznáme jeho skutočnú veľkosť, potom podľa jeho relatívnej veľkosti </a:t>
            </a:r>
            <a:r>
              <a:rPr lang="sk-SK" sz="2400" dirty="0" smtClean="0">
                <a:solidFill>
                  <a:srgbClr val="000000"/>
                </a:solidFill>
              </a:rPr>
              <a:t>/ako </a:t>
            </a:r>
            <a:r>
              <a:rPr lang="sk-SK" sz="2400" dirty="0">
                <a:solidFill>
                  <a:srgbClr val="000000"/>
                </a:solidFill>
              </a:rPr>
              <a:t>sa nám za daných okolností </a:t>
            </a:r>
            <a:r>
              <a:rPr lang="sk-SK" sz="2400" dirty="0" smtClean="0">
                <a:solidFill>
                  <a:srgbClr val="000000"/>
                </a:solidFill>
              </a:rPr>
              <a:t>javí/ </a:t>
            </a:r>
            <a:r>
              <a:rPr lang="sk-SK" sz="2400" dirty="0">
                <a:solidFill>
                  <a:srgbClr val="000000"/>
                </a:solidFill>
              </a:rPr>
              <a:t>môžeme usudzovať na jeho vzdialenosť. Ak však veľkosť predmetu nepoznáme, môže nás to pomýliť. Napr. veľmi vysoká hora sa nám môže zdať vzdialená iba niekoľko kilometrov, kým v skutočnosti môže ísť o niekoľko desiatok kilometrov.</a:t>
            </a:r>
          </a:p>
          <a:p>
            <a:pPr algn="l"/>
            <a:r>
              <a:rPr lang="sk-SK" sz="2400" dirty="0">
                <a:solidFill>
                  <a:srgbClr val="000000"/>
                </a:solidFill>
              </a:rPr>
              <a:t>	</a:t>
            </a:r>
            <a:r>
              <a:rPr lang="sk-SK" sz="2400" i="1" dirty="0">
                <a:solidFill>
                  <a:srgbClr val="000000"/>
                </a:solidFill>
              </a:rPr>
              <a:t>2. </a:t>
            </a:r>
            <a:r>
              <a:rPr lang="sk-SK" sz="2400" i="1" dirty="0" err="1">
                <a:solidFill>
                  <a:srgbClr val="000000"/>
                </a:solidFill>
              </a:rPr>
              <a:t>Interpozícia</a:t>
            </a:r>
            <a:r>
              <a:rPr lang="sk-SK" sz="2400" i="1" dirty="0">
                <a:solidFill>
                  <a:srgbClr val="000000"/>
                </a:solidFill>
              </a:rPr>
              <a:t> </a:t>
            </a:r>
            <a:r>
              <a:rPr lang="sk-SK" sz="2400" i="1" dirty="0" smtClean="0">
                <a:solidFill>
                  <a:srgbClr val="000000"/>
                </a:solidFill>
              </a:rPr>
              <a:t>/prekrývanie/ </a:t>
            </a:r>
            <a:r>
              <a:rPr lang="sk-SK" sz="2400" i="1" dirty="0">
                <a:solidFill>
                  <a:srgbClr val="000000"/>
                </a:solidFill>
              </a:rPr>
              <a:t>- </a:t>
            </a:r>
            <a:r>
              <a:rPr lang="sk-SK" sz="2400" dirty="0">
                <a:solidFill>
                  <a:srgbClr val="000000"/>
                </a:solidFill>
              </a:rPr>
              <a:t>aj nejaký predmet prekrýva iný predmet, potom ho pokladáme, samozrejme, za bližší ako prekrývaný predmet.</a:t>
            </a:r>
          </a:p>
          <a:p>
            <a:pPr algn="l"/>
            <a:r>
              <a:rPr lang="sk-SK" sz="2400" dirty="0">
                <a:solidFill>
                  <a:srgbClr val="000000"/>
                </a:solidFill>
              </a:rPr>
              <a:t>	</a:t>
            </a:r>
            <a:r>
              <a:rPr lang="sk-SK" sz="2400" i="1" dirty="0">
                <a:solidFill>
                  <a:srgbClr val="000000"/>
                </a:solidFill>
              </a:rPr>
              <a:t>3. Lineárna perspektíva.</a:t>
            </a:r>
            <a:r>
              <a:rPr lang="sk-SK" sz="2400" dirty="0">
                <a:solidFill>
                  <a:srgbClr val="000000"/>
                </a:solidFill>
              </a:rPr>
              <a:t> Ide o zmenšovanie sa veľkosti predmetu alebo vzdialenosti medzi predmetmi, ak sa tieto od nás vzďaľujú. Toto sa často používa pri znázorňovaní perspektívy </a:t>
            </a:r>
            <a:r>
              <a:rPr lang="sk-SK" sz="2400" dirty="0" smtClean="0">
                <a:solidFill>
                  <a:srgbClr val="000000"/>
                </a:solidFill>
              </a:rPr>
              <a:t>/železničné </a:t>
            </a:r>
            <a:r>
              <a:rPr lang="sk-SK" sz="2400" dirty="0">
                <a:solidFill>
                  <a:srgbClr val="000000"/>
                </a:solidFill>
              </a:rPr>
              <a:t>koľajnice sa v diaľke </a:t>
            </a:r>
            <a:r>
              <a:rPr lang="sk-SK" sz="2400" dirty="0" smtClean="0">
                <a:solidFill>
                  <a:srgbClr val="000000"/>
                </a:solidFill>
              </a:rPr>
              <a:t>zbiehajú/.</a:t>
            </a:r>
            <a:endParaRPr lang="sk-SK" sz="2400" dirty="0">
              <a:solidFill>
                <a:srgbClr val="000000"/>
              </a:solidFill>
            </a:endParaRPr>
          </a:p>
          <a:p>
            <a:pPr algn="l"/>
            <a:r>
              <a:rPr lang="sk-SK" sz="2400" dirty="0">
                <a:solidFill>
                  <a:srgbClr val="000000"/>
                </a:solidFill>
              </a:rPr>
              <a:t>	</a:t>
            </a:r>
            <a:r>
              <a:rPr lang="sk-SK" sz="2400" i="1" dirty="0">
                <a:solidFill>
                  <a:srgbClr val="000000"/>
                </a:solidFill>
              </a:rPr>
              <a:t>4. Vzdušná perspektíva - </a:t>
            </a:r>
            <a:r>
              <a:rPr lang="sk-SK" sz="2400" dirty="0">
                <a:solidFill>
                  <a:srgbClr val="000000"/>
                </a:solidFill>
              </a:rPr>
              <a:t>je to vlastne jasnosť detailov, napr. ak viem na kostolnej veži rozlíšiť podrobnosti </a:t>
            </a:r>
            <a:r>
              <a:rPr lang="sk-SK" sz="2400" dirty="0" smtClean="0">
                <a:solidFill>
                  <a:srgbClr val="000000"/>
                </a:solidFill>
              </a:rPr>
              <a:t>/napr</a:t>
            </a:r>
            <a:r>
              <a:rPr lang="sk-SK" sz="2400" dirty="0">
                <a:solidFill>
                  <a:srgbClr val="000000"/>
                </a:solidFill>
              </a:rPr>
              <a:t>. číslice na </a:t>
            </a:r>
            <a:r>
              <a:rPr lang="sk-SK" sz="2400" dirty="0" smtClean="0">
                <a:solidFill>
                  <a:srgbClr val="000000"/>
                </a:solidFill>
              </a:rPr>
              <a:t>hodinách/, </a:t>
            </a:r>
            <a:r>
              <a:rPr lang="sk-SK" sz="2400" dirty="0">
                <a:solidFill>
                  <a:srgbClr val="000000"/>
                </a:solidFill>
              </a:rPr>
              <a:t>je zrejme blízko. Všetky predmety, ktoré vystupujú zo svojho okolia sa nám zdajú byť bližšie v čistom vzduchu, ako v zadymenom alebo zahmlenom prostredí. Má tu význam aj zafarbenie predmetov, ktoré spôsobuje vzdušná perspektíva </a:t>
            </a:r>
            <a:r>
              <a:rPr lang="sk-SK" sz="2400" dirty="0" smtClean="0">
                <a:solidFill>
                  <a:srgbClr val="000000"/>
                </a:solidFill>
              </a:rPr>
              <a:t>/vzdialené </a:t>
            </a:r>
            <a:r>
              <a:rPr lang="sk-SK" sz="2400" dirty="0">
                <a:solidFill>
                  <a:srgbClr val="000000"/>
                </a:solidFill>
              </a:rPr>
              <a:t>predmety tmavých farieb sa nám vo vzdušnej perspektíve zdajú byť belasé, svetlých farieb </a:t>
            </a:r>
            <a:r>
              <a:rPr lang="sk-SK" sz="2400" dirty="0" smtClean="0">
                <a:solidFill>
                  <a:srgbClr val="000000"/>
                </a:solidFill>
              </a:rPr>
              <a:t>– červenkasté/.</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i="1" dirty="0" smtClean="0">
                <a:solidFill>
                  <a:srgbClr val="000000"/>
                </a:solidFill>
              </a:rPr>
              <a:t>              5</a:t>
            </a:r>
            <a:r>
              <a:rPr lang="sk-SK" sz="2400" i="1" dirty="0">
                <a:solidFill>
                  <a:srgbClr val="000000"/>
                </a:solidFill>
              </a:rPr>
              <a:t>. Tiene. </a:t>
            </a:r>
            <a:r>
              <a:rPr lang="sk-SK" sz="2400" dirty="0">
                <a:solidFill>
                  <a:srgbClr val="000000"/>
                </a:solidFill>
              </a:rPr>
              <a:t>Predmety bližšie vrhajú tiene na vzdialenejšie, menia tak ich osvetlenie a nám sa skutočne javia ako vzdialenejšie.</a:t>
            </a:r>
          </a:p>
          <a:p>
            <a:pPr algn="l"/>
            <a:r>
              <a:rPr lang="sk-SK" sz="2400" dirty="0">
                <a:solidFill>
                  <a:srgbClr val="000000"/>
                </a:solidFill>
              </a:rPr>
              <a:t>	</a:t>
            </a:r>
            <a:r>
              <a:rPr lang="sk-SK" sz="2400" i="1" dirty="0">
                <a:solidFill>
                  <a:srgbClr val="000000"/>
                </a:solidFill>
              </a:rPr>
              <a:t>6. Počet predmetov, ktoré sa nachádzajú medzi pozorovateľom a pozorovaným predmetom. </a:t>
            </a:r>
            <a:r>
              <a:rPr lang="sk-SK" sz="2400" dirty="0">
                <a:solidFill>
                  <a:srgbClr val="000000"/>
                </a:solidFill>
              </a:rPr>
              <a:t>Čím viac je takých predmetov, tým sa nám pozorovaný predmet javí ako vzdialenejší. </a:t>
            </a:r>
            <a:r>
              <a:rPr lang="sk-SK" sz="2400" dirty="0" smtClean="0">
                <a:solidFill>
                  <a:srgbClr val="000000"/>
                </a:solidFill>
              </a:rPr>
              <a:t>Keď </a:t>
            </a:r>
            <a:r>
              <a:rPr lang="sk-SK" sz="2400" dirty="0">
                <a:solidFill>
                  <a:srgbClr val="000000"/>
                </a:solidFill>
              </a:rPr>
              <a:t>však ide o nevyplnený priestor, môže nás to pomýliť </a:t>
            </a:r>
            <a:r>
              <a:rPr lang="sk-SK" sz="2400" dirty="0" smtClean="0">
                <a:solidFill>
                  <a:srgbClr val="000000"/>
                </a:solidFill>
              </a:rPr>
              <a:t>/napr</a:t>
            </a:r>
            <a:r>
              <a:rPr lang="sk-SK" sz="2400" dirty="0">
                <a:solidFill>
                  <a:srgbClr val="000000"/>
                </a:solidFill>
              </a:rPr>
              <a:t>. vzdialenosť lodi na šírom mori sa nám môže zdať menšia ako je v skutočnosti práve preto, že priestor na mori nie je </a:t>
            </a:r>
            <a:r>
              <a:rPr lang="sk-SK" sz="2400" dirty="0" smtClean="0">
                <a:solidFill>
                  <a:srgbClr val="000000"/>
                </a:solidFill>
              </a:rPr>
              <a:t>vyplnený/.</a:t>
            </a:r>
            <a:endParaRPr lang="sk-SK" sz="2400" dirty="0">
              <a:solidFill>
                <a:srgbClr val="000000"/>
              </a:solidFill>
            </a:endParaRPr>
          </a:p>
          <a:p>
            <a:pPr algn="l"/>
            <a:r>
              <a:rPr lang="sk-SK" sz="2400" dirty="0">
                <a:solidFill>
                  <a:srgbClr val="000000"/>
                </a:solidFill>
              </a:rPr>
              <a:t>	</a:t>
            </a:r>
            <a:r>
              <a:rPr lang="sk-SK" sz="2400" i="1" dirty="0">
                <a:solidFill>
                  <a:srgbClr val="000000"/>
                </a:solidFill>
              </a:rPr>
              <a:t>7. Uhlová odchýlka pri pohybe </a:t>
            </a:r>
            <a:r>
              <a:rPr lang="sk-SK" sz="2400" i="1" dirty="0" smtClean="0">
                <a:solidFill>
                  <a:srgbClr val="000000"/>
                </a:solidFill>
              </a:rPr>
              <a:t>/pohybová </a:t>
            </a:r>
            <a:r>
              <a:rPr lang="sk-SK" sz="2400" i="1" dirty="0" err="1" smtClean="0">
                <a:solidFill>
                  <a:srgbClr val="000000"/>
                </a:solidFill>
              </a:rPr>
              <a:t>paralaxa</a:t>
            </a:r>
            <a:r>
              <a:rPr lang="sk-SK" sz="2400" i="1" dirty="0" smtClean="0">
                <a:solidFill>
                  <a:srgbClr val="000000"/>
                </a:solidFill>
              </a:rPr>
              <a:t>/. </a:t>
            </a:r>
            <a:r>
              <a:rPr lang="sk-SK" sz="2400" dirty="0">
                <a:solidFill>
                  <a:srgbClr val="000000"/>
                </a:solidFill>
              </a:rPr>
              <a:t>Ak sa pohybujeme, predmety blízke zostávajú viac vzadu ako predmety vzdialené, ktoré sa prípadne zdajú, že sa pohybujú v rovnakom smere ako my </a:t>
            </a:r>
            <a:r>
              <a:rPr lang="sk-SK" sz="2400" dirty="0" smtClean="0">
                <a:solidFill>
                  <a:srgbClr val="000000"/>
                </a:solidFill>
              </a:rPr>
              <a:t>/vzdialené hory/.</a:t>
            </a:r>
            <a:endParaRPr lang="sk-SK" sz="2400" dirty="0">
              <a:solidFill>
                <a:srgbClr val="000000"/>
              </a:solidFill>
            </a:endParaRPr>
          </a:p>
          <a:p>
            <a:pPr algn="l"/>
            <a:r>
              <a:rPr lang="sk-SK" sz="2400" dirty="0">
                <a:solidFill>
                  <a:srgbClr val="000000"/>
                </a:solidFill>
              </a:rPr>
              <a:t>	Na vnímaní priestoru sa okrem zraku zúčastňuje aj </a:t>
            </a:r>
            <a:r>
              <a:rPr lang="sk-SK" sz="2400" i="1" dirty="0">
                <a:solidFill>
                  <a:srgbClr val="000000"/>
                </a:solidFill>
              </a:rPr>
              <a:t>hmat</a:t>
            </a:r>
            <a:r>
              <a:rPr lang="sk-SK" sz="2400" dirty="0">
                <a:solidFill>
                  <a:srgbClr val="000000"/>
                </a:solidFill>
              </a:rPr>
              <a:t>. Hmatom možno bez pomoci zraku rozlíšiť veľa predmetov, ľudskú tvár a pod. vrátane ich priestorových kvalít.</a:t>
            </a:r>
          </a:p>
          <a:p>
            <a:pPr algn="l"/>
            <a:endParaRPr lang="sk-SK" sz="2400" dirty="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dirty="0" smtClean="0">
                <a:solidFill>
                  <a:srgbClr val="000000"/>
                </a:solidFill>
              </a:rPr>
              <a:t>             Aj </a:t>
            </a:r>
            <a:r>
              <a:rPr lang="sk-SK" sz="2400" i="1" dirty="0">
                <a:solidFill>
                  <a:srgbClr val="000000"/>
                </a:solidFill>
              </a:rPr>
              <a:t>sluch</a:t>
            </a:r>
            <a:r>
              <a:rPr lang="sk-SK" sz="2400" dirty="0">
                <a:solidFill>
                  <a:srgbClr val="000000"/>
                </a:solidFill>
              </a:rPr>
              <a:t> sa zúčastňuje na vnímaní priestoru. Ucho môže zachytiť najmä smer, v ktorom je umiestnený zvukový zdroj. Vzdialenosť sa sluchom určuje menej presne. Pretože tu vzdialenosť odhadujeme podľa intenzity zvuku, môžeme sa ľahko pomýliť a i blízke zvuky považovať za silné vzdialené. Smer, odkiaľ zvuk prichádza, určujeme pomerne dobre práve preto, že počujeme obidvomi ušami. Iba ak sa obrátime priamo proti zdroju zvuku, prichádzajú zvukové vlny do oboch uší súčasne.</a:t>
            </a:r>
          </a:p>
          <a:p>
            <a:pPr algn="l"/>
            <a:r>
              <a:rPr lang="sk-SK" sz="2400" dirty="0">
                <a:solidFill>
                  <a:srgbClr val="000000"/>
                </a:solidFill>
              </a:rPr>
              <a:t>	Aj </a:t>
            </a:r>
            <a:r>
              <a:rPr lang="sk-SK" sz="2400" i="1" dirty="0">
                <a:solidFill>
                  <a:srgbClr val="000000"/>
                </a:solidFill>
              </a:rPr>
              <a:t>čuch </a:t>
            </a:r>
            <a:r>
              <a:rPr lang="sk-SK" sz="2400" dirty="0">
                <a:solidFill>
                  <a:srgbClr val="000000"/>
                </a:solidFill>
              </a:rPr>
              <a:t>môže napomáhať priestorové vnímanie. Vôňa napr. môže prináležať iba jednej priestorovej oblasti a inej nie. Zápach môže zamerať našu pozornosť v určitom smere. Vieme, že pre zvieratá </a:t>
            </a:r>
            <a:r>
              <a:rPr lang="sk-SK" sz="2400" dirty="0" smtClean="0">
                <a:solidFill>
                  <a:srgbClr val="000000"/>
                </a:solidFill>
              </a:rPr>
              <a:t>/napr</a:t>
            </a:r>
            <a:r>
              <a:rPr lang="sk-SK" sz="2400" dirty="0">
                <a:solidFill>
                  <a:srgbClr val="000000"/>
                </a:solidFill>
              </a:rPr>
              <a:t>. pre </a:t>
            </a:r>
            <a:r>
              <a:rPr lang="sk-SK" sz="2400" dirty="0" smtClean="0">
                <a:solidFill>
                  <a:srgbClr val="000000"/>
                </a:solidFill>
              </a:rPr>
              <a:t>psov/, </a:t>
            </a:r>
            <a:r>
              <a:rPr lang="sk-SK" sz="2400" dirty="0">
                <a:solidFill>
                  <a:srgbClr val="000000"/>
                </a:solidFill>
              </a:rPr>
              <a:t>ktoré majú vyvinutejší čuch ako ľudia, má tento zmysel pre ich priestorovú orientáciu neobyčajne veľký význam - azda väčší ako zrak.</a:t>
            </a:r>
          </a:p>
          <a:p>
            <a:pPr algn="l"/>
            <a:r>
              <a:rPr lang="sk-SK" sz="2400" dirty="0">
                <a:solidFill>
                  <a:srgbClr val="000000"/>
                </a:solidFill>
              </a:rPr>
              <a:t>	Z uvedeného vyplýva, že na vnímaní priestoru sa zúčastňuje viacej zmyslov a aj tu ide o celkový vnemový zážitok.</a:t>
            </a:r>
          </a:p>
          <a:p>
            <a:pPr algn="l"/>
            <a:endParaRPr lang="sk-SK" sz="240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b="1" dirty="0">
                <a:solidFill>
                  <a:srgbClr val="000000"/>
                </a:solidFill>
              </a:rPr>
              <a:t>Vnímanie času</a:t>
            </a:r>
            <a:endParaRPr lang="sk-SK" sz="2400" dirty="0">
              <a:solidFill>
                <a:srgbClr val="000000"/>
              </a:solidFill>
            </a:endParaRPr>
          </a:p>
          <a:p>
            <a:pPr algn="l"/>
            <a:r>
              <a:rPr lang="sk-SK" sz="2400" b="1" dirty="0">
                <a:solidFill>
                  <a:srgbClr val="000000"/>
                </a:solidFill>
              </a:rPr>
              <a:t>	</a:t>
            </a:r>
            <a:r>
              <a:rPr lang="sk-SK" sz="2400" dirty="0">
                <a:solidFill>
                  <a:srgbClr val="000000"/>
                </a:solidFill>
              </a:rPr>
              <a:t>Je to takisto zložitý proces ako pri vnímaní priestoru. V podstate vzniká len tam, kde sa odohrávajú nejaké zmeny, zmeny vonkajšieho stavu. Zážitok času predpokladá vo vedomí prežívanie niečoho po sebe nasledujúceho, čo je možné iba vďaka zapamätávaniu veľkého mozgu. Ak je funkcia pamäti narušená, nemôže existovať adekvátne časové predstavy </a:t>
            </a:r>
            <a:r>
              <a:rPr lang="sk-SK" sz="2400" dirty="0" smtClean="0">
                <a:solidFill>
                  <a:srgbClr val="000000"/>
                </a:solidFill>
              </a:rPr>
              <a:t>/pri </a:t>
            </a:r>
            <a:r>
              <a:rPr lang="sk-SK" sz="2400" dirty="0">
                <a:solidFill>
                  <a:srgbClr val="000000"/>
                </a:solidFill>
              </a:rPr>
              <a:t>ochorení mozgu alebo pri ťažkom alkoholizme sa stráca časovo-priestorová orientácia vzťahujúca sa najmä na najbližšiu </a:t>
            </a:r>
            <a:r>
              <a:rPr lang="sk-SK" sz="2400" dirty="0" smtClean="0">
                <a:solidFill>
                  <a:srgbClr val="000000"/>
                </a:solidFill>
              </a:rPr>
              <a:t>minulosť/. </a:t>
            </a:r>
            <a:r>
              <a:rPr lang="sk-SK" sz="2400" dirty="0">
                <a:solidFill>
                  <a:srgbClr val="000000"/>
                </a:solidFill>
              </a:rPr>
              <a:t>Prežívanie času, ktoré v neskoršom detstve môže byť spôsobené vnútornými duševnými procesmi </a:t>
            </a:r>
            <a:r>
              <a:rPr lang="sk-SK" sz="2400" dirty="0" smtClean="0">
                <a:solidFill>
                  <a:srgbClr val="000000"/>
                </a:solidFill>
              </a:rPr>
              <a:t>/myslením</a:t>
            </a:r>
            <a:r>
              <a:rPr lang="sk-SK" sz="2400" dirty="0">
                <a:solidFill>
                  <a:srgbClr val="000000"/>
                </a:solidFill>
              </a:rPr>
              <a:t>, afektmi, vôľovými </a:t>
            </a:r>
            <a:r>
              <a:rPr lang="sk-SK" sz="2400" dirty="0" smtClean="0">
                <a:solidFill>
                  <a:srgbClr val="000000"/>
                </a:solidFill>
              </a:rPr>
              <a:t>zámermi/, vyvíja </a:t>
            </a:r>
            <a:r>
              <a:rPr lang="sk-SK" sz="2400" dirty="0">
                <a:solidFill>
                  <a:srgbClr val="000000"/>
                </a:solidFill>
              </a:rPr>
              <a:t>sa v ranom detstve v podstate v súvislosti so zmyslovými dojmami. Keby sme nič nevnímali, boli by sme bez času. Z toho vyplýva empirický </a:t>
            </a:r>
            <a:r>
              <a:rPr lang="sk-SK" sz="2400" dirty="0" smtClean="0">
                <a:solidFill>
                  <a:srgbClr val="000000"/>
                </a:solidFill>
              </a:rPr>
              <a:t>/skúsenostný/ </a:t>
            </a:r>
            <a:r>
              <a:rPr lang="sk-SK" sz="2400" dirty="0">
                <a:solidFill>
                  <a:srgbClr val="000000"/>
                </a:solidFill>
              </a:rPr>
              <a:t>charakter vnímania času, teda stavanie na skúsenosti, na iných duševných funkciách, najmä na pamäti a predstavách.</a:t>
            </a:r>
          </a:p>
          <a:p>
            <a:pPr algn="l"/>
            <a:endParaRPr lang="sk-SK" sz="240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u="sng" dirty="0">
                <a:solidFill>
                  <a:srgbClr val="000000"/>
                </a:solidFill>
              </a:rPr>
              <a:t>Vnímaním času postihujeme predovšetkým:</a:t>
            </a:r>
            <a:endParaRPr lang="sk-SK" sz="2400" dirty="0">
              <a:solidFill>
                <a:srgbClr val="000000"/>
              </a:solidFill>
            </a:endParaRPr>
          </a:p>
          <a:p>
            <a:pPr algn="l"/>
            <a:r>
              <a:rPr lang="sk-SK" sz="2400" dirty="0">
                <a:solidFill>
                  <a:srgbClr val="000000"/>
                </a:solidFill>
              </a:rPr>
              <a:t>	1. </a:t>
            </a:r>
            <a:r>
              <a:rPr lang="sk-SK" sz="2400" b="1" dirty="0">
                <a:solidFill>
                  <a:srgbClr val="000000"/>
                </a:solidFill>
              </a:rPr>
              <a:t>Časové vzťahy</a:t>
            </a:r>
            <a:r>
              <a:rPr lang="sk-SK" sz="2400" dirty="0">
                <a:solidFill>
                  <a:srgbClr val="000000"/>
                </a:solidFill>
              </a:rPr>
              <a:t> </a:t>
            </a:r>
            <a:r>
              <a:rPr lang="sk-SK" sz="2400" dirty="0" smtClean="0">
                <a:solidFill>
                  <a:srgbClr val="000000"/>
                </a:solidFill>
              </a:rPr>
              <a:t>/teraz</a:t>
            </a:r>
            <a:r>
              <a:rPr lang="sk-SK" sz="2400" dirty="0">
                <a:solidFill>
                  <a:srgbClr val="000000"/>
                </a:solidFill>
              </a:rPr>
              <a:t>, kedysi, predtým, </a:t>
            </a:r>
            <a:r>
              <a:rPr lang="sk-SK" sz="2400" dirty="0" smtClean="0">
                <a:solidFill>
                  <a:srgbClr val="000000"/>
                </a:solidFill>
              </a:rPr>
              <a:t>potom/</a:t>
            </a:r>
            <a:endParaRPr lang="sk-SK" sz="2400" dirty="0">
              <a:solidFill>
                <a:srgbClr val="000000"/>
              </a:solidFill>
            </a:endParaRPr>
          </a:p>
          <a:p>
            <a:pPr algn="l"/>
            <a:r>
              <a:rPr lang="sk-SK" sz="2400" dirty="0">
                <a:solidFill>
                  <a:srgbClr val="000000"/>
                </a:solidFill>
              </a:rPr>
              <a:t>	2. </a:t>
            </a:r>
            <a:r>
              <a:rPr lang="sk-SK" sz="2400" b="1" dirty="0">
                <a:solidFill>
                  <a:srgbClr val="000000"/>
                </a:solidFill>
              </a:rPr>
              <a:t>Absolútne trvanie</a:t>
            </a:r>
            <a:r>
              <a:rPr lang="sk-SK" sz="2400" dirty="0">
                <a:solidFill>
                  <a:srgbClr val="000000"/>
                </a:solidFill>
              </a:rPr>
              <a:t> času, ktoré sa porovnáva s objektívnym meraním času. Pri tom platí, že krátke časy </a:t>
            </a:r>
            <a:r>
              <a:rPr lang="sk-SK" sz="2400" dirty="0" smtClean="0">
                <a:solidFill>
                  <a:srgbClr val="000000"/>
                </a:solidFill>
              </a:rPr>
              <a:t>/1-5 </a:t>
            </a:r>
            <a:r>
              <a:rPr lang="sk-SK" sz="2400" dirty="0">
                <a:solidFill>
                  <a:srgbClr val="000000"/>
                </a:solidFill>
              </a:rPr>
              <a:t>min</a:t>
            </a:r>
            <a:r>
              <a:rPr lang="sk-SK" sz="2400" dirty="0" smtClean="0">
                <a:solidFill>
                  <a:srgbClr val="000000"/>
                </a:solidFill>
              </a:rPr>
              <a:t>./ </a:t>
            </a:r>
            <a:r>
              <a:rPr lang="sk-SK" sz="2400" dirty="0">
                <a:solidFill>
                  <a:srgbClr val="000000"/>
                </a:solidFill>
              </a:rPr>
              <a:t>preceňujeme, dlhé podceňujeme. Uvádza sa, že najlepší odhad absolútneho času je asi 5-10 min. </a:t>
            </a:r>
            <a:r>
              <a:rPr lang="sk-SK" sz="2400" dirty="0" smtClean="0">
                <a:solidFill>
                  <a:srgbClr val="000000"/>
                </a:solidFill>
              </a:rPr>
              <a:t>/indiferentná </a:t>
            </a:r>
            <a:r>
              <a:rPr lang="sk-SK" sz="2400" dirty="0">
                <a:solidFill>
                  <a:srgbClr val="000000"/>
                </a:solidFill>
              </a:rPr>
              <a:t>časová </a:t>
            </a:r>
            <a:r>
              <a:rPr lang="sk-SK" sz="2400" dirty="0" smtClean="0">
                <a:solidFill>
                  <a:srgbClr val="000000"/>
                </a:solidFill>
              </a:rPr>
              <a:t>zóna/.</a:t>
            </a:r>
            <a:endParaRPr lang="sk-SK" sz="2400" dirty="0">
              <a:solidFill>
                <a:srgbClr val="000000"/>
              </a:solidFill>
            </a:endParaRPr>
          </a:p>
          <a:p>
            <a:pPr algn="l"/>
            <a:r>
              <a:rPr lang="sk-SK" sz="2400" dirty="0">
                <a:solidFill>
                  <a:srgbClr val="000000"/>
                </a:solidFill>
              </a:rPr>
              <a:t>	3. Veľmi bežné u človeka je </a:t>
            </a:r>
            <a:r>
              <a:rPr lang="sk-SK" sz="2400" b="1" dirty="0">
                <a:solidFill>
                  <a:srgbClr val="000000"/>
                </a:solidFill>
              </a:rPr>
              <a:t>približné odhadovanie</a:t>
            </a:r>
            <a:r>
              <a:rPr lang="sk-SK" sz="2400" dirty="0">
                <a:solidFill>
                  <a:srgbClr val="000000"/>
                </a:solidFill>
              </a:rPr>
              <a:t> času, ktoré sa zakladá na bezprostrednom dojme. Platí tu niekoľko pravidiel.</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Ak porovnávame časové intervaly </a:t>
            </a:r>
            <a:r>
              <a:rPr lang="sk-SK" sz="2400" b="1" dirty="0">
                <a:solidFill>
                  <a:srgbClr val="000000"/>
                </a:solidFill>
              </a:rPr>
              <a:t>súčasne</a:t>
            </a:r>
            <a:r>
              <a:rPr lang="sk-SK" sz="2400" dirty="0">
                <a:solidFill>
                  <a:srgbClr val="000000"/>
                </a:solidFill>
              </a:rPr>
              <a:t> ako dva dané zážitky, potom máme tendenciu pokladať za kratšie </a:t>
            </a:r>
            <a:r>
              <a:rPr lang="sk-SK" sz="2400" dirty="0" smtClean="0">
                <a:solidFill>
                  <a:srgbClr val="000000"/>
                </a:solidFill>
              </a:rPr>
              <a:t>/s </a:t>
            </a:r>
            <a:r>
              <a:rPr lang="sk-SK" sz="2400" dirty="0">
                <a:solidFill>
                  <a:srgbClr val="000000"/>
                </a:solidFill>
              </a:rPr>
              <a:t>výnimkou veľmi </a:t>
            </a:r>
            <a:r>
              <a:rPr lang="sk-SK" sz="2400" dirty="0" smtClean="0">
                <a:solidFill>
                  <a:srgbClr val="000000"/>
                </a:solidFill>
              </a:rPr>
              <a:t>krátkych/ </a:t>
            </a:r>
            <a:r>
              <a:rPr lang="sk-SK" sz="2400" dirty="0">
                <a:solidFill>
                  <a:srgbClr val="000000"/>
                </a:solidFill>
              </a:rPr>
              <a:t>tie intervaly, ktoré sú vyplnené činnosťou - zákon o vyplnených časoch.</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Ak však porovnávame časové intervaly </a:t>
            </a:r>
            <a:r>
              <a:rPr lang="sk-SK" sz="2400" b="1" dirty="0">
                <a:solidFill>
                  <a:srgbClr val="000000"/>
                </a:solidFill>
              </a:rPr>
              <a:t>do minulosti</a:t>
            </a:r>
            <a:r>
              <a:rPr lang="sk-SK" sz="2400" dirty="0">
                <a:solidFill>
                  <a:srgbClr val="000000"/>
                </a:solidFill>
              </a:rPr>
              <a:t>, vo spomienke, je to presne naopak. Časy nevyplnené sa nám zdajú krátkymi, kým časy vyplnené - dlhými.</a:t>
            </a:r>
          </a:p>
          <a:p>
            <a:pPr algn="l"/>
            <a:r>
              <a:rPr lang="sk-SK" sz="2400" dirty="0">
                <a:solidFill>
                  <a:srgbClr val="000000"/>
                </a:solidFill>
              </a:rPr>
              <a:t>	V obidvoch prípadoch sa však uplatňujú aj </a:t>
            </a:r>
            <a:r>
              <a:rPr lang="sk-SK" sz="2400" b="1" dirty="0">
                <a:solidFill>
                  <a:srgbClr val="000000"/>
                </a:solidFill>
              </a:rPr>
              <a:t>emocionálne činitele</a:t>
            </a:r>
            <a:r>
              <a:rPr lang="sk-SK" sz="2400" dirty="0">
                <a:solidFill>
                  <a:srgbClr val="000000"/>
                </a:solidFill>
              </a:rPr>
              <a:t> - časové intervaly vyplnené nepríjemnými citovými zážitkami vo spomienke skracujeme, intervaly spojené s príjemnými citovými zážitkami vo spomienke predlžujeme - zákon spomienkového optimizmu. Ak ide o porovnávanie súčasných časových intervalov, potom tie, ktoré sú vyplnené nepríjemnou činnosťou sa nám zdajú byť dlhšie, a tie, ktoré sú vyplnené príjemnou činnosťou, zdajú sa nám kratšie.</a:t>
            </a: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Pri hodnotení časových intervalov </a:t>
            </a:r>
            <a:r>
              <a:rPr lang="sk-SK" sz="2400" b="1" dirty="0">
                <a:solidFill>
                  <a:srgbClr val="000000"/>
                </a:solidFill>
              </a:rPr>
              <a:t>do budúcnosti,</a:t>
            </a:r>
            <a:r>
              <a:rPr lang="sk-SK" sz="2400" dirty="0">
                <a:solidFill>
                  <a:srgbClr val="000000"/>
                </a:solidFill>
              </a:rPr>
              <a:t> t.j. ak sme zameraný na nejakú očakávanú  udalosť, subjektívne odhadovanú dĺžku čakania predlžujeme. Keď však očakávaný jav nastane, keď sa očakávaná udalosť náhle objaví, sme prekvapení a tento zážitok prekvapenia časový interval subjektívne skracuje.</a:t>
            </a:r>
          </a:p>
          <a:p>
            <a:pPr algn="l"/>
            <a:endParaRPr lang="sk-SK" sz="240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Vnímanie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dirty="0">
                <a:solidFill>
                  <a:srgbClr val="000000"/>
                </a:solidFill>
              </a:rPr>
              <a:t>Vnímanie pohybu</a:t>
            </a:r>
            <a:endParaRPr lang="sk-SK" sz="2400" dirty="0">
              <a:solidFill>
                <a:srgbClr val="000000"/>
              </a:solidFill>
            </a:endParaRPr>
          </a:p>
          <a:p>
            <a:pPr algn="l"/>
            <a:r>
              <a:rPr lang="sk-SK" sz="2400" b="1" dirty="0">
                <a:solidFill>
                  <a:srgbClr val="000000"/>
                </a:solidFill>
              </a:rPr>
              <a:t>	</a:t>
            </a:r>
            <a:r>
              <a:rPr lang="sk-SK" sz="2400" dirty="0">
                <a:solidFill>
                  <a:srgbClr val="000000"/>
                </a:solidFill>
              </a:rPr>
              <a:t>Ako o zvláštnom druhu vnímania sa hovorí o vnímaní pohybu, teda o postihovaní zmeny polohy vzhľadom k okoliu. Skutočnosť vnímania pohybu sa vysvetľuje dvojakým spôsobom:</a:t>
            </a:r>
          </a:p>
          <a:p>
            <a:pPr algn="l"/>
            <a:r>
              <a:rPr lang="sk-SK" sz="2400" dirty="0">
                <a:solidFill>
                  <a:srgbClr val="000000"/>
                </a:solidFill>
              </a:rPr>
              <a:t>	1. uznáva sa priamo bezprostredný vnem zmeny a pohybu</a:t>
            </a:r>
          </a:p>
          <a:p>
            <a:pPr algn="l"/>
            <a:r>
              <a:rPr lang="sk-SK" sz="2400" dirty="0">
                <a:solidFill>
                  <a:srgbClr val="000000"/>
                </a:solidFill>
              </a:rPr>
              <a:t>	2. vysvetľuje sa ako zloženina z jednotlivých priestorových vnemov, ktoré dostávame, ak pohybujúci sa predmet rozložíme na rad fáz, v ktorých má vždy zmenenú polohu voči okoliu </a:t>
            </a:r>
            <a:r>
              <a:rPr lang="sk-SK" sz="2400" dirty="0" smtClean="0">
                <a:solidFill>
                  <a:srgbClr val="000000"/>
                </a:solidFill>
              </a:rPr>
              <a:t>/faktor </a:t>
            </a:r>
            <a:r>
              <a:rPr lang="sk-SK" sz="2400" dirty="0">
                <a:solidFill>
                  <a:srgbClr val="000000"/>
                </a:solidFill>
              </a:rPr>
              <a:t>okolia možno dokonca v mnohých prípadoch vylúčiť  - je možné priame pozorovanie resp. postihovanie zmien, slabnutie a pod</a:t>
            </a:r>
            <a:r>
              <a:rPr lang="sk-SK" sz="2400" dirty="0" smtClean="0">
                <a:solidFill>
                  <a:srgbClr val="000000"/>
                </a:solidFill>
              </a:rPr>
              <a:t>./.</a:t>
            </a:r>
            <a:endParaRPr lang="sk-SK" sz="2400" dirty="0">
              <a:solidFill>
                <a:srgbClr val="000000"/>
              </a:solidFill>
            </a:endParaRPr>
          </a:p>
          <a:p>
            <a:pPr algn="l"/>
            <a:r>
              <a:rPr lang="sk-SK" sz="2400" dirty="0">
                <a:solidFill>
                  <a:srgbClr val="000000"/>
                </a:solidFill>
              </a:rPr>
              <a:t>	Z uvedeného vyplýva, že zatiaľ možno ťažko jednoznačne určiť, ako vzniká vnem pohybu.</a:t>
            </a:r>
          </a:p>
          <a:p>
            <a:pPr algn="l"/>
            <a:r>
              <a:rPr lang="sk-SK" sz="2400" dirty="0">
                <a:solidFill>
                  <a:srgbClr val="000000"/>
                </a:solidFill>
              </a:rPr>
              <a:t>	Zo skúsenosti však vieme, že buď pohybujúci sa predmet fixujeme zrakom, máme ho stále uprostred sietnice, buď tak, že okom nepohybujeme, pričom predmet „prechádza“ krížom cez sietnicu. Najlepšie sa pohyb zachytáva uprostred sietnice. Naša ostrosť pre zachytávanie pohybu je dokonca väčšia, ako u svetla. </a:t>
            </a:r>
          </a:p>
          <a:p>
            <a:pPr algn="l"/>
            <a:r>
              <a:rPr lang="sk-SK" sz="2400" dirty="0">
                <a:solidFill>
                  <a:srgbClr val="000000"/>
                </a:solidFill>
              </a:rPr>
              <a:t>	I pri vnímaní pohybu možno hovoriť o prahoch, dolnom a hornom. Aby sme vôbec mohli mať zážitok pohybu, musí ísť o taký pohyb, ktorý by sa sekundu prešiel aspoň 1-2 minútový uhol, a na druhej strane, nesmie ísť o tak rýchly pohyb, že by k zmene polohy došlo rýchlejšie ako za 23-27 tisícin sekundy. Predmety, ktoré sa pohybujú rýchlejšie, postihneme iba v prvej a konečnej polohe, prípadne ich zaznamenáme v podobe čiary, plochy.</a:t>
            </a:r>
          </a:p>
          <a:p>
            <a:pPr algn="l"/>
            <a:endParaRPr lang="sk-SK" sz="2400"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b="1" dirty="0">
                <a:solidFill>
                  <a:srgbClr val="000000"/>
                </a:solidFill>
              </a:rPr>
              <a:t>Pamäť</a:t>
            </a:r>
            <a:endParaRPr lang="sk-SK" sz="2400" dirty="0">
              <a:solidFill>
                <a:srgbClr val="000000"/>
              </a:solidFill>
            </a:endParaRPr>
          </a:p>
          <a:p>
            <a:pPr algn="l"/>
            <a:r>
              <a:rPr lang="sk-SK" sz="2400" b="1" dirty="0">
                <a:solidFill>
                  <a:srgbClr val="000000"/>
                </a:solidFill>
              </a:rPr>
              <a:t>	</a:t>
            </a:r>
            <a:endParaRPr lang="sk-SK" sz="2400" dirty="0">
              <a:solidFill>
                <a:srgbClr val="000000"/>
              </a:solidFill>
            </a:endParaRPr>
          </a:p>
          <a:p>
            <a:pPr algn="l"/>
            <a:r>
              <a:rPr lang="sk-SK" sz="2400" dirty="0">
                <a:solidFill>
                  <a:srgbClr val="000000"/>
                </a:solidFill>
              </a:rPr>
              <a:t>	Zážitky, ktoré sme mali, nevymiznú, ale môžeme si ich za istých okolností vyvolať znovu, pričom sme si vedomí toho, že sme ich už raz zažili. To je azda najvšeobecnejšia definícia pamäti.	</a:t>
            </a:r>
          </a:p>
          <a:p>
            <a:pPr algn="l"/>
            <a:r>
              <a:rPr lang="sk-SK" sz="2400" dirty="0">
                <a:solidFill>
                  <a:srgbClr val="000000"/>
                </a:solidFill>
              </a:rPr>
              <a:t>Mohli by sme povedať, že </a:t>
            </a:r>
            <a:r>
              <a:rPr lang="sk-SK" sz="2400" i="1" dirty="0">
                <a:solidFill>
                  <a:srgbClr val="000000"/>
                </a:solidFill>
              </a:rPr>
              <a:t>pamäť je proces odrazu minulých zážitkov v našom vedomí, ktorý spočíva v zapamätaní, uchovaní v pamäti a neskoršom vybavovaní alebo </a:t>
            </a:r>
            <a:r>
              <a:rPr lang="sk-SK" sz="2400" i="1" dirty="0" err="1">
                <a:solidFill>
                  <a:srgbClr val="000000"/>
                </a:solidFill>
              </a:rPr>
              <a:t>znovupoznaní</a:t>
            </a:r>
            <a:r>
              <a:rPr lang="sk-SK" sz="2400" i="1" dirty="0">
                <a:solidFill>
                  <a:srgbClr val="000000"/>
                </a:solidFill>
              </a:rPr>
              <a:t> toho, čo sme predtým vnímali, prežívali alebo robili.</a:t>
            </a:r>
            <a:endParaRPr lang="sk-SK" sz="2400" dirty="0">
              <a:solidFill>
                <a:srgbClr val="000000"/>
              </a:solidFill>
            </a:endParaRPr>
          </a:p>
          <a:p>
            <a:pPr algn="l"/>
            <a:r>
              <a:rPr lang="sk-SK" sz="2400" i="1" dirty="0">
                <a:solidFill>
                  <a:srgbClr val="000000"/>
                </a:solidFill>
              </a:rPr>
              <a:t>	</a:t>
            </a:r>
            <a:r>
              <a:rPr lang="sk-SK" sz="2400" dirty="0">
                <a:solidFill>
                  <a:srgbClr val="000000"/>
                </a:solidFill>
              </a:rPr>
              <a:t>Rozdiel medzi predstavou a pamäťou je v tom, že pri pamäti ide vždy o vedomie a poznanie charakteru minulosti pri našich zážitkoch, kým predstavám tento charakter chýba.</a:t>
            </a:r>
          </a:p>
          <a:p>
            <a:pPr algn="l"/>
            <a:r>
              <a:rPr lang="sk-SK" sz="2400" dirty="0">
                <a:solidFill>
                  <a:srgbClr val="000000"/>
                </a:solidFill>
              </a:rPr>
              <a:t>	Pamäť je nevyhnutnou podmienkou pri zhromažďovaní skúseností a pri utváraní vedomia človeka. Keby sa v našom vedomí neuchovalo to, čo sme zažili, každý z nás by nepretržite začínal život znova a všetko by nám bolo stále neznáme, nové.</a:t>
            </a:r>
          </a:p>
          <a:p>
            <a:pPr algn="l"/>
            <a:r>
              <a:rPr lang="sk-SK" sz="2400" dirty="0">
                <a:solidFill>
                  <a:srgbClr val="000000"/>
                </a:solidFill>
              </a:rPr>
              <a:t>	Zaujímavé je, že pamäť smeruje skôr k budúcnosti ako k minulosti. Jej úlohou je, rovnako ako úlohou podmienených reflexov, pripravovať organizmus na nastávajúce deje</a:t>
            </a:r>
            <a:r>
              <a:rPr lang="sk-SK" sz="2400" dirty="0" smtClean="0">
                <a:solidFill>
                  <a:srgbClr val="000000"/>
                </a:solidFill>
              </a:rPr>
              <a:t>.; S </a:t>
            </a:r>
            <a:r>
              <a:rPr lang="sk-SK" sz="2400" dirty="0">
                <a:solidFill>
                  <a:srgbClr val="000000"/>
                </a:solidFill>
              </a:rPr>
              <a:t>jednoduchými formami pamäti sa stretávame aj u zvierat. Pes pozná svojho majiteľa, slon sa i po dlhom čase môže „pomstiť“ človeku, ktorý mu ublížil atď.</a:t>
            </a:r>
          </a:p>
          <a:p>
            <a:pPr algn="l"/>
            <a:endParaRPr lang="sk-SK" sz="240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92500"/>
          </a:bodyPr>
          <a:lstStyle/>
          <a:p>
            <a:pPr algn="l"/>
            <a:r>
              <a:rPr lang="sk-SK" sz="2400" dirty="0">
                <a:solidFill>
                  <a:srgbClr val="000000"/>
                </a:solidFill>
              </a:rPr>
              <a:t>Vedci sa oddávna usilovali vysvetliť súvislosť psychických procesov pri zapamätúvaní a vybavovaní. Východiskom výkladu boli princípy, ktoré odhalil už Aristoteles, podľa ktorých sa môžu navzájom spájať naše predstavy. Tieto princípy, neskoršie nazvané princípmi asociácie, dosiahli v psychológii značné rozšírenie. Sú to tzv. asociačné zákony.</a:t>
            </a:r>
          </a:p>
          <a:p>
            <a:pPr algn="l"/>
            <a:r>
              <a:rPr lang="sk-SK" sz="2400" dirty="0">
                <a:solidFill>
                  <a:srgbClr val="000000"/>
                </a:solidFill>
              </a:rPr>
              <a:t>	1. Zákon dotyku v čase </a:t>
            </a:r>
            <a:r>
              <a:rPr lang="sk-SK" sz="2400" dirty="0" smtClean="0">
                <a:solidFill>
                  <a:srgbClr val="000000"/>
                </a:solidFill>
              </a:rPr>
              <a:t>/dva </a:t>
            </a:r>
            <a:r>
              <a:rPr lang="sk-SK" sz="2400" dirty="0">
                <a:solidFill>
                  <a:srgbClr val="000000"/>
                </a:solidFill>
              </a:rPr>
              <a:t>dojmy, ktoré boli vo vedomí súčasne, majú tendenciu navzájom sa </a:t>
            </a:r>
            <a:r>
              <a:rPr lang="sk-SK" sz="2400" dirty="0" smtClean="0">
                <a:solidFill>
                  <a:srgbClr val="000000"/>
                </a:solidFill>
              </a:rPr>
              <a:t>vyvolávať/</a:t>
            </a:r>
            <a:endParaRPr lang="sk-SK" sz="2400" dirty="0">
              <a:solidFill>
                <a:srgbClr val="000000"/>
              </a:solidFill>
            </a:endParaRPr>
          </a:p>
          <a:p>
            <a:pPr algn="l"/>
            <a:r>
              <a:rPr lang="sk-SK" sz="2400" dirty="0">
                <a:solidFill>
                  <a:srgbClr val="000000"/>
                </a:solidFill>
              </a:rPr>
              <a:t>	2.  Zákon dotyku v priestore </a:t>
            </a:r>
            <a:r>
              <a:rPr lang="sk-SK" sz="2400" dirty="0" smtClean="0">
                <a:solidFill>
                  <a:srgbClr val="000000"/>
                </a:solidFill>
              </a:rPr>
              <a:t>/dva </a:t>
            </a:r>
            <a:r>
              <a:rPr lang="sk-SK" sz="2400" dirty="0">
                <a:solidFill>
                  <a:srgbClr val="000000"/>
                </a:solidFill>
              </a:rPr>
              <a:t>dojmy, ktoré sa vzťahujú na to isté miesto, sa navzájom </a:t>
            </a:r>
            <a:r>
              <a:rPr lang="sk-SK" sz="2400" dirty="0" smtClean="0">
                <a:solidFill>
                  <a:srgbClr val="000000"/>
                </a:solidFill>
              </a:rPr>
              <a:t>vyvolávajú/</a:t>
            </a:r>
            <a:endParaRPr lang="sk-SK" sz="2400" dirty="0">
              <a:solidFill>
                <a:srgbClr val="000000"/>
              </a:solidFill>
            </a:endParaRPr>
          </a:p>
          <a:p>
            <a:pPr algn="l"/>
            <a:r>
              <a:rPr lang="sk-SK" sz="2400" dirty="0">
                <a:solidFill>
                  <a:srgbClr val="000000"/>
                </a:solidFill>
              </a:rPr>
              <a:t>	3. Zákon podobnosti </a:t>
            </a:r>
            <a:r>
              <a:rPr lang="sk-SK" sz="2400" dirty="0" smtClean="0">
                <a:solidFill>
                  <a:srgbClr val="000000"/>
                </a:solidFill>
              </a:rPr>
              <a:t>/dva </a:t>
            </a:r>
            <a:r>
              <a:rPr lang="sk-SK" sz="2400" dirty="0">
                <a:solidFill>
                  <a:srgbClr val="000000"/>
                </a:solidFill>
              </a:rPr>
              <a:t>podobné dojmy sa navzájom </a:t>
            </a:r>
            <a:r>
              <a:rPr lang="sk-SK" sz="2400" dirty="0" smtClean="0">
                <a:solidFill>
                  <a:srgbClr val="000000"/>
                </a:solidFill>
              </a:rPr>
              <a:t>vyvolávajú/</a:t>
            </a:r>
            <a:endParaRPr lang="sk-SK" sz="2400" dirty="0">
              <a:solidFill>
                <a:srgbClr val="000000"/>
              </a:solidFill>
            </a:endParaRPr>
          </a:p>
          <a:p>
            <a:pPr algn="l"/>
            <a:r>
              <a:rPr lang="sk-SK" sz="2400" dirty="0">
                <a:solidFill>
                  <a:srgbClr val="000000"/>
                </a:solidFill>
              </a:rPr>
              <a:t>	4. Zákon kontrastu </a:t>
            </a:r>
            <a:r>
              <a:rPr lang="sk-SK" sz="2400" dirty="0" smtClean="0">
                <a:solidFill>
                  <a:srgbClr val="000000"/>
                </a:solidFill>
              </a:rPr>
              <a:t>/dva </a:t>
            </a:r>
            <a:r>
              <a:rPr lang="sk-SK" sz="2400" dirty="0">
                <a:solidFill>
                  <a:srgbClr val="000000"/>
                </a:solidFill>
              </a:rPr>
              <a:t>protichodné dojmy sa navzájom </a:t>
            </a:r>
            <a:r>
              <a:rPr lang="sk-SK" sz="2400" dirty="0" smtClean="0">
                <a:solidFill>
                  <a:srgbClr val="000000"/>
                </a:solidFill>
              </a:rPr>
              <a:t>vyvolávajú/.</a:t>
            </a:r>
            <a:endParaRPr lang="sk-SK" sz="2400" dirty="0">
              <a:solidFill>
                <a:srgbClr val="000000"/>
              </a:solidFill>
            </a:endParaRPr>
          </a:p>
          <a:p>
            <a:pPr algn="l"/>
            <a:r>
              <a:rPr lang="sk-SK" sz="2400" dirty="0">
                <a:solidFill>
                  <a:srgbClr val="000000"/>
                </a:solidFill>
              </a:rPr>
              <a:t>	Podľa </a:t>
            </a:r>
            <a:r>
              <a:rPr lang="sk-SK" sz="2400" dirty="0" err="1">
                <a:solidFill>
                  <a:srgbClr val="000000"/>
                </a:solidFill>
              </a:rPr>
              <a:t>mechanistických</a:t>
            </a:r>
            <a:r>
              <a:rPr lang="sk-SK" sz="2400" dirty="0">
                <a:solidFill>
                  <a:srgbClr val="000000"/>
                </a:solidFill>
              </a:rPr>
              <a:t> psychológov sú základom pamäti práve tieto asociácie. Faktom zostáva, že asociácie sú skutočne základom pamäti, avšak pod asociáciami treba chápať i logické vzťahy medzi predmetmi a javmi objektívneho sveta. Uvedené štyri zákony majú svoju platnosť, ale iba pre mechanickú pamäť.</a:t>
            </a:r>
          </a:p>
          <a:p>
            <a:pPr algn="l"/>
            <a:endParaRPr lang="sk-SK" sz="2400" dirty="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u="sng" dirty="0">
                <a:solidFill>
                  <a:srgbClr val="000000"/>
                </a:solidFill>
              </a:rPr>
              <a:t>Fyziologické základy pamäti</a:t>
            </a:r>
            <a:endParaRPr lang="sk-SK" sz="2400" dirty="0">
              <a:solidFill>
                <a:srgbClr val="000000"/>
              </a:solidFill>
            </a:endParaRPr>
          </a:p>
          <a:p>
            <a:pPr algn="l"/>
            <a:r>
              <a:rPr lang="sk-SK" sz="2400" dirty="0">
                <a:solidFill>
                  <a:srgbClr val="000000"/>
                </a:solidFill>
              </a:rPr>
              <a:t>	Ide o plastickosť mozgovej kôry, čo umožňuje zanechávať na istý čas stopy po nervových procesoch a dočasné spoje medzi týmito stopami. Každý duševný zážitok predpokladá nervový proces v mozgu. Nervové procesy zanechávajú po sebe istú stopu. Táto stopa umožňuje za určitých okolností oživiť pôvodný nervový proces a navodiť tak opäť pôvodný zážitok. Skutočná podstata tejto stopy nie je dosiaľ dostatočne preskúmaná. Nesmieme ju však pokladať za nejaký samostatný element, uložený v mozgu. Každá stopa ovplyvňuje všetky nervové procesy, a preto každý nervový proces ovplyvňuje ďalšie zážitky a stvárňuje tak celú osobnosť. Zvyčajne si nepamätáme jednotlivé zážitky, ale skupinu zážitkov, ktoré sú v určitom vzájomnom vzťahu. Neskoršie súčasné alebo postupné vybavenie celej skupiny zážitkov je umožnené tým, že pri ich vzniku sa vytvorilo medzi príslušnými nervovými procesmi dočasné spojenie </a:t>
            </a:r>
            <a:r>
              <a:rPr lang="sk-SK" sz="2400" dirty="0" smtClean="0">
                <a:solidFill>
                  <a:srgbClr val="000000"/>
                </a:solidFill>
              </a:rPr>
              <a:t>/asociácia/, </a:t>
            </a:r>
            <a:r>
              <a:rPr lang="sk-SK" sz="2400" dirty="0">
                <a:solidFill>
                  <a:srgbClr val="000000"/>
                </a:solidFill>
              </a:rPr>
              <a:t>ktoré sa potom udržiava aj medzi stopami jednotlivých nervových procesov. Tieto vzťahy medzi členmi zapamätúvanej skupiny môžu vyť dvojakého charakteru: vonkajšie vzťahy </a:t>
            </a:r>
            <a:r>
              <a:rPr lang="sk-SK" sz="2400" dirty="0" smtClean="0">
                <a:solidFill>
                  <a:srgbClr val="000000"/>
                </a:solidFill>
              </a:rPr>
              <a:t>/známe </a:t>
            </a:r>
            <a:r>
              <a:rPr lang="sk-SK" sz="2400" dirty="0">
                <a:solidFill>
                  <a:srgbClr val="000000"/>
                </a:solidFill>
              </a:rPr>
              <a:t>spomínané </a:t>
            </a:r>
            <a:r>
              <a:rPr lang="sk-SK" sz="2400" dirty="0" smtClean="0">
                <a:solidFill>
                  <a:srgbClr val="000000"/>
                </a:solidFill>
              </a:rPr>
              <a:t>asociácie/ </a:t>
            </a:r>
            <a:r>
              <a:rPr lang="sk-SK" sz="2400" dirty="0">
                <a:solidFill>
                  <a:srgbClr val="000000"/>
                </a:solidFill>
              </a:rPr>
              <a:t>a vnútorné, logické vzťahy </a:t>
            </a:r>
            <a:r>
              <a:rPr lang="sk-SK" sz="2400" dirty="0" smtClean="0">
                <a:solidFill>
                  <a:srgbClr val="000000"/>
                </a:solidFill>
              </a:rPr>
              <a:t>/asociácia </a:t>
            </a:r>
            <a:r>
              <a:rPr lang="sk-SK" sz="2400" dirty="0">
                <a:solidFill>
                  <a:srgbClr val="000000"/>
                </a:solidFill>
              </a:rPr>
              <a:t>z 2.signálnej </a:t>
            </a:r>
            <a:r>
              <a:rPr lang="sk-SK" sz="2400" dirty="0" smtClean="0">
                <a:solidFill>
                  <a:srgbClr val="000000"/>
                </a:solidFill>
              </a:rPr>
              <a:t>sústavy/.</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i="1" dirty="0">
                <a:solidFill>
                  <a:srgbClr val="000000"/>
                </a:solidFill>
              </a:rPr>
              <a:t>Analyzátor je anatomicko-fyziologický mechanizmus, pomocou ktorého vznikajú pocity a aj zložitejšie psychické procesy. </a:t>
            </a:r>
            <a:r>
              <a:rPr lang="sk-SK" sz="2400" dirty="0">
                <a:solidFill>
                  <a:srgbClr val="000000"/>
                </a:solidFill>
              </a:rPr>
              <a:t>Skladá sa z troch častí.</a:t>
            </a:r>
          </a:p>
          <a:p>
            <a:pPr algn="l"/>
            <a:r>
              <a:rPr lang="sk-SK" sz="2400" dirty="0">
                <a:solidFill>
                  <a:srgbClr val="000000"/>
                </a:solidFill>
              </a:rPr>
              <a:t>	1. Vonkajšia časť sa nazýva receptorom, alebo zmyslovým orgánom. Receptor prijíma podnety z vonkajšieho i vnútorného sveta. Práve v tejto časti, t.j. v receptore, vzniká pôsobením podnetu podráždenie.</a:t>
            </a:r>
          </a:p>
          <a:p>
            <a:pPr algn="l"/>
            <a:r>
              <a:rPr lang="sk-SK" sz="2400" dirty="0">
                <a:solidFill>
                  <a:srgbClr val="000000"/>
                </a:solidFill>
              </a:rPr>
              <a:t>	2. Druhou časťou analyzátora je dostredivá nervová dráha, ktorá zachytáva podráždenie, ku ktorému došlo v receptore a vedie ho v podobe vzruchu do príslušného centra v mozgovej kôre.</a:t>
            </a:r>
          </a:p>
          <a:p>
            <a:pPr algn="l"/>
            <a:r>
              <a:rPr lang="sk-SK" sz="2400" dirty="0">
                <a:solidFill>
                  <a:srgbClr val="000000"/>
                </a:solidFill>
              </a:rPr>
              <a:t>	3. Treťou časťou analyzátora je spomínané mozgové centrum receptora </a:t>
            </a:r>
            <a:r>
              <a:rPr lang="sk-SK" sz="2400" dirty="0" smtClean="0">
                <a:solidFill>
                  <a:srgbClr val="000000"/>
                </a:solidFill>
              </a:rPr>
              <a:t>/t.j</a:t>
            </a:r>
            <a:r>
              <a:rPr lang="sk-SK" sz="2400" dirty="0">
                <a:solidFill>
                  <a:srgbClr val="000000"/>
                </a:solidFill>
              </a:rPr>
              <a:t>. zrakové centrum pre zrakový receptor, sluchové pre sluchový atď</a:t>
            </a:r>
            <a:r>
              <a:rPr lang="sk-SK" sz="2400" dirty="0" smtClean="0">
                <a:solidFill>
                  <a:srgbClr val="000000"/>
                </a:solidFill>
              </a:rPr>
              <a:t>./. </a:t>
            </a:r>
            <a:r>
              <a:rPr lang="sk-SK" sz="2400" dirty="0">
                <a:solidFill>
                  <a:srgbClr val="000000"/>
                </a:solidFill>
              </a:rPr>
              <a:t>Až v tejto časti vzniká pocit.</a:t>
            </a:r>
          </a:p>
          <a:p>
            <a:pPr algn="l"/>
            <a:r>
              <a:rPr lang="sk-SK" sz="2400" dirty="0">
                <a:solidFill>
                  <a:srgbClr val="000000"/>
                </a:solidFill>
              </a:rPr>
              <a:t>	Ak sa poruší ktorákoľvek časť analyzátora, pocit vzniknúť nemôže.</a:t>
            </a:r>
          </a:p>
          <a:p>
            <a:pPr algn="l"/>
            <a:endParaRPr lang="sk-SK" sz="240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77500" lnSpcReduction="20000"/>
          </a:bodyPr>
          <a:lstStyle/>
          <a:p>
            <a:pPr algn="l"/>
            <a:r>
              <a:rPr lang="sk-SK" sz="2400" u="sng" dirty="0">
                <a:solidFill>
                  <a:srgbClr val="000000"/>
                </a:solidFill>
              </a:rPr>
              <a:t>1. Vonkajšie vzťahy </a:t>
            </a:r>
            <a:endParaRPr lang="sk-SK" sz="2400" dirty="0">
              <a:solidFill>
                <a:srgbClr val="000000"/>
              </a:solidFill>
            </a:endParaRPr>
          </a:p>
          <a:p>
            <a:pPr algn="l"/>
            <a:r>
              <a:rPr lang="sk-SK" sz="2400" dirty="0">
                <a:solidFill>
                  <a:srgbClr val="000000"/>
                </a:solidFill>
              </a:rPr>
              <a:t>	Vonkajšie vzťahy sú vzťahy medzi členmi zapamätúvaného materiálu, ktoré sú vytvorené na základe jednoduchého faktu, že boli vo vedomí súčasne alebo tesne po sebe určité zážitky. Keď napr. vnímame súčasne niekoľko predmetov a javov, vzniká v mozgovej </a:t>
            </a:r>
            <a:r>
              <a:rPr lang="sk-SK" sz="2400" dirty="0" smtClean="0">
                <a:solidFill>
                  <a:srgbClr val="000000"/>
                </a:solidFill>
              </a:rPr>
              <a:t>kôre </a:t>
            </a:r>
            <a:r>
              <a:rPr lang="sk-SK" sz="2400" dirty="0">
                <a:solidFill>
                  <a:srgbClr val="000000"/>
                </a:solidFill>
              </a:rPr>
              <a:t>súčasne niekoľko ohnísk vzruchu. Jednotlivé vzruchy sa šíria a splývajú, čím medzi nimi dochádza k dočasným nervovým spojom. Tieto spoje sa udržiavajú aj medzi stopami po týchto vzruchových procesoch. Potom oživenie ktorejkoľvek zo stôp oživí aj ostatné, ktoré pôvodne vznikali spolu. Tieto asociácie sa upevňujú opakovaním.</a:t>
            </a:r>
          </a:p>
          <a:p>
            <a:pPr algn="l"/>
            <a:r>
              <a:rPr lang="sk-SK" sz="2400" dirty="0">
                <a:solidFill>
                  <a:srgbClr val="000000"/>
                </a:solidFill>
              </a:rPr>
              <a:t>	</a:t>
            </a:r>
            <a:r>
              <a:rPr lang="sk-SK" sz="2400" u="sng" dirty="0">
                <a:solidFill>
                  <a:srgbClr val="000000"/>
                </a:solidFill>
              </a:rPr>
              <a:t>Logické vzťahy</a:t>
            </a:r>
            <a:r>
              <a:rPr lang="sk-SK" sz="2400" dirty="0">
                <a:solidFill>
                  <a:srgbClr val="000000"/>
                </a:solidFill>
              </a:rPr>
              <a:t> </a:t>
            </a:r>
            <a:r>
              <a:rPr lang="sk-SK" sz="2400" dirty="0" smtClean="0">
                <a:solidFill>
                  <a:srgbClr val="000000"/>
                </a:solidFill>
              </a:rPr>
              <a:t>/vnútorné/</a:t>
            </a:r>
            <a:endParaRPr lang="sk-SK" sz="2400" dirty="0">
              <a:solidFill>
                <a:srgbClr val="000000"/>
              </a:solidFill>
            </a:endParaRPr>
          </a:p>
          <a:p>
            <a:pPr algn="l"/>
            <a:r>
              <a:rPr lang="sk-SK" sz="2400" dirty="0">
                <a:solidFill>
                  <a:srgbClr val="000000"/>
                </a:solidFill>
              </a:rPr>
              <a:t>	Zakladajú sa na pochopení toho, že jednotliví členovia zapamätúvaného materiálu vnútorne spolu súvisia svojou logickou podstatou. Tak si zapamätúvame napr. rôzne vedecké zákonitosti a pod. Pri vytváraní logických vzťahov vznikajú dočasné nervové spojenia v najvyšších oddieloch mozgovej kôry a ich fyziologický základ je značne zložitejší ako mechanizmus vytvárania vonkajších asociácií. Rozhodujúcu úlohu tu hrá myslenie.</a:t>
            </a:r>
          </a:p>
          <a:p>
            <a:pPr algn="l"/>
            <a:r>
              <a:rPr lang="sk-SK" sz="2400" dirty="0">
                <a:solidFill>
                  <a:srgbClr val="000000"/>
                </a:solidFill>
              </a:rPr>
              <a:t>	</a:t>
            </a:r>
            <a:r>
              <a:rPr lang="sk-SK" sz="2400" u="sng" dirty="0">
                <a:solidFill>
                  <a:srgbClr val="000000"/>
                </a:solidFill>
              </a:rPr>
              <a:t>Druhy pamäti</a:t>
            </a:r>
            <a:endParaRPr lang="sk-SK" sz="2400" dirty="0">
              <a:solidFill>
                <a:srgbClr val="000000"/>
              </a:solidFill>
            </a:endParaRPr>
          </a:p>
          <a:p>
            <a:pPr algn="l"/>
            <a:r>
              <a:rPr lang="sk-SK" sz="2400" dirty="0">
                <a:solidFill>
                  <a:srgbClr val="000000"/>
                </a:solidFill>
              </a:rPr>
              <a:t>	Podľa toho, čo si zapamätúvame </a:t>
            </a:r>
            <a:r>
              <a:rPr lang="sk-SK" sz="2400" dirty="0" smtClean="0">
                <a:solidFill>
                  <a:srgbClr val="000000"/>
                </a:solidFill>
              </a:rPr>
              <a:t>/teda </a:t>
            </a:r>
            <a:r>
              <a:rPr lang="sk-SK" sz="2400" b="1" dirty="0">
                <a:solidFill>
                  <a:srgbClr val="000000"/>
                </a:solidFill>
              </a:rPr>
              <a:t>podľa </a:t>
            </a:r>
            <a:r>
              <a:rPr lang="sk-SK" sz="2400" b="1" dirty="0" smtClean="0">
                <a:solidFill>
                  <a:srgbClr val="000000"/>
                </a:solidFill>
              </a:rPr>
              <a:t>obsahu/</a:t>
            </a:r>
            <a:r>
              <a:rPr lang="sk-SK" sz="2400" dirty="0" smtClean="0">
                <a:solidFill>
                  <a:srgbClr val="000000"/>
                </a:solidFill>
              </a:rPr>
              <a:t>, </a:t>
            </a:r>
            <a:r>
              <a:rPr lang="sk-SK" sz="2400" dirty="0">
                <a:solidFill>
                  <a:srgbClr val="000000"/>
                </a:solidFill>
              </a:rPr>
              <a:t>rozlišujeme niekoľko druhov pamäti:</a:t>
            </a:r>
          </a:p>
          <a:p>
            <a:pPr algn="l"/>
            <a:r>
              <a:rPr lang="sk-SK" sz="2400" dirty="0">
                <a:solidFill>
                  <a:srgbClr val="000000"/>
                </a:solidFill>
              </a:rPr>
              <a:t>	1. </a:t>
            </a:r>
            <a:r>
              <a:rPr lang="sk-SK" sz="2400" i="1" dirty="0">
                <a:solidFill>
                  <a:srgbClr val="000000"/>
                </a:solidFill>
              </a:rPr>
              <a:t>Pohybová alebo motorická pamäť</a:t>
            </a:r>
            <a:r>
              <a:rPr lang="sk-SK" sz="2400" dirty="0">
                <a:solidFill>
                  <a:srgbClr val="000000"/>
                </a:solidFill>
              </a:rPr>
              <a:t> - prejavuje sa v zapamätúvaní a vybavovaní pohybov. Je základom vypestovania pohybových návykov a zvykov </a:t>
            </a:r>
            <a:r>
              <a:rPr lang="sk-SK" sz="2400" dirty="0" smtClean="0">
                <a:solidFill>
                  <a:srgbClr val="000000"/>
                </a:solidFill>
              </a:rPr>
              <a:t>/chôdza</a:t>
            </a:r>
            <a:r>
              <a:rPr lang="sk-SK" sz="2400" dirty="0">
                <a:solidFill>
                  <a:srgbClr val="000000"/>
                </a:solidFill>
              </a:rPr>
              <a:t>, písanie, telocvičné úkony, jazda na bicykli, všetky možné pracovné procesy atď</a:t>
            </a:r>
            <a:r>
              <a:rPr lang="sk-SK" sz="2400" dirty="0" smtClean="0">
                <a:solidFill>
                  <a:srgbClr val="000000"/>
                </a:solidFill>
              </a:rPr>
              <a:t>./.</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dirty="0" smtClean="0">
                <a:solidFill>
                  <a:srgbClr val="000000"/>
                </a:solidFill>
              </a:rPr>
              <a:t>               2</a:t>
            </a:r>
            <a:r>
              <a:rPr lang="sk-SK" sz="2400" dirty="0">
                <a:solidFill>
                  <a:srgbClr val="000000"/>
                </a:solidFill>
              </a:rPr>
              <a:t>. </a:t>
            </a:r>
            <a:r>
              <a:rPr lang="sk-SK" sz="2400" i="1" dirty="0">
                <a:solidFill>
                  <a:srgbClr val="000000"/>
                </a:solidFill>
              </a:rPr>
              <a:t>Emocionálna pamäť</a:t>
            </a:r>
            <a:r>
              <a:rPr lang="sk-SK" sz="2400" dirty="0">
                <a:solidFill>
                  <a:srgbClr val="000000"/>
                </a:solidFill>
              </a:rPr>
              <a:t> - prejavuje sa v zapamätúvaní a vybavovaní citov. Myšlienka na nejaký cit môže vyvolať nejakú udalosť, spätú s týmto citom a zasa naopak, spomienka na nejakú udalosť môže vyvolať rovnaké city, ako tie, ktoré sme prežívali pri tej udalosti. Tieto vybavované alebo druhotné city sa však môžu podstatne líšiť od pôvodných. Týka sa to zmeny sily citov ako aj zmeny ich obsahu, povahy.</a:t>
            </a:r>
          </a:p>
          <a:p>
            <a:pPr algn="l"/>
            <a:r>
              <a:rPr lang="sk-SK" sz="2400" dirty="0">
                <a:solidFill>
                  <a:srgbClr val="000000"/>
                </a:solidFill>
              </a:rPr>
              <a:t>	3. </a:t>
            </a:r>
            <a:r>
              <a:rPr lang="sk-SK" sz="2400" i="1" dirty="0">
                <a:solidFill>
                  <a:srgbClr val="000000"/>
                </a:solidFill>
              </a:rPr>
              <a:t>Názorná pamäť </a:t>
            </a:r>
            <a:r>
              <a:rPr lang="sk-SK" sz="2400" dirty="0">
                <a:solidFill>
                  <a:srgbClr val="000000"/>
                </a:solidFill>
              </a:rPr>
              <a:t> - spočíva v tom, že to čo sme v minulosti vnímali, vybavuje sa potom v podobe predstavy. Reprodukcie vnímaného sa však často rozchádzajú so svojim originálom, pričom táto odlišnosť sa často časom ešte prehlbuje. Presnosť vybavovania v minulosti vnímaných predmetov, t.j. zhoda obrazu s originálom, s predlohou, závisí v podstatnej miere od účasti reči pri vštepovaní vnímaného do pamäti. To, čo sme pomenovali, vyjadrili slovami, si neskôr vybavíme presnejšie, menej sa nám to mýli s niečím podobným.</a:t>
            </a:r>
          </a:p>
          <a:p>
            <a:pPr algn="l"/>
            <a:r>
              <a:rPr lang="sk-SK" sz="2400" dirty="0">
                <a:solidFill>
                  <a:srgbClr val="000000"/>
                </a:solidFill>
              </a:rPr>
              <a:t>	4. </a:t>
            </a:r>
            <a:r>
              <a:rPr lang="sk-SK" sz="2400" i="1" dirty="0">
                <a:solidFill>
                  <a:srgbClr val="000000"/>
                </a:solidFill>
              </a:rPr>
              <a:t>Slovno-logická pamäť </a:t>
            </a:r>
            <a:r>
              <a:rPr lang="sk-SK" sz="2400" dirty="0">
                <a:solidFill>
                  <a:srgbClr val="000000"/>
                </a:solidFill>
              </a:rPr>
              <a:t>- nachádza svoj výraz v zapamätúvaní a vybavovaní myšlienok. Zapamätávame si a vybavujeme tie myšlienky, ktoré vznikli v procese rozmýšľania, uvažovania, pamätáme si obsah prečítanej knihy, vypočuté reči, rozhovory s inými </a:t>
            </a:r>
            <a:r>
              <a:rPr lang="sk-SK" sz="2400" dirty="0" smtClean="0">
                <a:solidFill>
                  <a:srgbClr val="000000"/>
                </a:solidFill>
              </a:rPr>
              <a:t>ľuďmi</a:t>
            </a:r>
            <a:r>
              <a:rPr lang="sk-SK" sz="2400" dirty="0">
                <a:solidFill>
                  <a:srgbClr val="000000"/>
                </a:solidFill>
              </a:rPr>
              <a:t>. Naše myšlienky sú však vždy späté s rečou, aj keď často je to vnútorná reč. Ich zapamätanie a vybavovanie tiež nikdy neprebieha bez reči, mimo určitých slov, výrazov a pod. Preto sa daný druh pamäti nazýva slovno-logickou pamäťou. Pri zapamätúvaní zmyslu sa v prvom rade zapamätúva to, čo sa zdá najpodstatnejšie, najvýznamnejšie. Detaily sa zvyčajne zapamätúvajú horšie.</a:t>
            </a:r>
          </a:p>
          <a:p>
            <a:pPr algn="l"/>
            <a:endParaRPr lang="sk-SK" sz="2400" dirty="0">
              <a:solidFill>
                <a:srgbClr val="0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dirty="0">
                <a:solidFill>
                  <a:srgbClr val="000000"/>
                </a:solidFill>
              </a:rPr>
              <a:t>Všetky uvedené druhy pamäti spolu veľmi úzko súvisia, neexistujú nezávisle, ale sa navzájom prelínajú. Keď si napr. osvojujeme nejakú pohybovú činnosť opierame sa nepochybene nielen o pohybovú pamäť, ale aj o všetky ostatné druhy pamäti. Zapamätúvame si slovné inštrukcie, naše myšlienky, vizuálny obraz správnych pohybov, ktoré nám boli ukázané, emocionálne zážitky, ktoré vznikli pri vykonávaní podarených alebo nepodarených pohybov </a:t>
            </a:r>
            <a:r>
              <a:rPr lang="sk-SK" sz="2400" dirty="0" smtClean="0">
                <a:solidFill>
                  <a:srgbClr val="000000"/>
                </a:solidFill>
              </a:rPr>
              <a:t>atď.</a:t>
            </a:r>
            <a:endParaRPr lang="sk-SK" sz="2400" dirty="0">
              <a:solidFill>
                <a:srgbClr val="000000"/>
              </a:solidFill>
            </a:endParaRPr>
          </a:p>
          <a:p>
            <a:pPr algn="l"/>
            <a:r>
              <a:rPr lang="sk-SK" sz="2400" dirty="0">
                <a:solidFill>
                  <a:srgbClr val="000000"/>
                </a:solidFill>
              </a:rPr>
              <a:t>	Okrem toho možno pamäť deliť </a:t>
            </a:r>
            <a:r>
              <a:rPr lang="sk-SK" sz="2400" b="1" dirty="0">
                <a:solidFill>
                  <a:srgbClr val="000000"/>
                </a:solidFill>
              </a:rPr>
              <a:t>podľa dĺžky</a:t>
            </a:r>
            <a:r>
              <a:rPr lang="sk-SK" sz="2400" dirty="0">
                <a:solidFill>
                  <a:srgbClr val="000000"/>
                </a:solidFill>
              </a:rPr>
              <a:t> trvania na: </a:t>
            </a:r>
          </a:p>
          <a:p>
            <a:pPr algn="l"/>
            <a:r>
              <a:rPr lang="sk-SK" sz="2400" dirty="0">
                <a:solidFill>
                  <a:srgbClr val="000000"/>
                </a:solidFill>
              </a:rPr>
              <a:t>1. </a:t>
            </a:r>
            <a:r>
              <a:rPr lang="sk-SK" sz="2400" dirty="0" smtClean="0">
                <a:solidFill>
                  <a:srgbClr val="000000"/>
                </a:solidFill>
              </a:rPr>
              <a:t>Bezprostrednú /napr</a:t>
            </a:r>
            <a:r>
              <a:rPr lang="sk-SK" sz="2400" dirty="0">
                <a:solidFill>
                  <a:srgbClr val="000000"/>
                </a:solidFill>
              </a:rPr>
              <a:t>. zapamätanie si nejakého údaja iba na čas, kým si ho odpíšeme z obrazovky </a:t>
            </a:r>
            <a:r>
              <a:rPr lang="sk-SK" sz="2400" dirty="0" smtClean="0">
                <a:solidFill>
                  <a:srgbClr val="000000"/>
                </a:solidFill>
              </a:rPr>
              <a:t>počítača/,</a:t>
            </a:r>
            <a:endParaRPr lang="sk-SK" sz="2400" dirty="0">
              <a:solidFill>
                <a:srgbClr val="000000"/>
              </a:solidFill>
            </a:endParaRPr>
          </a:p>
          <a:p>
            <a:pPr algn="l"/>
            <a:r>
              <a:rPr lang="sk-SK" sz="2400" dirty="0">
                <a:solidFill>
                  <a:srgbClr val="000000"/>
                </a:solidFill>
              </a:rPr>
              <a:t>2. </a:t>
            </a:r>
            <a:r>
              <a:rPr lang="sk-SK" sz="2400" dirty="0" smtClean="0">
                <a:solidFill>
                  <a:srgbClr val="000000"/>
                </a:solidFill>
              </a:rPr>
              <a:t>Krátkodobú /napr</a:t>
            </a:r>
            <a:r>
              <a:rPr lang="sk-SK" sz="2400" dirty="0">
                <a:solidFill>
                  <a:srgbClr val="000000"/>
                </a:solidFill>
              </a:rPr>
              <a:t>. si pamätáme číslo hotelovej izby, kde prechodne bývame, ale po opustení hotela toto číslo </a:t>
            </a:r>
            <a:r>
              <a:rPr lang="sk-SK" sz="2400" dirty="0" smtClean="0">
                <a:solidFill>
                  <a:srgbClr val="000000"/>
                </a:solidFill>
              </a:rPr>
              <a:t>zabúdame/,</a:t>
            </a:r>
            <a:endParaRPr lang="sk-SK" sz="2400" dirty="0">
              <a:solidFill>
                <a:srgbClr val="000000"/>
              </a:solidFill>
            </a:endParaRPr>
          </a:p>
          <a:p>
            <a:pPr algn="l"/>
            <a:r>
              <a:rPr lang="sk-SK" sz="2400" dirty="0">
                <a:solidFill>
                  <a:srgbClr val="000000"/>
                </a:solidFill>
              </a:rPr>
              <a:t>3. dlhodobú - niektoré veci si pamätáme veľmi dlhý čas </a:t>
            </a:r>
            <a:r>
              <a:rPr lang="sk-SK" sz="2400" dirty="0" smtClean="0">
                <a:solidFill>
                  <a:srgbClr val="000000"/>
                </a:solidFill>
              </a:rPr>
              <a:t>/roky </a:t>
            </a:r>
            <a:r>
              <a:rPr lang="sk-SK" sz="2400" dirty="0">
                <a:solidFill>
                  <a:srgbClr val="000000"/>
                </a:solidFill>
              </a:rPr>
              <a:t>alebo dokonca po celý </a:t>
            </a:r>
            <a:r>
              <a:rPr lang="sk-SK" sz="2400" dirty="0" smtClean="0">
                <a:solidFill>
                  <a:srgbClr val="000000"/>
                </a:solidFill>
              </a:rPr>
              <a:t>život/.</a:t>
            </a:r>
            <a:endParaRPr lang="sk-SK" sz="2400" dirty="0">
              <a:solidFill>
                <a:srgbClr val="000000"/>
              </a:solidFill>
            </a:endParaRPr>
          </a:p>
          <a:p>
            <a:pPr algn="l"/>
            <a:r>
              <a:rPr lang="sk-SK" sz="2400" dirty="0">
                <a:solidFill>
                  <a:srgbClr val="000000"/>
                </a:solidFill>
              </a:rPr>
              <a:t>	Podľa </a:t>
            </a:r>
            <a:r>
              <a:rPr lang="sk-SK" sz="2400" b="1" dirty="0">
                <a:solidFill>
                  <a:srgbClr val="000000"/>
                </a:solidFill>
              </a:rPr>
              <a:t>spôsobu </a:t>
            </a:r>
            <a:r>
              <a:rPr lang="sk-SK" sz="2400" b="1" dirty="0" smtClean="0">
                <a:solidFill>
                  <a:srgbClr val="000000"/>
                </a:solidFill>
              </a:rPr>
              <a:t>zapamätávania</a:t>
            </a:r>
            <a:r>
              <a:rPr lang="sk-SK" sz="2400" dirty="0" smtClean="0">
                <a:solidFill>
                  <a:srgbClr val="000000"/>
                </a:solidFill>
              </a:rPr>
              <a:t> </a:t>
            </a:r>
            <a:r>
              <a:rPr lang="sk-SK" sz="2400" dirty="0">
                <a:solidFill>
                  <a:srgbClr val="000000"/>
                </a:solidFill>
              </a:rPr>
              <a:t>delíme pamäť na mechanickú a slovne logickú.</a:t>
            </a:r>
          </a:p>
          <a:p>
            <a:pPr algn="l"/>
            <a:r>
              <a:rPr lang="sk-SK" sz="2400" dirty="0">
                <a:solidFill>
                  <a:srgbClr val="000000"/>
                </a:solidFill>
              </a:rPr>
              <a:t>	</a:t>
            </a:r>
            <a:r>
              <a:rPr lang="sk-SK" sz="2400" u="sng" dirty="0">
                <a:solidFill>
                  <a:srgbClr val="000000"/>
                </a:solidFill>
              </a:rPr>
              <a:t>Fázy pamäti:</a:t>
            </a:r>
            <a:endParaRPr lang="sk-SK" sz="2400" dirty="0">
              <a:solidFill>
                <a:srgbClr val="000000"/>
              </a:solidFill>
            </a:endParaRPr>
          </a:p>
          <a:p>
            <a:pPr algn="l"/>
            <a:r>
              <a:rPr lang="sk-SK" sz="2400" dirty="0">
                <a:solidFill>
                  <a:srgbClr val="000000"/>
                </a:solidFill>
              </a:rPr>
              <a:t>	1. zapamätanie - vštepovanie do pamäti - učenie sa</a:t>
            </a:r>
          </a:p>
          <a:p>
            <a:pPr algn="l"/>
            <a:r>
              <a:rPr lang="sk-SK" sz="2400" dirty="0">
                <a:solidFill>
                  <a:srgbClr val="000000"/>
                </a:solidFill>
              </a:rPr>
              <a:t>	2. podržanie alebo uchovanie v pamäti</a:t>
            </a:r>
          </a:p>
          <a:p>
            <a:pPr algn="l"/>
            <a:r>
              <a:rPr lang="sk-SK" sz="2400" dirty="0">
                <a:solidFill>
                  <a:srgbClr val="000000"/>
                </a:solidFill>
              </a:rPr>
              <a:t>	3. vybavovanie alebo </a:t>
            </a:r>
            <a:r>
              <a:rPr lang="sk-SK" sz="2400" dirty="0" err="1">
                <a:solidFill>
                  <a:srgbClr val="000000"/>
                </a:solidFill>
              </a:rPr>
              <a:t>znovupoznanie</a:t>
            </a:r>
            <a:endParaRPr lang="sk-SK" sz="2400" dirty="0">
              <a:solidFill>
                <a:srgbClr val="000000"/>
              </a:solidFill>
            </a:endParaRPr>
          </a:p>
          <a:p>
            <a:pPr algn="l"/>
            <a:r>
              <a:rPr lang="sk-SK" sz="2400" dirty="0">
                <a:solidFill>
                  <a:srgbClr val="000000"/>
                </a:solidFill>
              </a:rPr>
              <a:t> </a:t>
            </a:r>
          </a:p>
          <a:p>
            <a:pPr algn="l"/>
            <a:endParaRPr lang="sk-SK" sz="2400" dirty="0">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u="sng" dirty="0">
                <a:solidFill>
                  <a:srgbClr val="000000"/>
                </a:solidFill>
              </a:rPr>
              <a:t>Zapamätanie a učenie sa</a:t>
            </a:r>
            <a:endParaRPr lang="sk-SK" sz="2400" dirty="0">
              <a:solidFill>
                <a:srgbClr val="000000"/>
              </a:solidFill>
            </a:endParaRPr>
          </a:p>
          <a:p>
            <a:pPr algn="l"/>
            <a:r>
              <a:rPr lang="sk-SK" sz="2400" dirty="0">
                <a:solidFill>
                  <a:srgbClr val="000000"/>
                </a:solidFill>
              </a:rPr>
              <a:t>	Zapamätanie môže byť úmyselné alebo neúmyselné. Pri neúmyselnom si zapamätáme niečo bez toho, že by sme si vytýčili cieľ zapamätať si a tiež bez akéhokoľvek úsilia (zapamätáme si veľa podrobností, ktoré sme videli na ulici, ako bol kto oblečený </a:t>
            </a:r>
            <a:r>
              <a:rPr lang="sk-SK" sz="2400" dirty="0" smtClean="0">
                <a:solidFill>
                  <a:srgbClr val="000000"/>
                </a:solidFill>
              </a:rPr>
              <a:t>atď.</a:t>
            </a:r>
            <a:endParaRPr lang="sk-SK" sz="2400" dirty="0">
              <a:solidFill>
                <a:srgbClr val="000000"/>
              </a:solidFill>
            </a:endParaRPr>
          </a:p>
          <a:p>
            <a:pPr algn="l"/>
            <a:r>
              <a:rPr lang="sk-SK" sz="2400" dirty="0">
                <a:solidFill>
                  <a:srgbClr val="000000"/>
                </a:solidFill>
              </a:rPr>
              <a:t>	Pri úmyselnom zapamätaní si kladieme určitý cieľ zapamätať si to a to. Klasickým príkladom je učenie.</a:t>
            </a:r>
          </a:p>
          <a:p>
            <a:pPr algn="l"/>
            <a:r>
              <a:rPr lang="sk-SK" sz="2400" dirty="0">
                <a:solidFill>
                  <a:srgbClr val="000000"/>
                </a:solidFill>
              </a:rPr>
              <a:t>	</a:t>
            </a:r>
            <a:r>
              <a:rPr lang="sk-SK" sz="2400" u="sng" dirty="0">
                <a:solidFill>
                  <a:srgbClr val="000000"/>
                </a:solidFill>
              </a:rPr>
              <a:t>Podmienky úspešného úmyselného zapamätania</a:t>
            </a:r>
            <a:endParaRPr lang="sk-SK" sz="2400" dirty="0">
              <a:solidFill>
                <a:srgbClr val="000000"/>
              </a:solidFill>
            </a:endParaRPr>
          </a:p>
          <a:p>
            <a:pPr algn="l"/>
            <a:r>
              <a:rPr lang="sk-SK" sz="2400" dirty="0">
                <a:solidFill>
                  <a:srgbClr val="000000"/>
                </a:solidFill>
              </a:rPr>
              <a:t>	1. Predovšetkým si treba jasne vytýčiť cieľ. Cieľom musí byť nielen vnímať a pochopiť materiál, ale si ho aj zapamätať.</a:t>
            </a:r>
          </a:p>
          <a:p>
            <a:pPr algn="l"/>
            <a:r>
              <a:rPr lang="sk-SK" sz="2400" dirty="0">
                <a:solidFill>
                  <a:srgbClr val="000000"/>
                </a:solidFill>
              </a:rPr>
              <a:t>	2. Učiť sa s úmyslom zapamätať si na dlhší čas. V tejto oblasti bolo vykonaných veľa experimentov. Napr. jednej skupine dali naučiť sa básničku s tým, že ju budú na budúcej hodine skúšať, druhej s tým, že je budú skúšať o mesiac. V skutočnosti vyskúšali obe skupiny o dva mesiace - druhá skupina si pamätala oveľa viac ako prvá.</a:t>
            </a:r>
          </a:p>
          <a:p>
            <a:pPr algn="l"/>
            <a:r>
              <a:rPr lang="sk-SK" sz="2400" dirty="0">
                <a:solidFill>
                  <a:srgbClr val="000000"/>
                </a:solidFill>
              </a:rPr>
              <a:t>	3.Vzťah zodpovednosti k úlohe zapamätať si určitú látku </a:t>
            </a:r>
            <a:r>
              <a:rPr lang="sk-SK" sz="2400" dirty="0" smtClean="0">
                <a:solidFill>
                  <a:srgbClr val="000000"/>
                </a:solidFill>
              </a:rPr>
              <a:t>/ak </a:t>
            </a:r>
            <a:r>
              <a:rPr lang="sk-SK" sz="2400" dirty="0">
                <a:solidFill>
                  <a:srgbClr val="000000"/>
                </a:solidFill>
              </a:rPr>
              <a:t>viem, že je to pre mňa dôležité, lepšie sa to </a:t>
            </a:r>
            <a:r>
              <a:rPr lang="sk-SK" sz="2400" dirty="0" smtClean="0">
                <a:solidFill>
                  <a:srgbClr val="000000"/>
                </a:solidFill>
              </a:rPr>
              <a:t>naučím/.</a:t>
            </a:r>
            <a:endParaRPr lang="sk-SK" sz="2400" dirty="0">
              <a:solidFill>
                <a:srgbClr val="000000"/>
              </a:solidFill>
            </a:endParaRPr>
          </a:p>
          <a:p>
            <a:pPr algn="l"/>
            <a:r>
              <a:rPr lang="sk-SK" sz="2400" dirty="0">
                <a:solidFill>
                  <a:srgbClr val="000000"/>
                </a:solidFill>
              </a:rPr>
              <a:t>	4. Aktívna činnosť s materiálom. Teda nie iba jednotvárne čítanie materiálu, ale nejaká činnosť s nám. Napr. usporiadanie do rôznych grafov atď. Rovnako je to pri učení sa cudziemu jazyku; oveľa lepšie si zapamätáme slovíčka, ak s nimi budeme manipulovať, zaraďovať do viet atď.</a:t>
            </a:r>
          </a:p>
          <a:p>
            <a:pPr algn="l"/>
            <a:endParaRPr lang="sk-SK" sz="2400" dirty="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77500" lnSpcReduction="20000"/>
          </a:bodyPr>
          <a:lstStyle/>
          <a:p>
            <a:pPr algn="l"/>
            <a:r>
              <a:rPr lang="sk-SK" sz="2400" u="sng" dirty="0">
                <a:solidFill>
                  <a:srgbClr val="000000"/>
                </a:solidFill>
              </a:rPr>
              <a:t>Spôsoby  uľahčujúce zapamätanie látky</a:t>
            </a:r>
            <a:endParaRPr lang="sk-SK" sz="2400" dirty="0">
              <a:solidFill>
                <a:srgbClr val="000000"/>
              </a:solidFill>
            </a:endParaRPr>
          </a:p>
          <a:p>
            <a:pPr algn="l"/>
            <a:r>
              <a:rPr lang="sk-SK" sz="2400" dirty="0">
                <a:solidFill>
                  <a:srgbClr val="000000"/>
                </a:solidFill>
              </a:rPr>
              <a:t>	1. Rozdelenie látky v mysli podľa významových zoskupení.</a:t>
            </a:r>
          </a:p>
          <a:p>
            <a:pPr algn="l"/>
            <a:r>
              <a:rPr lang="sk-SK" sz="2400" dirty="0">
                <a:solidFill>
                  <a:srgbClr val="000000"/>
                </a:solidFill>
              </a:rPr>
              <a:t>	2. Vyčlenenie významných operných bodov.</a:t>
            </a:r>
          </a:p>
          <a:p>
            <a:pPr algn="l"/>
            <a:r>
              <a:rPr lang="sk-SK" sz="2400" dirty="0">
                <a:solidFill>
                  <a:srgbClr val="000000"/>
                </a:solidFill>
              </a:rPr>
              <a:t>	3. Porovnávanie a spájanie v mysli toho, čo už vieme s tým, čo sa práve učíme.</a:t>
            </a:r>
          </a:p>
          <a:p>
            <a:pPr algn="l"/>
            <a:r>
              <a:rPr lang="sk-SK" sz="2400" dirty="0">
                <a:solidFill>
                  <a:srgbClr val="000000"/>
                </a:solidFill>
              </a:rPr>
              <a:t>	4. Usilovať sa preložiť si látku do svojho jazyka, t.j. to známe: „povedz to svojimi </a:t>
            </a:r>
            <a:r>
              <a:rPr lang="sk-SK" sz="2400" dirty="0" smtClean="0">
                <a:solidFill>
                  <a:srgbClr val="000000"/>
                </a:solidFill>
              </a:rPr>
              <a:t> </a:t>
            </a:r>
          </a:p>
          <a:p>
            <a:pPr algn="l"/>
            <a:r>
              <a:rPr lang="sk-SK" sz="2400" dirty="0" smtClean="0">
                <a:solidFill>
                  <a:srgbClr val="000000"/>
                </a:solidFill>
              </a:rPr>
              <a:t>                      slovami</a:t>
            </a:r>
            <a:r>
              <a:rPr lang="sk-SK" sz="2400" dirty="0">
                <a:solidFill>
                  <a:srgbClr val="000000"/>
                </a:solidFill>
              </a:rPr>
              <a:t>“.</a:t>
            </a:r>
          </a:p>
          <a:p>
            <a:pPr algn="l"/>
            <a:r>
              <a:rPr lang="sk-SK" sz="2400" dirty="0">
                <a:solidFill>
                  <a:srgbClr val="000000"/>
                </a:solidFill>
              </a:rPr>
              <a:t>	Aby však boli naše vedomosti trvalé, je nevyhnutné opakovať. Aby bolo opakovanie úspešné, je do neho treba vnášať rozmanitosť. To sa robí niekoľkými spôsobmi:</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Predovšetkým ide o spestrenie samotného obsahu látky tým, že k tomu, čo sa už žiaci naučili predtým, pridávajú sa niektoré iné, nové poznatky.</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Rozmanitosť opakovania. Pomocou rôznych úloh, grafov, v ktorých je učivo obsiahnuté.</a:t>
            </a: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Zapojiť učivo do riešenia nových úloh a využiť aktivitu žiakov.</a:t>
            </a:r>
          </a:p>
          <a:p>
            <a:pPr algn="l"/>
            <a:r>
              <a:rPr lang="sk-SK" sz="2400" dirty="0">
                <a:solidFill>
                  <a:srgbClr val="000000"/>
                </a:solidFill>
              </a:rPr>
              <a:t>	Opakovanie musí byť aktívne, uvedomelé, musí v sebe zahŕňať momenty tvorivej činnosti.</a:t>
            </a:r>
          </a:p>
          <a:p>
            <a:pPr algn="l"/>
            <a:r>
              <a:rPr lang="sk-SK" sz="2400" dirty="0">
                <a:solidFill>
                  <a:srgbClr val="000000"/>
                </a:solidFill>
              </a:rPr>
              <a:t>	</a:t>
            </a:r>
            <a:r>
              <a:rPr lang="sk-SK" sz="2400" u="sng" dirty="0">
                <a:solidFill>
                  <a:srgbClr val="000000"/>
                </a:solidFill>
              </a:rPr>
              <a:t>Rozdelené opakovanie</a:t>
            </a:r>
            <a:endParaRPr lang="sk-SK" sz="2400" dirty="0">
              <a:solidFill>
                <a:srgbClr val="000000"/>
              </a:solidFill>
            </a:endParaRPr>
          </a:p>
          <a:p>
            <a:pPr algn="l"/>
            <a:r>
              <a:rPr lang="sk-SK" sz="2400" dirty="0">
                <a:solidFill>
                  <a:srgbClr val="000000"/>
                </a:solidFill>
              </a:rPr>
              <a:t>	Úspech opakovania nezávisí iba od množstva opakovania, ale aj od toho, ako toto opakovanie nasleduje za sebou v čase. Je treba rozlišovať dva druhy opakovania: koncentrované a časovo rozdelené.</a:t>
            </a:r>
          </a:p>
          <a:p>
            <a:pPr algn="l"/>
            <a:r>
              <a:rPr lang="sk-SK" sz="2400" dirty="0">
                <a:solidFill>
                  <a:srgbClr val="000000"/>
                </a:solidFill>
              </a:rPr>
              <a:t>	V prvom prípade jednotlivé opakovania nasledujú za sebou bezprostredne, v druhom sú od seba oddelené menšími alebo väčšími časovými intervalmi.</a:t>
            </a:r>
          </a:p>
          <a:p>
            <a:pPr algn="l"/>
            <a:endParaRPr lang="sk-SK" sz="2400" dirty="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dirty="0">
                <a:solidFill>
                  <a:srgbClr val="000000"/>
                </a:solidFill>
              </a:rPr>
              <a:t>Experimentálne výskumy svedčia jednoznačne o tom, že časovo rozvrhnuté opakovanie je produktívnejšie ako koncentrované. Platí to nielen o pohybovej pamäti </a:t>
            </a:r>
            <a:r>
              <a:rPr lang="sk-SK" sz="2400" dirty="0" smtClean="0">
                <a:solidFill>
                  <a:srgbClr val="000000"/>
                </a:solidFill>
              </a:rPr>
              <a:t>/učenie </a:t>
            </a:r>
            <a:r>
              <a:rPr lang="sk-SK" sz="2400" dirty="0">
                <a:solidFill>
                  <a:srgbClr val="000000"/>
                </a:solidFill>
              </a:rPr>
              <a:t>sa hry na husliach, tenisu, vypracúvanie akéhokoľvek </a:t>
            </a:r>
            <a:r>
              <a:rPr lang="sk-SK" sz="2400" dirty="0" smtClean="0">
                <a:solidFill>
                  <a:srgbClr val="000000"/>
                </a:solidFill>
              </a:rPr>
              <a:t>návyku/, </a:t>
            </a:r>
            <a:r>
              <a:rPr lang="sk-SK" sz="2400" dirty="0">
                <a:solidFill>
                  <a:srgbClr val="000000"/>
                </a:solidFill>
              </a:rPr>
              <a:t>ale aj u duševnej práci. Práve pri učení by bolo potrebné venovať rozdelenému opakovaniu veľkú pozornosť. Rýchla príprava na skúšky </a:t>
            </a:r>
            <a:r>
              <a:rPr lang="sk-SK" sz="2400" dirty="0" smtClean="0">
                <a:solidFill>
                  <a:srgbClr val="000000"/>
                </a:solidFill>
              </a:rPr>
              <a:t>/koncentrovaná </a:t>
            </a:r>
            <a:r>
              <a:rPr lang="sk-SK" sz="2400" dirty="0">
                <a:solidFill>
                  <a:srgbClr val="000000"/>
                </a:solidFill>
              </a:rPr>
              <a:t>v </a:t>
            </a:r>
            <a:r>
              <a:rPr lang="sk-SK" sz="2400" dirty="0" smtClean="0">
                <a:solidFill>
                  <a:srgbClr val="000000"/>
                </a:solidFill>
              </a:rPr>
              <a:t>čase/ </a:t>
            </a:r>
            <a:r>
              <a:rPr lang="sk-SK" sz="2400" dirty="0">
                <a:solidFill>
                  <a:srgbClr val="000000"/>
                </a:solidFill>
              </a:rPr>
              <a:t>nikdy nemá trvalý efekt. Celá tá námaha so skúškou tak vlastne ani nestála za to, pretože pre život z takých vedomostí nezostane nič, všetko sa zabudne.</a:t>
            </a:r>
          </a:p>
          <a:p>
            <a:pPr algn="l"/>
            <a:r>
              <a:rPr lang="sk-SK" sz="2400" dirty="0">
                <a:solidFill>
                  <a:srgbClr val="000000"/>
                </a:solidFill>
              </a:rPr>
              <a:t>	</a:t>
            </a:r>
            <a:r>
              <a:rPr lang="sk-SK" sz="2400" u="sng" dirty="0">
                <a:solidFill>
                  <a:srgbClr val="000000"/>
                </a:solidFill>
              </a:rPr>
              <a:t>Reprodukovanie počas učenia sa</a:t>
            </a:r>
            <a:endParaRPr lang="sk-SK" sz="2400" dirty="0">
              <a:solidFill>
                <a:srgbClr val="000000"/>
              </a:solidFill>
            </a:endParaRPr>
          </a:p>
          <a:p>
            <a:pPr algn="l"/>
            <a:r>
              <a:rPr lang="sk-SK" sz="2400" dirty="0">
                <a:solidFill>
                  <a:srgbClr val="000000"/>
                </a:solidFill>
              </a:rPr>
              <a:t>	Experimenty dokazujú, že v prípadoch, kedy sa ešte počas učenia pokúšame z času na čas už reprodukovať, ešte skôr ako sme sa látku naučili, je zapamätanie produktívnejšie, ako v prípade, keď také pokusy nerobíme </a:t>
            </a:r>
            <a:r>
              <a:rPr lang="sk-SK" sz="2400" dirty="0" smtClean="0">
                <a:solidFill>
                  <a:srgbClr val="000000"/>
                </a:solidFill>
              </a:rPr>
              <a:t>/je </a:t>
            </a:r>
            <a:r>
              <a:rPr lang="sk-SK" sz="2400" dirty="0">
                <a:solidFill>
                  <a:srgbClr val="000000"/>
                </a:solidFill>
              </a:rPr>
              <a:t>to aktívnejšie, uvedomujeme si </a:t>
            </a:r>
            <a:r>
              <a:rPr lang="sk-SK" sz="2400" dirty="0" smtClean="0">
                <a:solidFill>
                  <a:srgbClr val="000000"/>
                </a:solidFill>
              </a:rPr>
              <a:t>chyby/.</a:t>
            </a:r>
            <a:endParaRPr lang="sk-SK" sz="2400" dirty="0">
              <a:solidFill>
                <a:srgbClr val="000000"/>
              </a:solidFill>
            </a:endParaRPr>
          </a:p>
          <a:p>
            <a:pPr algn="l"/>
            <a:r>
              <a:rPr lang="sk-SK" sz="2400" dirty="0">
                <a:solidFill>
                  <a:srgbClr val="000000"/>
                </a:solidFill>
              </a:rPr>
              <a:t>	</a:t>
            </a:r>
            <a:r>
              <a:rPr lang="sk-SK" sz="2400" u="sng" dirty="0">
                <a:solidFill>
                  <a:srgbClr val="000000"/>
                </a:solidFill>
              </a:rPr>
              <a:t>Tempo učenia</a:t>
            </a:r>
            <a:endParaRPr lang="sk-SK" sz="2400" dirty="0">
              <a:solidFill>
                <a:srgbClr val="000000"/>
              </a:solidFill>
            </a:endParaRPr>
          </a:p>
          <a:p>
            <a:pPr algn="l"/>
            <a:r>
              <a:rPr lang="sk-SK" sz="2400" dirty="0">
                <a:solidFill>
                  <a:srgbClr val="000000"/>
                </a:solidFill>
              </a:rPr>
              <a:t>	Malo by byť čo najväčšie, aby nemohli vznikať vedľajšie, postranné myšlienky. Samozrejme, že nesmie byť tak rýchle, aby nám unikal význam toho, čo čítame. Toto platí nielen pre učenie sa, ale aj pre učiteľa pri prednášaní.</a:t>
            </a:r>
          </a:p>
          <a:p>
            <a:pPr algn="l"/>
            <a:r>
              <a:rPr lang="sk-SK" sz="2400" dirty="0">
                <a:solidFill>
                  <a:srgbClr val="000000"/>
                </a:solidFill>
              </a:rPr>
              <a:t>	</a:t>
            </a:r>
            <a:r>
              <a:rPr lang="sk-SK" sz="2400" u="sng" dirty="0" smtClean="0">
                <a:solidFill>
                  <a:srgbClr val="000000"/>
                </a:solidFill>
              </a:rPr>
              <a:t>Metódy </a:t>
            </a:r>
            <a:r>
              <a:rPr lang="sk-SK" sz="2400" u="sng" dirty="0">
                <a:solidFill>
                  <a:srgbClr val="000000"/>
                </a:solidFill>
              </a:rPr>
              <a:t>učenia sa</a:t>
            </a:r>
            <a:endParaRPr lang="sk-SK" sz="2400" dirty="0">
              <a:solidFill>
                <a:srgbClr val="000000"/>
              </a:solidFill>
            </a:endParaRPr>
          </a:p>
          <a:p>
            <a:pPr algn="l"/>
            <a:r>
              <a:rPr lang="sk-SK" sz="2400" dirty="0">
                <a:solidFill>
                  <a:srgbClr val="000000"/>
                </a:solidFill>
              </a:rPr>
              <a:t>	1. </a:t>
            </a:r>
            <a:r>
              <a:rPr lang="sk-SK" sz="2400" i="1" dirty="0">
                <a:solidFill>
                  <a:srgbClr val="000000"/>
                </a:solidFill>
              </a:rPr>
              <a:t>Celková metóda</a:t>
            </a:r>
            <a:r>
              <a:rPr lang="sk-SK" sz="2400" dirty="0">
                <a:solidFill>
                  <a:srgbClr val="000000"/>
                </a:solidFill>
              </a:rPr>
              <a:t> - ak je rozsah látky malý, potom používame práve túto </a:t>
            </a:r>
            <a:r>
              <a:rPr lang="sk-SK" sz="2400" dirty="0" smtClean="0">
                <a:solidFill>
                  <a:srgbClr val="000000"/>
                </a:solidFill>
              </a:rPr>
              <a:t>metódu</a:t>
            </a:r>
            <a:r>
              <a:rPr lang="sk-SK" sz="2400" dirty="0">
                <a:solidFill>
                  <a:srgbClr val="000000"/>
                </a:solidFill>
              </a:rPr>
              <a:t>. Spočíva v tom, že si opakujeme celý materiál ako jeden celok. Výhoda je v tom, že nám neuniká celkový kontext celého textu.</a:t>
            </a:r>
          </a:p>
          <a:p>
            <a:pPr algn="l"/>
            <a:r>
              <a:rPr lang="sk-SK" sz="2400" dirty="0">
                <a:solidFill>
                  <a:srgbClr val="000000"/>
                </a:solidFill>
              </a:rPr>
              <a:t>	2. </a:t>
            </a:r>
            <a:r>
              <a:rPr lang="sk-SK" sz="2400" dirty="0" smtClean="0">
                <a:solidFill>
                  <a:srgbClr val="000000"/>
                </a:solidFill>
              </a:rPr>
              <a:t>Č</a:t>
            </a:r>
            <a:r>
              <a:rPr lang="sk-SK" sz="2400" i="1" dirty="0" smtClean="0">
                <a:solidFill>
                  <a:srgbClr val="000000"/>
                </a:solidFill>
              </a:rPr>
              <a:t>iastková </a:t>
            </a:r>
            <a:r>
              <a:rPr lang="sk-SK" sz="2400" i="1" dirty="0">
                <a:solidFill>
                  <a:srgbClr val="000000"/>
                </a:solidFill>
              </a:rPr>
              <a:t>metóda - </a:t>
            </a:r>
            <a:r>
              <a:rPr lang="sk-SK" sz="2400" dirty="0">
                <a:solidFill>
                  <a:srgbClr val="000000"/>
                </a:solidFill>
              </a:rPr>
              <a:t>ak ide o naučenie sa dlhšieho radu, potom sa často používa čiastková metóda. Napr. ak sa má žiak naučiť naspamäť dlhšiu báseň, postupuje zvyčajne tak, že sa ju učí po strofách, a ak sú aj tie dlhé, potom ešte po menších častiach </a:t>
            </a:r>
            <a:r>
              <a:rPr lang="sk-SK" sz="2400" dirty="0" smtClean="0">
                <a:solidFill>
                  <a:srgbClr val="000000"/>
                </a:solidFill>
              </a:rPr>
              <a:t>/veršoch/. </a:t>
            </a:r>
            <a:r>
              <a:rPr lang="sk-SK" sz="2400" dirty="0">
                <a:solidFill>
                  <a:srgbClr val="000000"/>
                </a:solidFill>
              </a:rPr>
              <a:t>Až potom, keď už sa jednotlivé strofy naučil, učí sa ich spájať do jedného celku. Pokusy však ukazujú, že čiastková metóda je menej ekonomická ako celková. Vysvetlenie spočíva v tom, že delením textu látky na časti je porušená prirodzená jednota celku, a ďalej i vznikajú nevhodné asociačné spojenia.</a:t>
            </a:r>
          </a:p>
          <a:p>
            <a:pPr algn="l"/>
            <a:endParaRPr lang="sk-SK" sz="2400" dirty="0">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dirty="0">
                <a:solidFill>
                  <a:srgbClr val="000000"/>
                </a:solidFill>
              </a:rPr>
              <a:t>3. </a:t>
            </a:r>
            <a:r>
              <a:rPr lang="sk-SK" sz="2400" i="1" dirty="0">
                <a:solidFill>
                  <a:srgbClr val="000000"/>
                </a:solidFill>
              </a:rPr>
              <a:t>Kombinovaná metóda - </a:t>
            </a:r>
            <a:r>
              <a:rPr lang="sk-SK" sz="2400" dirty="0">
                <a:solidFill>
                  <a:srgbClr val="000000"/>
                </a:solidFill>
              </a:rPr>
              <a:t>pri dlhších a ťažších celkoch je najefektívnejšia. Celá látka </a:t>
            </a:r>
            <a:r>
              <a:rPr lang="sk-SK" sz="2400" dirty="0" smtClean="0">
                <a:solidFill>
                  <a:srgbClr val="000000"/>
                </a:solidFill>
              </a:rPr>
              <a:t>/napr</a:t>
            </a:r>
            <a:r>
              <a:rPr lang="sk-SK" sz="2400" dirty="0">
                <a:solidFill>
                  <a:srgbClr val="000000"/>
                </a:solidFill>
              </a:rPr>
              <a:t>. celá učebnica </a:t>
            </a:r>
            <a:r>
              <a:rPr lang="sk-SK" sz="2400" dirty="0" smtClean="0">
                <a:solidFill>
                  <a:srgbClr val="000000"/>
                </a:solidFill>
              </a:rPr>
              <a:t>psychológie/ </a:t>
            </a:r>
            <a:r>
              <a:rPr lang="sk-SK" sz="2400" dirty="0">
                <a:solidFill>
                  <a:srgbClr val="000000"/>
                </a:solidFill>
              </a:rPr>
              <a:t>sa najskôr niekoľkokrát prečíta, pričom najdôležitejšie je druhé čítanie. Tým sa s látkou celkovo oboznámime a okrem toho zistíme, ktoré miesta sú najťažšie. Tieto ťažké miesta sa potom osobitne naučíme </a:t>
            </a:r>
            <a:r>
              <a:rPr lang="sk-SK" sz="2400" dirty="0" smtClean="0">
                <a:solidFill>
                  <a:srgbClr val="000000"/>
                </a:solidFill>
              </a:rPr>
              <a:t>/ako </a:t>
            </a:r>
            <a:r>
              <a:rPr lang="sk-SK" sz="2400" dirty="0">
                <a:solidFill>
                  <a:srgbClr val="000000"/>
                </a:solidFill>
              </a:rPr>
              <a:t>pri čiastkovej </a:t>
            </a:r>
            <a:r>
              <a:rPr lang="sk-SK" sz="2400" dirty="0" smtClean="0">
                <a:solidFill>
                  <a:srgbClr val="000000"/>
                </a:solidFill>
              </a:rPr>
              <a:t>metóde/. </a:t>
            </a:r>
            <a:r>
              <a:rPr lang="sk-SK" sz="2400" dirty="0">
                <a:solidFill>
                  <a:srgbClr val="000000"/>
                </a:solidFill>
              </a:rPr>
              <a:t>A napokon si opäť celú látku aj viac krát prečítame, kým sme sa ju nenaučili. Môže sa zdať, že táto metóda je veľmi prácna, ale ak sa chceme látku skutočne naučiť, potom je najefektívnejšia.</a:t>
            </a:r>
          </a:p>
          <a:p>
            <a:pPr algn="l"/>
            <a:r>
              <a:rPr lang="sk-SK" sz="2400" dirty="0">
                <a:solidFill>
                  <a:srgbClr val="000000"/>
                </a:solidFill>
              </a:rPr>
              <a:t>	</a:t>
            </a:r>
            <a:r>
              <a:rPr lang="sk-SK" sz="2400" b="1" u="sng" dirty="0">
                <a:solidFill>
                  <a:srgbClr val="000000"/>
                </a:solidFill>
              </a:rPr>
              <a:t>Podržanie v pamäti </a:t>
            </a:r>
            <a:r>
              <a:rPr lang="sk-SK" sz="2400" b="1" u="sng" dirty="0" smtClean="0">
                <a:solidFill>
                  <a:srgbClr val="000000"/>
                </a:solidFill>
              </a:rPr>
              <a:t>/uchovanie/</a:t>
            </a:r>
            <a:r>
              <a:rPr lang="sk-SK" sz="2400" dirty="0" smtClean="0">
                <a:solidFill>
                  <a:srgbClr val="000000"/>
                </a:solidFill>
              </a:rPr>
              <a:t> </a:t>
            </a:r>
            <a:endParaRPr lang="sk-SK" sz="2400" dirty="0">
              <a:solidFill>
                <a:srgbClr val="000000"/>
              </a:solidFill>
            </a:endParaRPr>
          </a:p>
          <a:p>
            <a:pPr algn="l"/>
            <a:r>
              <a:rPr lang="sk-SK" sz="2400" dirty="0">
                <a:solidFill>
                  <a:srgbClr val="000000"/>
                </a:solidFill>
              </a:rPr>
              <a:t>	Druhou fázou našej pamäti je podržanie naučeného v pamäti. Dôležitou otázkou totiž nie je ani tak to, čo sa naučíme, ale aj to, na akú dlhú dobu sme schopní naučené podržať v pamäti a ako s tým vieme disponovať. Je totiž známe, že po ukončení procesu učenia nastupuje proces opačný, spätný, ktorý zastavuje efekt učenia </a:t>
            </a:r>
            <a:r>
              <a:rPr lang="sk-SK" sz="2400" dirty="0" smtClean="0">
                <a:solidFill>
                  <a:srgbClr val="000000"/>
                </a:solidFill>
              </a:rPr>
              <a:t>/vyhasínajúci </a:t>
            </a:r>
            <a:r>
              <a:rPr lang="sk-SK" sz="2400" dirty="0">
                <a:solidFill>
                  <a:srgbClr val="000000"/>
                </a:solidFill>
              </a:rPr>
              <a:t>útlm v pavlovovskej </a:t>
            </a:r>
            <a:r>
              <a:rPr lang="sk-SK" sz="2400" dirty="0" smtClean="0">
                <a:solidFill>
                  <a:srgbClr val="000000"/>
                </a:solidFill>
              </a:rPr>
              <a:t>terminológii/ - </a:t>
            </a:r>
            <a:r>
              <a:rPr lang="sk-SK" sz="2400" dirty="0">
                <a:solidFill>
                  <a:srgbClr val="000000"/>
                </a:solidFill>
              </a:rPr>
              <a:t>zabúdanie. </a:t>
            </a:r>
            <a:r>
              <a:rPr lang="sk-SK" sz="2400" dirty="0" smtClean="0">
                <a:solidFill>
                  <a:srgbClr val="000000"/>
                </a:solidFill>
              </a:rPr>
              <a:t>Účinky </a:t>
            </a:r>
            <a:r>
              <a:rPr lang="sk-SK" sz="2400" dirty="0">
                <a:solidFill>
                  <a:srgbClr val="000000"/>
                </a:solidFill>
              </a:rPr>
              <a:t>zabúdania badať v niekoľkých obdobách:</a:t>
            </a:r>
          </a:p>
          <a:p>
            <a:pPr algn="l"/>
            <a:r>
              <a:rPr lang="sk-SK" sz="2400" dirty="0">
                <a:solidFill>
                  <a:srgbClr val="000000"/>
                </a:solidFill>
              </a:rPr>
              <a:t>	</a:t>
            </a:r>
            <a:r>
              <a:rPr lang="sk-SK" sz="2400" dirty="0" smtClean="0">
                <a:solidFill>
                  <a:srgbClr val="000000"/>
                </a:solidFill>
              </a:rPr>
              <a:t>a/ Strata </a:t>
            </a:r>
            <a:r>
              <a:rPr lang="sk-SK" sz="2400" dirty="0">
                <a:solidFill>
                  <a:srgbClr val="000000"/>
                </a:solidFill>
              </a:rPr>
              <a:t>jasnosti materiálu, vedomosti sú matné, nezreteľné.</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Strata pevnosti - jednotlivé časti látky sa od seba trhajú</a:t>
            </a: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Strata istoty - treba veľké úsilie na to, aby sme si na niečo spomenuli a aj tak si nie sme istí, či je to tak.</a:t>
            </a:r>
          </a:p>
          <a:p>
            <a:pPr algn="l"/>
            <a:r>
              <a:rPr lang="sk-SK" sz="2400" dirty="0">
                <a:solidFill>
                  <a:srgbClr val="000000"/>
                </a:solidFill>
              </a:rPr>
              <a:t>	</a:t>
            </a:r>
            <a:r>
              <a:rPr lang="sk-SK" sz="2400" dirty="0" smtClean="0">
                <a:solidFill>
                  <a:srgbClr val="000000"/>
                </a:solidFill>
              </a:rPr>
              <a:t>d/ </a:t>
            </a:r>
            <a:r>
              <a:rPr lang="sk-SK" sz="2400" dirty="0">
                <a:solidFill>
                  <a:srgbClr val="000000"/>
                </a:solidFill>
              </a:rPr>
              <a:t>Strata významnosti - zabúdaná látka ustupuje do pozadia našej duševnej činnosti, stráca pre nás význam.</a:t>
            </a:r>
          </a:p>
          <a:p>
            <a:pPr algn="l"/>
            <a:endParaRPr lang="sk-SK" sz="2400" dirty="0">
              <a:solidFill>
                <a:srgbClr val="0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dirty="0" smtClean="0">
                <a:solidFill>
                  <a:srgbClr val="000000"/>
                </a:solidFill>
              </a:rPr>
              <a:t>              Zabúdanie </a:t>
            </a:r>
            <a:r>
              <a:rPr lang="sk-SK" sz="2400" dirty="0">
                <a:solidFill>
                  <a:srgbClr val="000000"/>
                </a:solidFill>
              </a:rPr>
              <a:t>je z hľadiska učenia proces negatívny. Avšak má pre naše celkové dianie i význam pozitívny. Myslím si, že nikto by nebol rád, keby si mal zapamätať úplne všetko. Z druhej strany však treba povedať, že úplné zabúdanie neexistuje. Zabúdame iba viac alebo menej hlboko. Každému sa určite už stalo, že si o niečom myslel, že je to dávno zabudnuté, a naraz nám to niečo po rokoch znovu pripomenulo. Ani najlepší odborník si nezapamätá všetko, čo sa kedysi naučil, ale všetko čo sa učil, čo zažil, poznamenalo jeho duševný vývin a jeho postoje k látke, k predmetu, bez toho, že by si to uvedomoval.</a:t>
            </a:r>
          </a:p>
          <a:p>
            <a:pPr algn="l"/>
            <a:r>
              <a:rPr lang="sk-SK" sz="2400" dirty="0">
                <a:solidFill>
                  <a:srgbClr val="000000"/>
                </a:solidFill>
              </a:rPr>
              <a:t>	Veľmi známa je </a:t>
            </a:r>
            <a:r>
              <a:rPr lang="sk-SK" sz="2400" dirty="0" err="1">
                <a:solidFill>
                  <a:srgbClr val="000000"/>
                </a:solidFill>
              </a:rPr>
              <a:t>Ebbinghausova</a:t>
            </a:r>
            <a:r>
              <a:rPr lang="sk-SK" sz="2400" dirty="0">
                <a:solidFill>
                  <a:srgbClr val="000000"/>
                </a:solidFill>
              </a:rPr>
              <a:t> krivka zabúdania. Podľa tejto krivky pri nevýznamnom materiálu zabúdanie postupuje najskôr veľmi rýchlo, neskôr pomalšie, až nakoniec to, čo si podržíme v pamäti natrvalo sa ustaľuje a je to asi 1/5 pôvodne naučeného. To vcelku platí aj pre významný materiál, rozdiel je len v tom, že pri ňom zabúdanie nepostupuje </a:t>
            </a:r>
            <a:r>
              <a:rPr lang="sk-SK" sz="2400" dirty="0" smtClean="0">
                <a:solidFill>
                  <a:srgbClr val="000000"/>
                </a:solidFill>
              </a:rPr>
              <a:t>hneď </a:t>
            </a:r>
            <a:r>
              <a:rPr lang="sk-SK" sz="2400" dirty="0">
                <a:solidFill>
                  <a:srgbClr val="000000"/>
                </a:solidFill>
              </a:rPr>
              <a:t>na začiatku tak rapídne. Napr. pri reprodukcii vypočutých rozprávok výsledky po 24 hodinách neboli horšie ako </a:t>
            </a:r>
            <a:r>
              <a:rPr lang="sk-SK" sz="2400" dirty="0" smtClean="0">
                <a:solidFill>
                  <a:srgbClr val="000000"/>
                </a:solidFill>
              </a:rPr>
              <a:t>hneď </a:t>
            </a:r>
            <a:r>
              <a:rPr lang="sk-SK" sz="2400" dirty="0">
                <a:solidFill>
                  <a:srgbClr val="000000"/>
                </a:solidFill>
              </a:rPr>
              <a:t>po ich vypočutí. Krivka teda dostáva   oveľa hladšiu podobu, nepostupuje tak ostro </a:t>
            </a:r>
            <a:r>
              <a:rPr lang="sk-SK" sz="2400" dirty="0" smtClean="0">
                <a:solidFill>
                  <a:srgbClr val="000000"/>
                </a:solidFill>
              </a:rPr>
              <a:t>hneď </a:t>
            </a:r>
            <a:r>
              <a:rPr lang="sk-SK" sz="2400" dirty="0">
                <a:solidFill>
                  <a:srgbClr val="000000"/>
                </a:solidFill>
              </a:rPr>
              <a:t>na začiatku smerom nadol a tiež sa ustaľuje na o niečo vyššej úrovni.</a:t>
            </a:r>
          </a:p>
          <a:p>
            <a:pPr algn="l"/>
            <a:endParaRPr lang="sk-SK" sz="2400" dirty="0">
              <a:solidFill>
                <a:srgbClr val="00000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u="sng" dirty="0">
                <a:solidFill>
                  <a:srgbClr val="000000"/>
                </a:solidFill>
              </a:rPr>
              <a:t>Dve základné prekážky podržania v pamäti</a:t>
            </a:r>
            <a:endParaRPr lang="sk-SK" sz="2400" dirty="0">
              <a:solidFill>
                <a:srgbClr val="000000"/>
              </a:solidFill>
            </a:endParaRPr>
          </a:p>
          <a:p>
            <a:pPr algn="l"/>
            <a:r>
              <a:rPr lang="sk-SK" sz="2400" dirty="0">
                <a:solidFill>
                  <a:srgbClr val="000000"/>
                </a:solidFill>
              </a:rPr>
              <a:t>	1. </a:t>
            </a:r>
            <a:r>
              <a:rPr lang="sk-SK" sz="2400" i="1" dirty="0">
                <a:solidFill>
                  <a:srgbClr val="000000"/>
                </a:solidFill>
              </a:rPr>
              <a:t>Spätná prekážka</a:t>
            </a:r>
            <a:r>
              <a:rPr lang="sk-SK" sz="2400" dirty="0">
                <a:solidFill>
                  <a:srgbClr val="000000"/>
                </a:solidFill>
              </a:rPr>
              <a:t> - intenzívna duševná činnosť, ktorá nasleduje </a:t>
            </a:r>
            <a:r>
              <a:rPr lang="sk-SK" sz="2400" dirty="0" smtClean="0">
                <a:solidFill>
                  <a:srgbClr val="000000"/>
                </a:solidFill>
              </a:rPr>
              <a:t>hneď </a:t>
            </a:r>
            <a:r>
              <a:rPr lang="sk-SK" sz="2400" dirty="0">
                <a:solidFill>
                  <a:srgbClr val="000000"/>
                </a:solidFill>
              </a:rPr>
              <a:t>po naučení, má za následok, že sa naučená látka rýchlejšie zabudne. Toto sa vysvetľuje tým, že sa na upevnenie nových asociácií je potrebný určitý čas. Ak však vznikne v inom centre silné ohnisko vzruchu, tak podľa zákona zápornej indukcie nutne vzniká v okolí tohto vzruchu útlm, tzn., že útlm zachváti aj miesta, kde vznikli nové asociácie.</a:t>
            </a:r>
          </a:p>
          <a:p>
            <a:pPr algn="l"/>
            <a:r>
              <a:rPr lang="sk-SK" sz="2400" dirty="0">
                <a:solidFill>
                  <a:srgbClr val="000000"/>
                </a:solidFill>
              </a:rPr>
              <a:t>	2. </a:t>
            </a:r>
            <a:r>
              <a:rPr lang="sk-SK" sz="2400" i="1" dirty="0">
                <a:solidFill>
                  <a:srgbClr val="000000"/>
                </a:solidFill>
              </a:rPr>
              <a:t>Prekážky súbežné s učením</a:t>
            </a:r>
            <a:endParaRPr lang="sk-SK" sz="2400" dirty="0">
              <a:solidFill>
                <a:srgbClr val="000000"/>
              </a:solidFill>
            </a:endParaRPr>
          </a:p>
          <a:p>
            <a:pPr algn="l"/>
            <a:r>
              <a:rPr lang="sk-SK" sz="2400" dirty="0">
                <a:solidFill>
                  <a:srgbClr val="000000"/>
                </a:solidFill>
              </a:rPr>
              <a:t>	Anglický psychológ </a:t>
            </a:r>
            <a:r>
              <a:rPr lang="sk-SK" sz="2400" dirty="0" err="1">
                <a:solidFill>
                  <a:srgbClr val="000000"/>
                </a:solidFill>
              </a:rPr>
              <a:t>Ballard</a:t>
            </a:r>
            <a:r>
              <a:rPr lang="sk-SK" sz="2400" dirty="0">
                <a:solidFill>
                  <a:srgbClr val="000000"/>
                </a:solidFill>
              </a:rPr>
              <a:t> výskumom školských detí zistil, že po dvoch dňoch z naučenej básne vedeli reprodukovať o 9,4% viac, ako </a:t>
            </a:r>
            <a:r>
              <a:rPr lang="sk-SK" sz="2400" dirty="0" smtClean="0">
                <a:solidFill>
                  <a:srgbClr val="000000"/>
                </a:solidFill>
              </a:rPr>
              <a:t>hneď </a:t>
            </a:r>
            <a:r>
              <a:rPr lang="sk-SK" sz="2400" dirty="0">
                <a:solidFill>
                  <a:srgbClr val="000000"/>
                </a:solidFill>
              </a:rPr>
              <a:t>po naučení, po 3 dňoch o 6,1% viac, kým po 4 dňoch sa výsledky začali zhoršovať. Vysvetľuje sa to tým, že pri učení sa okrem hlavných asociácií tvoria aj vedľajšie asociácie, ktoré sú na prekážku týmto hlavným v prvých dňoch. Po istom čase sa však tieto vedľajšie asociácie utlmujú a zostanú iba tie hlavné, ktoré sa potom lepšie vybavujú. Najmä u malých detí ide o jav tzv. reminiscencie. Je tu rovnaký príklad s malými deťmi, ktoré po návrate z bábkového divadla často poriadne nevedia nič povedať o tom, čo videli, ale po 2 dňoch môžu celkom podrobne porozprávať všetko, čo tam bolo. Vysvetľuje sa to tým, že v priebehu predstavenia boli natoľko vzrušené, že všetky ostatné časti mozgovej kôry boli utlmené a až po </a:t>
            </a:r>
            <a:r>
              <a:rPr lang="sk-SK" sz="2400" dirty="0" err="1">
                <a:solidFill>
                  <a:srgbClr val="000000"/>
                </a:solidFill>
              </a:rPr>
              <a:t>odtlmení</a:t>
            </a:r>
            <a:r>
              <a:rPr lang="sk-SK" sz="2400" dirty="0">
                <a:solidFill>
                  <a:srgbClr val="000000"/>
                </a:solidFill>
              </a:rPr>
              <a:t> v priebehu času mohli porozprávať, čo videli.</a:t>
            </a:r>
          </a:p>
          <a:p>
            <a:pPr algn="l"/>
            <a:endParaRPr lang="sk-SK" sz="2400" dirty="0">
              <a:solidFill>
                <a:srgbClr val="0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u="sng" dirty="0">
                <a:solidFill>
                  <a:srgbClr val="000000"/>
                </a:solidFill>
              </a:rPr>
              <a:t>Vybavovanie</a:t>
            </a:r>
            <a:endParaRPr lang="sk-SK" sz="2400" dirty="0">
              <a:solidFill>
                <a:srgbClr val="000000"/>
              </a:solidFill>
            </a:endParaRPr>
          </a:p>
          <a:p>
            <a:pPr algn="l"/>
            <a:r>
              <a:rPr lang="sk-SK" sz="2400" dirty="0">
                <a:solidFill>
                  <a:srgbClr val="000000"/>
                </a:solidFill>
              </a:rPr>
              <a:t>	Treťou fázou pamäti je vybavovanie. Rovnako ako </a:t>
            </a:r>
            <a:r>
              <a:rPr lang="sk-SK" sz="2400" dirty="0" smtClean="0">
                <a:solidFill>
                  <a:srgbClr val="000000"/>
                </a:solidFill>
              </a:rPr>
              <a:t>zapamätávanie </a:t>
            </a:r>
            <a:r>
              <a:rPr lang="sk-SK" sz="2400" dirty="0">
                <a:solidFill>
                  <a:srgbClr val="000000"/>
                </a:solidFill>
              </a:rPr>
              <a:t>môže vyť neúmyselné a úmyselné. V prvom prípade si vybavujeme pre seba nečakane. Nazýva sa to aj upamätaním, a to vtedy, ak bol materiál vštepovaný do pamäti mechanicky.</a:t>
            </a:r>
          </a:p>
          <a:p>
            <a:pPr algn="l"/>
            <a:r>
              <a:rPr lang="sk-SK" sz="2400" dirty="0">
                <a:solidFill>
                  <a:srgbClr val="000000"/>
                </a:solidFill>
              </a:rPr>
              <a:t>	Experimentálna psychológia sa zaoberala aj tým, čo prekáža a čo napomáha reprodukcii </a:t>
            </a:r>
            <a:r>
              <a:rPr lang="sk-SK" sz="2400" dirty="0" smtClean="0">
                <a:solidFill>
                  <a:srgbClr val="000000"/>
                </a:solidFill>
              </a:rPr>
              <a:t>/vybavovaniu/.</a:t>
            </a:r>
            <a:endParaRPr lang="sk-SK" sz="2400" dirty="0">
              <a:solidFill>
                <a:srgbClr val="000000"/>
              </a:solidFill>
            </a:endParaRPr>
          </a:p>
          <a:p>
            <a:pPr algn="l"/>
            <a:r>
              <a:rPr lang="sk-SK" sz="2400" dirty="0">
                <a:solidFill>
                  <a:srgbClr val="000000"/>
                </a:solidFill>
              </a:rPr>
              <a:t>	Pomáha:</a:t>
            </a:r>
          </a:p>
          <a:p>
            <a:pPr algn="l"/>
            <a:r>
              <a:rPr lang="sk-SK" sz="2400" dirty="0">
                <a:solidFill>
                  <a:srgbClr val="000000"/>
                </a:solidFill>
              </a:rPr>
              <a:t>	1. Psychická konštelácia - nakoľko je vybavovaná látka v asociačnom spojení s naším momentálnym duševným stavom.</a:t>
            </a:r>
          </a:p>
          <a:p>
            <a:pPr algn="l"/>
            <a:r>
              <a:rPr lang="sk-SK" sz="2400" dirty="0">
                <a:solidFill>
                  <a:srgbClr val="000000"/>
                </a:solidFill>
              </a:rPr>
              <a:t>	2. Vedľajšie miestne asociácie - vzhľadom na umiestnenie jednotlivých členov radu vznikajú asociácie </a:t>
            </a:r>
            <a:r>
              <a:rPr lang="sk-SK" sz="2400" dirty="0" smtClean="0">
                <a:solidFill>
                  <a:srgbClr val="000000"/>
                </a:solidFill>
              </a:rPr>
              <a:t>/miesto </a:t>
            </a:r>
            <a:r>
              <a:rPr lang="sk-SK" sz="2400" dirty="0">
                <a:solidFill>
                  <a:srgbClr val="000000"/>
                </a:solidFill>
              </a:rPr>
              <a:t>látky v knihe, červene podčiarknutá veta atď</a:t>
            </a:r>
            <a:r>
              <a:rPr lang="sk-SK" sz="2400" dirty="0" smtClean="0">
                <a:solidFill>
                  <a:srgbClr val="000000"/>
                </a:solidFill>
              </a:rPr>
              <a:t>./.</a:t>
            </a:r>
            <a:endParaRPr lang="sk-SK" sz="2400" dirty="0">
              <a:solidFill>
                <a:srgbClr val="000000"/>
              </a:solidFill>
            </a:endParaRPr>
          </a:p>
          <a:p>
            <a:pPr algn="l"/>
            <a:r>
              <a:rPr lang="sk-SK" sz="2400" dirty="0">
                <a:solidFill>
                  <a:srgbClr val="000000"/>
                </a:solidFill>
              </a:rPr>
              <a:t>	3. Samotné učenie - nakoľko sme už pri učení postihli zmysel látky.</a:t>
            </a:r>
          </a:p>
          <a:p>
            <a:pPr algn="l"/>
            <a:r>
              <a:rPr lang="sk-SK" sz="2400" dirty="0">
                <a:solidFill>
                  <a:srgbClr val="000000"/>
                </a:solidFill>
              </a:rPr>
              <a:t>	4. Mnemotechnické pomôcky - netreba ich podceňovať, skutočne môžu pomôcť. Napr. aby som si zapamätal číslo tel. usilujem sa prispôsobiť si ho nejakému známemu číslu </a:t>
            </a:r>
            <a:r>
              <a:rPr lang="sk-SK" sz="2400" dirty="0" smtClean="0">
                <a:solidFill>
                  <a:srgbClr val="000000"/>
                </a:solidFill>
              </a:rPr>
              <a:t>/číslo </a:t>
            </a:r>
            <a:r>
              <a:rPr lang="sk-SK" sz="2400" dirty="0">
                <a:solidFill>
                  <a:srgbClr val="000000"/>
                </a:solidFill>
              </a:rPr>
              <a:t>265365 si zapamätám napr. tak, že poznáme dátum svojho narodenia  - 26.5. a viem, že rok má 365 </a:t>
            </a:r>
            <a:r>
              <a:rPr lang="sk-SK" sz="2400" dirty="0" smtClean="0">
                <a:solidFill>
                  <a:srgbClr val="000000"/>
                </a:solidFill>
              </a:rPr>
              <a:t>dní/.</a:t>
            </a:r>
            <a:endParaRPr lang="sk-SK" sz="2400" dirty="0">
              <a:solidFill>
                <a:srgbClr val="000000"/>
              </a:solidFill>
            </a:endParaRPr>
          </a:p>
          <a:p>
            <a:pPr algn="l"/>
            <a:r>
              <a:rPr lang="sk-SK" sz="2400" dirty="0">
                <a:solidFill>
                  <a:srgbClr val="000000"/>
                </a:solidFill>
              </a:rPr>
              <a:t>	Prekáža:</a:t>
            </a:r>
          </a:p>
          <a:p>
            <a:pPr algn="l"/>
            <a:r>
              <a:rPr lang="sk-SK" sz="2400" dirty="0">
                <a:solidFill>
                  <a:srgbClr val="000000"/>
                </a:solidFill>
              </a:rPr>
              <a:t>	1. Asociatívne prekážky - keď je prvok </a:t>
            </a:r>
            <a:r>
              <a:rPr lang="sk-SK" sz="2400" i="1" dirty="0">
                <a:solidFill>
                  <a:srgbClr val="000000"/>
                </a:solidFill>
              </a:rPr>
              <a:t>a </a:t>
            </a:r>
            <a:r>
              <a:rPr lang="sk-SK" sz="2400" dirty="0">
                <a:solidFill>
                  <a:srgbClr val="000000"/>
                </a:solidFill>
              </a:rPr>
              <a:t>už asociovaný s prvkom </a:t>
            </a:r>
            <a:r>
              <a:rPr lang="sk-SK" sz="2400" i="1" dirty="0">
                <a:solidFill>
                  <a:srgbClr val="000000"/>
                </a:solidFill>
              </a:rPr>
              <a:t>b</a:t>
            </a:r>
            <a:r>
              <a:rPr lang="sk-SK" sz="2400" dirty="0">
                <a:solidFill>
                  <a:srgbClr val="000000"/>
                </a:solidFill>
              </a:rPr>
              <a:t>, a máme ho spojiť s prvkom </a:t>
            </a:r>
            <a:r>
              <a:rPr lang="sk-SK" sz="2400" i="1" dirty="0">
                <a:solidFill>
                  <a:srgbClr val="000000"/>
                </a:solidFill>
              </a:rPr>
              <a:t>c</a:t>
            </a:r>
            <a:r>
              <a:rPr lang="sk-SK" sz="2400" dirty="0">
                <a:solidFill>
                  <a:srgbClr val="000000"/>
                </a:solidFill>
              </a:rPr>
              <a:t>, vtedy nám spoj </a:t>
            </a:r>
            <a:r>
              <a:rPr lang="sk-SK" sz="2400" dirty="0" err="1">
                <a:solidFill>
                  <a:srgbClr val="000000"/>
                </a:solidFill>
              </a:rPr>
              <a:t>a</a:t>
            </a:r>
            <a:r>
              <a:rPr lang="sk-SK" sz="2400" dirty="0" err="1">
                <a:solidFill>
                  <a:srgbClr val="000000"/>
                </a:solidFill>
                <a:sym typeface="Symbol"/>
              </a:rPr>
              <a:t></a:t>
            </a:r>
            <a:r>
              <a:rPr lang="sk-SK" sz="2400" dirty="0" err="1">
                <a:solidFill>
                  <a:srgbClr val="000000"/>
                </a:solidFill>
              </a:rPr>
              <a:t>b</a:t>
            </a:r>
            <a:r>
              <a:rPr lang="sk-SK" sz="2400" dirty="0">
                <a:solidFill>
                  <a:srgbClr val="000000"/>
                </a:solidFill>
              </a:rPr>
              <a:t> prekáža pri vytvorení spoja </a:t>
            </a:r>
            <a:r>
              <a:rPr lang="sk-SK" sz="2400" dirty="0" err="1">
                <a:solidFill>
                  <a:srgbClr val="000000"/>
                </a:solidFill>
              </a:rPr>
              <a:t>a</a:t>
            </a:r>
            <a:r>
              <a:rPr lang="sk-SK" sz="2400" dirty="0" err="1">
                <a:solidFill>
                  <a:srgbClr val="000000"/>
                </a:solidFill>
                <a:sym typeface="Symbol"/>
              </a:rPr>
              <a:t></a:t>
            </a:r>
            <a:r>
              <a:rPr lang="sk-SK" sz="2400" dirty="0" err="1">
                <a:solidFill>
                  <a:srgbClr val="000000"/>
                </a:solidFill>
              </a:rPr>
              <a:t>c</a:t>
            </a:r>
            <a:r>
              <a:rPr lang="sk-SK" sz="2400" dirty="0">
                <a:solidFill>
                  <a:srgbClr val="000000"/>
                </a:solidFill>
              </a:rPr>
              <a:t>. To sa prejaví aj pri reprodukcii.</a:t>
            </a:r>
          </a:p>
          <a:p>
            <a:pPr algn="l"/>
            <a:endParaRPr lang="sk-SK" sz="240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a:solidFill>
                  <a:srgbClr val="000000"/>
                </a:solidFill>
              </a:rPr>
              <a:t>K všeobecnej charakteristika pocitov patrí aj to, že sú prvotným prameňom všetkých našich vedomostí, poznatkov o vonkajšom objektívnom svete.</a:t>
            </a:r>
          </a:p>
          <a:p>
            <a:pPr algn="l"/>
            <a:r>
              <a:rPr lang="sk-SK" sz="2400" dirty="0">
                <a:solidFill>
                  <a:srgbClr val="000000"/>
                </a:solidFill>
              </a:rPr>
              <a:t>	Poskytujú materiál pre iné, zložitejšie poznávacie procesy: vnemy, predstavy, pamäť, myslenie.</a:t>
            </a:r>
          </a:p>
          <a:p>
            <a:pPr algn="l"/>
            <a:r>
              <a:rPr lang="sk-SK" sz="2400" dirty="0">
                <a:solidFill>
                  <a:srgbClr val="000000"/>
                </a:solidFill>
              </a:rPr>
              <a:t>	Sú aj základom pre naše emócie, city. Najjednoduchšou formou emocionálneho zážitku je tzv. citové alebo emocionálne zafarbenie pocitu. Tu sa cit bezprostredne spája s pocitom. Určite každý má niektoré farby rád, niektoré zasa nie, vôbec ich možno neznáša. Teda každý predmet v nás vyvoláva aj určité city, či už kladné alebo záporné. Zvuk dobrého hlasu, vôňa ruže, chuť pomaranča - sú pre nás príjemné, kým škripot noža po skle, zápach sírovodíka - sú nepríjemné, majú záporné emocionálne zafarbenie.</a:t>
            </a:r>
          </a:p>
          <a:p>
            <a:pPr algn="l"/>
            <a:endParaRPr lang="sk-SK" sz="2400" dirty="0">
              <a:solidFill>
                <a:srgbClr val="0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77500" lnSpcReduction="20000"/>
          </a:bodyPr>
          <a:lstStyle/>
          <a:p>
            <a:pPr algn="l"/>
            <a:r>
              <a:rPr lang="sk-SK" sz="2400" u="sng" dirty="0">
                <a:solidFill>
                  <a:srgbClr val="000000"/>
                </a:solidFill>
              </a:rPr>
              <a:t>Úmyselné, vôľové vybavovanie - reprodukcia</a:t>
            </a:r>
            <a:endParaRPr lang="sk-SK" sz="2400" dirty="0">
              <a:solidFill>
                <a:srgbClr val="000000"/>
              </a:solidFill>
            </a:endParaRPr>
          </a:p>
          <a:p>
            <a:pPr algn="l"/>
            <a:r>
              <a:rPr lang="sk-SK" sz="2400" dirty="0">
                <a:solidFill>
                  <a:srgbClr val="000000"/>
                </a:solidFill>
              </a:rPr>
              <a:t>Reprodukujeme na základe vytýčeného cieľa. Procesy reprodukcie sú v najtesnejšom spojení s procesmi myslenia. Vysokoškolák </a:t>
            </a:r>
            <a:r>
              <a:rPr lang="sk-SK" sz="2400" dirty="0" smtClean="0">
                <a:solidFill>
                  <a:srgbClr val="000000"/>
                </a:solidFill>
              </a:rPr>
              <a:t>/naozajstný/ </a:t>
            </a:r>
            <a:r>
              <a:rPr lang="sk-SK" sz="2400" dirty="0">
                <a:solidFill>
                  <a:srgbClr val="000000"/>
                </a:solidFill>
              </a:rPr>
              <a:t>pri skúške nereprodukuje iba to, čo sa naučil mechanicky, ale podáva to svojim spôsobom, vlastnými slovami. Spomínanie je do istej miery už tvorivá, myšlienková činnosť.</a:t>
            </a:r>
          </a:p>
          <a:p>
            <a:pPr algn="l"/>
            <a:r>
              <a:rPr lang="sk-SK" sz="2400" dirty="0">
                <a:solidFill>
                  <a:srgbClr val="000000"/>
                </a:solidFill>
              </a:rPr>
              <a:t>	</a:t>
            </a:r>
            <a:r>
              <a:rPr lang="sk-SK" sz="2400" u="sng" dirty="0">
                <a:solidFill>
                  <a:srgbClr val="000000"/>
                </a:solidFill>
              </a:rPr>
              <a:t>Vernosť spomienky </a:t>
            </a:r>
            <a:r>
              <a:rPr lang="sk-SK" sz="2400" u="sng" dirty="0" smtClean="0">
                <a:solidFill>
                  <a:srgbClr val="000000"/>
                </a:solidFill>
              </a:rPr>
              <a:t>/reprodukcie/</a:t>
            </a:r>
            <a:endParaRPr lang="sk-SK" sz="2400" dirty="0">
              <a:solidFill>
                <a:srgbClr val="000000"/>
              </a:solidFill>
            </a:endParaRPr>
          </a:p>
          <a:p>
            <a:pPr algn="l"/>
            <a:r>
              <a:rPr lang="sk-SK" sz="2400" dirty="0">
                <a:solidFill>
                  <a:srgbClr val="000000"/>
                </a:solidFill>
              </a:rPr>
              <a:t>	Ide o to, nakoľko </a:t>
            </a:r>
            <a:r>
              <a:rPr lang="sk-SK" sz="2400" dirty="0" smtClean="0">
                <a:solidFill>
                  <a:srgbClr val="000000"/>
                </a:solidFill>
              </a:rPr>
              <a:t>výpoveď </a:t>
            </a:r>
            <a:r>
              <a:rPr lang="sk-SK" sz="2400" dirty="0">
                <a:solidFill>
                  <a:srgbClr val="000000"/>
                </a:solidFill>
              </a:rPr>
              <a:t>súhlasí so skutočnosťou. Zistilo sa, že ani za najideálnejších podmienok neexistuje 100% vernosť spomienok. Je známe, že výsluch je oveľa nespoľahlivejší ako voľné rozprávanie. Pri výsluchu sa má odpovedať na otázky a </a:t>
            </a:r>
            <a:r>
              <a:rPr lang="sk-SK" sz="2400" dirty="0" smtClean="0">
                <a:solidFill>
                  <a:srgbClr val="000000"/>
                </a:solidFill>
              </a:rPr>
              <a:t>keď </a:t>
            </a:r>
            <a:r>
              <a:rPr lang="sk-SK" sz="2400" dirty="0">
                <a:solidFill>
                  <a:srgbClr val="000000"/>
                </a:solidFill>
              </a:rPr>
              <a:t>nevieme odpovedať na otázku, predsa len niečo chceme povedať, aby sme otázke vyhoveli. Okrem toho sa pri výsluch používajú tzv. sugestívne otázky. Pri voľnom rozprávaní sa vyskytuje asi 5% nesprávnych odpovedí, kým pri výsluchu asi 25%.</a:t>
            </a:r>
          </a:p>
          <a:p>
            <a:pPr algn="l"/>
            <a:r>
              <a:rPr lang="sk-SK" sz="2400" dirty="0">
                <a:solidFill>
                  <a:srgbClr val="000000"/>
                </a:solidFill>
              </a:rPr>
              <a:t>	</a:t>
            </a:r>
            <a:r>
              <a:rPr lang="sk-SK" sz="2400" u="sng" dirty="0">
                <a:solidFill>
                  <a:srgbClr val="000000"/>
                </a:solidFill>
              </a:rPr>
              <a:t>Spôsoby spomínania</a:t>
            </a:r>
            <a:endParaRPr lang="sk-SK" sz="2400" dirty="0">
              <a:solidFill>
                <a:srgbClr val="000000"/>
              </a:solidFill>
            </a:endParaRPr>
          </a:p>
          <a:p>
            <a:pPr algn="l"/>
            <a:r>
              <a:rPr lang="sk-SK" sz="2400" dirty="0">
                <a:solidFill>
                  <a:srgbClr val="000000"/>
                </a:solidFill>
              </a:rPr>
              <a:t>	1. Asociácie - spomíname, čo bolo blízko toho predmetu, alebo ak si chceme vybaviť meno, čítame celý rad mien a </a:t>
            </a:r>
            <a:r>
              <a:rPr lang="sk-SK" sz="2400" dirty="0" smtClean="0">
                <a:solidFill>
                  <a:srgbClr val="000000"/>
                </a:solidFill>
              </a:rPr>
              <a:t>keď </a:t>
            </a:r>
            <a:r>
              <a:rPr lang="sk-SK" sz="2400" dirty="0">
                <a:solidFill>
                  <a:srgbClr val="000000"/>
                </a:solidFill>
              </a:rPr>
              <a:t>príde to „naše“, vtedy si zvyčajne spomenieme.</a:t>
            </a:r>
          </a:p>
          <a:p>
            <a:pPr algn="l"/>
            <a:r>
              <a:rPr lang="sk-SK" sz="2400" dirty="0">
                <a:solidFill>
                  <a:srgbClr val="000000"/>
                </a:solidFill>
              </a:rPr>
              <a:t>	2. Názorný obraz - snažíme si predstaviť niečo z toho názorne </a:t>
            </a:r>
            <a:r>
              <a:rPr lang="sk-SK" sz="2400" dirty="0" smtClean="0">
                <a:solidFill>
                  <a:srgbClr val="000000"/>
                </a:solidFill>
              </a:rPr>
              <a:t>/napr</a:t>
            </a:r>
            <a:r>
              <a:rPr lang="sk-SK" sz="2400" dirty="0">
                <a:solidFill>
                  <a:srgbClr val="000000"/>
                </a:solidFill>
              </a:rPr>
              <a:t>. ak si mám vybaviť fyzikálny zákon, spomeniem si na pokus, ktorý som videl, ktorý predvádzal učiteľ, a potom sa mi vybaví aj samotná </a:t>
            </a:r>
            <a:r>
              <a:rPr lang="sk-SK" sz="2400" dirty="0" smtClean="0">
                <a:solidFill>
                  <a:srgbClr val="000000"/>
                </a:solidFill>
              </a:rPr>
              <a:t>zákon/.</a:t>
            </a:r>
            <a:endParaRPr lang="sk-SK" sz="2400" dirty="0">
              <a:solidFill>
                <a:srgbClr val="000000"/>
              </a:solidFill>
            </a:endParaRPr>
          </a:p>
          <a:p>
            <a:pPr algn="l"/>
            <a:r>
              <a:rPr lang="sk-SK" sz="2400" dirty="0">
                <a:solidFill>
                  <a:srgbClr val="000000"/>
                </a:solidFill>
              </a:rPr>
              <a:t>	3. Spomenieme si na niektoré detaily, zvláštnosti. Niekedy nám samo niečo zostane v pamäti a potom si už spomenieme na všetko.</a:t>
            </a:r>
          </a:p>
          <a:p>
            <a:pPr algn="l"/>
            <a:r>
              <a:rPr lang="sk-SK" sz="2400" dirty="0">
                <a:solidFill>
                  <a:srgbClr val="000000"/>
                </a:solidFill>
              </a:rPr>
              <a:t>	4. Niekedy je nutné prekonať istú lenivosť, prinútiť sa niečo si v pamäti vybaviť.</a:t>
            </a:r>
          </a:p>
          <a:p>
            <a:pPr algn="l"/>
            <a:endParaRPr lang="sk-SK" sz="2400" dirty="0">
              <a:solidFill>
                <a:srgbClr val="00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u="sng" dirty="0" err="1">
                <a:solidFill>
                  <a:srgbClr val="000000"/>
                </a:solidFill>
              </a:rPr>
              <a:t>Znovupoznanie</a:t>
            </a:r>
            <a:endParaRPr lang="sk-SK" sz="2400" dirty="0">
              <a:solidFill>
                <a:srgbClr val="000000"/>
              </a:solidFill>
            </a:endParaRPr>
          </a:p>
          <a:p>
            <a:pPr algn="l"/>
            <a:r>
              <a:rPr lang="sk-SK" sz="2400" dirty="0">
                <a:solidFill>
                  <a:srgbClr val="000000"/>
                </a:solidFill>
              </a:rPr>
              <a:t>	Ide o to, že ten objekt </a:t>
            </a:r>
            <a:r>
              <a:rPr lang="sk-SK" sz="2400" dirty="0" smtClean="0">
                <a:solidFill>
                  <a:srgbClr val="000000"/>
                </a:solidFill>
              </a:rPr>
              <a:t>/alebo </a:t>
            </a:r>
            <a:r>
              <a:rPr lang="sk-SK" sz="2400" dirty="0">
                <a:solidFill>
                  <a:srgbClr val="000000"/>
                </a:solidFill>
              </a:rPr>
              <a:t>text, miesto a pod</a:t>
            </a:r>
            <a:r>
              <a:rPr lang="sk-SK" sz="2400" dirty="0" smtClean="0">
                <a:solidFill>
                  <a:srgbClr val="000000"/>
                </a:solidFill>
              </a:rPr>
              <a:t>.</a:t>
            </a:r>
            <a:r>
              <a:rPr lang="sk-SK" sz="2400" dirty="0">
                <a:solidFill>
                  <a:srgbClr val="000000"/>
                </a:solidFill>
                <a:sym typeface="Times New Roman"/>
              </a:rPr>
              <a:t>/</a:t>
            </a:r>
            <a:r>
              <a:rPr lang="sk-SK" sz="2400" dirty="0" smtClean="0">
                <a:solidFill>
                  <a:srgbClr val="000000"/>
                </a:solidFill>
              </a:rPr>
              <a:t>, </a:t>
            </a:r>
            <a:r>
              <a:rPr lang="sk-SK" sz="2400" dirty="0">
                <a:solidFill>
                  <a:srgbClr val="000000"/>
                </a:solidFill>
              </a:rPr>
              <a:t>ktorý sme už vnímali, sa nám znovu objaví a my ho poznáme. Ten zážitok nám vystupuje ako známy. Veci, ktoré sme už dávno zabudli, </a:t>
            </a:r>
            <a:r>
              <a:rPr lang="sk-SK" sz="2400" dirty="0" smtClean="0">
                <a:solidFill>
                  <a:srgbClr val="000000"/>
                </a:solidFill>
              </a:rPr>
              <a:t>keď </a:t>
            </a:r>
            <a:r>
              <a:rPr lang="sk-SK" sz="2400" dirty="0">
                <a:solidFill>
                  <a:srgbClr val="000000"/>
                </a:solidFill>
              </a:rPr>
              <a:t>ich uvidíme, vieme, že sme ich už videli.</a:t>
            </a:r>
          </a:p>
          <a:p>
            <a:pPr algn="l"/>
            <a:r>
              <a:rPr lang="sk-SK" sz="2400" dirty="0">
                <a:solidFill>
                  <a:srgbClr val="000000"/>
                </a:solidFill>
              </a:rPr>
              <a:t>	Existujú tu isté stupne určitosti </a:t>
            </a:r>
            <a:r>
              <a:rPr lang="sk-SK" sz="2400" dirty="0" err="1">
                <a:solidFill>
                  <a:srgbClr val="000000"/>
                </a:solidFill>
              </a:rPr>
              <a:t>znovupoznania</a:t>
            </a:r>
            <a:r>
              <a:rPr lang="sk-SK" sz="2400" dirty="0">
                <a:solidFill>
                  <a:srgbClr val="000000"/>
                </a:solidFill>
              </a:rPr>
              <a:t>:</a:t>
            </a:r>
          </a:p>
          <a:p>
            <a:pPr algn="l"/>
            <a:r>
              <a:rPr lang="sk-SK" sz="2400" dirty="0" smtClean="0">
                <a:solidFill>
                  <a:srgbClr val="000000"/>
                </a:solidFill>
              </a:rPr>
              <a:t>a/ </a:t>
            </a:r>
            <a:r>
              <a:rPr lang="sk-SK" sz="2400" dirty="0">
                <a:solidFill>
                  <a:srgbClr val="000000"/>
                </a:solidFill>
              </a:rPr>
              <a:t>neurčité </a:t>
            </a:r>
            <a:r>
              <a:rPr lang="sk-SK" sz="2400" dirty="0" err="1">
                <a:solidFill>
                  <a:srgbClr val="000000"/>
                </a:solidFill>
              </a:rPr>
              <a:t>znovupoznanie</a:t>
            </a:r>
            <a:r>
              <a:rPr lang="sk-SK" sz="2400" dirty="0">
                <a:solidFill>
                  <a:srgbClr val="000000"/>
                </a:solidFill>
              </a:rPr>
              <a:t> - máme iba pocit známosti predmetu. Často pri stretnutí človeka vieme, že sme ho niekde videli, ale nevieme si spomenúť, kto to je;</a:t>
            </a:r>
          </a:p>
          <a:p>
            <a:pPr algn="l"/>
            <a:r>
              <a:rPr lang="sk-SK" sz="2400" dirty="0" smtClean="0">
                <a:solidFill>
                  <a:srgbClr val="000000"/>
                </a:solidFill>
              </a:rPr>
              <a:t>b/ </a:t>
            </a:r>
            <a:r>
              <a:rPr lang="sk-SK" sz="2400" dirty="0">
                <a:solidFill>
                  <a:srgbClr val="000000"/>
                </a:solidFill>
              </a:rPr>
              <a:t>úplné </a:t>
            </a:r>
            <a:r>
              <a:rPr lang="sk-SK" sz="2400" dirty="0" err="1">
                <a:solidFill>
                  <a:srgbClr val="000000"/>
                </a:solidFill>
              </a:rPr>
              <a:t>znovupoznanie</a:t>
            </a:r>
            <a:r>
              <a:rPr lang="sk-SK" sz="2400" dirty="0">
                <a:solidFill>
                  <a:srgbClr val="000000"/>
                </a:solidFill>
              </a:rPr>
              <a:t> - poznáme ho ako určitú osobu.</a:t>
            </a:r>
          </a:p>
          <a:p>
            <a:pPr algn="l"/>
            <a:r>
              <a:rPr lang="sk-SK" sz="2400" dirty="0">
                <a:solidFill>
                  <a:srgbClr val="000000"/>
                </a:solidFill>
              </a:rPr>
              <a:t>To sú ale dva krajné prípady, medzi ktorými je ešte rad medzičlánkov. Pri </a:t>
            </a:r>
            <a:r>
              <a:rPr lang="sk-SK" sz="2400" dirty="0" err="1">
                <a:solidFill>
                  <a:srgbClr val="000000"/>
                </a:solidFill>
              </a:rPr>
              <a:t>znovupoznaní</a:t>
            </a:r>
            <a:r>
              <a:rPr lang="sk-SK" sz="2400" dirty="0">
                <a:solidFill>
                  <a:srgbClr val="000000"/>
                </a:solidFill>
              </a:rPr>
              <a:t> dochádza často aj k omylom, k chybnému </a:t>
            </a:r>
            <a:r>
              <a:rPr lang="sk-SK" sz="2400" dirty="0" err="1">
                <a:solidFill>
                  <a:srgbClr val="000000"/>
                </a:solidFill>
              </a:rPr>
              <a:t>znovupoznaniu</a:t>
            </a:r>
            <a:r>
              <a:rPr lang="sk-SK" sz="2400" dirty="0">
                <a:solidFill>
                  <a:srgbClr val="000000"/>
                </a:solidFill>
              </a:rPr>
              <a:t> - nazdávame sa, že daného človeka poznáme, ale v skutočnosti ho vôbec nepoznáme.</a:t>
            </a:r>
          </a:p>
          <a:p>
            <a:pPr algn="l"/>
            <a:r>
              <a:rPr lang="sk-SK" sz="2400" dirty="0">
                <a:solidFill>
                  <a:srgbClr val="000000"/>
                </a:solidFill>
              </a:rPr>
              <a:t>	</a:t>
            </a:r>
            <a:r>
              <a:rPr lang="sk-SK" sz="2400" u="sng" dirty="0">
                <a:solidFill>
                  <a:srgbClr val="000000"/>
                </a:solidFill>
              </a:rPr>
              <a:t>Cvičenie a transfer</a:t>
            </a:r>
            <a:endParaRPr lang="sk-SK" sz="2400" dirty="0">
              <a:solidFill>
                <a:srgbClr val="000000"/>
              </a:solidFill>
            </a:endParaRPr>
          </a:p>
          <a:p>
            <a:pPr algn="l"/>
            <a:r>
              <a:rPr lang="sk-SK" sz="2400" dirty="0">
                <a:solidFill>
                  <a:srgbClr val="000000"/>
                </a:solidFill>
              </a:rPr>
              <a:t>Otázka, či možno pamäť všeobecne zlepšovať, je v literatúre sporná. </a:t>
            </a:r>
            <a:r>
              <a:rPr lang="sk-SK" sz="2400" dirty="0" err="1">
                <a:solidFill>
                  <a:srgbClr val="000000"/>
                </a:solidFill>
              </a:rPr>
              <a:t>James</a:t>
            </a:r>
            <a:r>
              <a:rPr lang="sk-SK" sz="2400" dirty="0">
                <a:solidFill>
                  <a:srgbClr val="000000"/>
                </a:solidFill>
              </a:rPr>
              <a:t>, </a:t>
            </a:r>
            <a:r>
              <a:rPr lang="sk-SK" sz="2400" dirty="0" err="1">
                <a:solidFill>
                  <a:srgbClr val="000000"/>
                </a:solidFill>
              </a:rPr>
              <a:t>Thorndike</a:t>
            </a:r>
            <a:r>
              <a:rPr lang="sk-SK" sz="2400" dirty="0">
                <a:solidFill>
                  <a:srgbClr val="000000"/>
                </a:solidFill>
              </a:rPr>
              <a:t> a </a:t>
            </a:r>
            <a:r>
              <a:rPr lang="sk-SK" sz="2400" dirty="0" err="1">
                <a:solidFill>
                  <a:srgbClr val="000000"/>
                </a:solidFill>
              </a:rPr>
              <a:t>Woodworth</a:t>
            </a:r>
            <a:r>
              <a:rPr lang="sk-SK" sz="2400" dirty="0">
                <a:solidFill>
                  <a:srgbClr val="000000"/>
                </a:solidFill>
              </a:rPr>
              <a:t> tvrdili, že sa pamäť cvičením nezlepšuje, zlepšujú sa vraj iba metódy </a:t>
            </a:r>
            <a:r>
              <a:rPr lang="sk-SK" sz="2400" dirty="0" smtClean="0">
                <a:solidFill>
                  <a:srgbClr val="000000"/>
                </a:solidFill>
              </a:rPr>
              <a:t>zapamätávania </a:t>
            </a:r>
            <a:r>
              <a:rPr lang="sk-SK" sz="2400" dirty="0">
                <a:solidFill>
                  <a:srgbClr val="000000"/>
                </a:solidFill>
              </a:rPr>
              <a:t>a vybavovania v pamäti. Naproti tomu </a:t>
            </a:r>
            <a:r>
              <a:rPr lang="sk-SK" sz="2400" dirty="0" err="1">
                <a:solidFill>
                  <a:srgbClr val="000000"/>
                </a:solidFill>
              </a:rPr>
              <a:t>McDougall</a:t>
            </a:r>
            <a:r>
              <a:rPr lang="sk-SK" sz="2400" dirty="0">
                <a:solidFill>
                  <a:srgbClr val="000000"/>
                </a:solidFill>
              </a:rPr>
              <a:t> a </a:t>
            </a:r>
            <a:r>
              <a:rPr lang="sk-SK" sz="2400" dirty="0" err="1">
                <a:solidFill>
                  <a:srgbClr val="000000"/>
                </a:solidFill>
              </a:rPr>
              <a:t>Smithová</a:t>
            </a:r>
            <a:r>
              <a:rPr lang="sk-SK" sz="2400" dirty="0">
                <a:solidFill>
                  <a:srgbClr val="000000"/>
                </a:solidFill>
              </a:rPr>
              <a:t> zastávajú názor, že pamäť je možné praxou zlepšovať. Zdá sa, že v praktickej činnosti je skutočne možné pamäť zlepšovať. Svedčia o tom napr. výskumy robené s nevidiacimi, v ktorých sa u nich jednoznačne preukázala lepšia auditívna pamäť.</a:t>
            </a:r>
          </a:p>
          <a:p>
            <a:pPr algn="l"/>
            <a:endParaRPr lang="sk-SK" sz="2400" dirty="0">
              <a:solidFill>
                <a:srgbClr val="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Pamäť</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u="sng" dirty="0">
                <a:solidFill>
                  <a:srgbClr val="000000"/>
                </a:solidFill>
              </a:rPr>
              <a:t>Transfer</a:t>
            </a:r>
            <a:endParaRPr lang="sk-SK" sz="2400" dirty="0">
              <a:solidFill>
                <a:srgbClr val="000000"/>
              </a:solidFill>
            </a:endParaRPr>
          </a:p>
          <a:p>
            <a:pPr algn="l"/>
            <a:r>
              <a:rPr lang="sk-SK" sz="2400" dirty="0">
                <a:solidFill>
                  <a:srgbClr val="000000"/>
                </a:solidFill>
              </a:rPr>
              <a:t>	Pedagogická psychológia venovala otázke transferu </a:t>
            </a:r>
            <a:r>
              <a:rPr lang="sk-SK" sz="2400" dirty="0" smtClean="0">
                <a:solidFill>
                  <a:srgbClr val="000000"/>
                </a:solidFill>
              </a:rPr>
              <a:t>/prenosu/ </a:t>
            </a:r>
            <a:r>
              <a:rPr lang="sk-SK" sz="2400" dirty="0">
                <a:solidFill>
                  <a:srgbClr val="000000"/>
                </a:solidFill>
              </a:rPr>
              <a:t>značnú pozornosť. Ide tu o to, čo zapamätané alebo naučené vedomosti a spôsobilosti v jednej oblasti sa prenášajú aj na oblasť inú. Na tejto otázke začal prvý pracovať </a:t>
            </a:r>
            <a:r>
              <a:rPr lang="sk-SK" sz="2400" dirty="0" err="1">
                <a:solidFill>
                  <a:srgbClr val="000000"/>
                </a:solidFill>
              </a:rPr>
              <a:t>W.James</a:t>
            </a:r>
            <a:r>
              <a:rPr lang="sk-SK" sz="2400" dirty="0">
                <a:solidFill>
                  <a:srgbClr val="000000"/>
                </a:solidFill>
              </a:rPr>
              <a:t>, ale nedospel k nijakým vážnejším dôkazom. Za pravdepodobné sa dnes pokladá stanovisko </a:t>
            </a:r>
            <a:r>
              <a:rPr lang="sk-SK" sz="2400" dirty="0" err="1">
                <a:solidFill>
                  <a:srgbClr val="000000"/>
                </a:solidFill>
              </a:rPr>
              <a:t>Thorndikovo</a:t>
            </a:r>
            <a:r>
              <a:rPr lang="sk-SK" sz="2400" dirty="0">
                <a:solidFill>
                  <a:srgbClr val="000000"/>
                </a:solidFill>
              </a:rPr>
              <a:t>, vyjadrené zákonom identických elementov, podľa ktorého účinok cviku jednej duševnej činnosti na druhú je len tam, kde medzi nimi je nejaká príbuznosť, resp. ak majú nejaké totožné prvky. Teda je to možné iba medzi takými činnosťami, ktoré majú medzi sebou niečo spoločné </a:t>
            </a:r>
            <a:r>
              <a:rPr lang="sk-SK" sz="2400" dirty="0" smtClean="0">
                <a:solidFill>
                  <a:srgbClr val="000000"/>
                </a:solidFill>
              </a:rPr>
              <a:t>/napr</a:t>
            </a:r>
            <a:r>
              <a:rPr lang="sk-SK" sz="2400" dirty="0">
                <a:solidFill>
                  <a:srgbClr val="000000"/>
                </a:solidFill>
              </a:rPr>
              <a:t>. ak sa vyznáte v Prahe, Bratislave, Viedni, Moskve, potom je pravdepodobné, že sa veľmi rýchlo budete orientovať i v Paríži alebo inom veľkom meste. Alebo viem niečo urobiť pravou rukou a určite to dokážem aj ľavou, aj keď som to nikdy neskúšal, aj keď to nedokážem </a:t>
            </a:r>
            <a:r>
              <a:rPr lang="sk-SK" sz="2400" dirty="0" smtClean="0">
                <a:solidFill>
                  <a:srgbClr val="000000"/>
                </a:solidFill>
              </a:rPr>
              <a:t>tak </a:t>
            </a:r>
            <a:r>
              <a:rPr lang="sk-SK" sz="2400" dirty="0">
                <a:solidFill>
                  <a:srgbClr val="000000"/>
                </a:solidFill>
              </a:rPr>
              <a:t>dokonale ako pravou </a:t>
            </a:r>
            <a:r>
              <a:rPr lang="sk-SK" sz="2400" dirty="0" smtClean="0">
                <a:solidFill>
                  <a:srgbClr val="000000"/>
                </a:solidFill>
              </a:rPr>
              <a:t>rukou/.</a:t>
            </a:r>
            <a:endParaRPr lang="sk-SK" sz="2400" dirty="0">
              <a:solidFill>
                <a:srgbClr val="000000"/>
              </a:solidFill>
            </a:endParaRPr>
          </a:p>
          <a:p>
            <a:pPr algn="l"/>
            <a:r>
              <a:rPr lang="sk-SK" sz="2400" b="1" dirty="0">
                <a:solidFill>
                  <a:srgbClr val="000000"/>
                </a:solidFill>
              </a:rPr>
              <a:t> </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b="1" dirty="0" smtClean="0">
                <a:solidFill>
                  <a:srgbClr val="000000"/>
                </a:solidFill>
              </a:rPr>
              <a:t>Fantázia /</a:t>
            </a:r>
            <a:r>
              <a:rPr lang="sk-SK" sz="2400" dirty="0" smtClean="0">
                <a:solidFill>
                  <a:srgbClr val="000000"/>
                </a:solidFill>
              </a:rPr>
              <a:t>obrazotvornosť/</a:t>
            </a:r>
          </a:p>
          <a:p>
            <a:pPr algn="l"/>
            <a:r>
              <a:rPr lang="sk-SK" sz="2400" dirty="0" smtClean="0">
                <a:solidFill>
                  <a:srgbClr val="000000"/>
                </a:solidFill>
              </a:rPr>
              <a:t>	</a:t>
            </a:r>
            <a:r>
              <a:rPr lang="sk-SK" sz="2400" u="sng" dirty="0" smtClean="0">
                <a:solidFill>
                  <a:srgbClr val="000000"/>
                </a:solidFill>
              </a:rPr>
              <a:t>Všeobecná charakteristika</a:t>
            </a:r>
            <a:r>
              <a:rPr lang="sk-SK" sz="2400" dirty="0" smtClean="0">
                <a:solidFill>
                  <a:srgbClr val="000000"/>
                </a:solidFill>
              </a:rPr>
              <a:t>. Človek nevníma iba to, čo naňho pôsobí v daný okamih, alebo predstavuje si to, čo naňho pôsobilo predtým /predstava pamäti/, ale má i schopnosť vytvárať nové obrazy. Môže si predstaviť miestnosť. v ktorej nikdy nebol, pričom sa opiera o opis tejto miestnosti. Vieme si celkom dobre predstaviť napr. zvieratá, ktoré sme nikdy nevideli, o ktorých však vieme od iných ľudí,  z ich rozprávania, opisu. Ale to ešte nie je všetko. Vieme si predstaviť i to, čo vôbec v skutočnosti neexistuje. Tento druh predstáv majú všetci tvoriví pracovníci, či už je to hudobný skladateľ, spisovateľ, staviteľ, konštruktér, atď.</a:t>
            </a:r>
          </a:p>
          <a:p>
            <a:pPr algn="l"/>
            <a:r>
              <a:rPr lang="sk-SK" sz="2400" dirty="0" smtClean="0">
                <a:solidFill>
                  <a:srgbClr val="000000"/>
                </a:solidFill>
              </a:rPr>
              <a:t>	Teda </a:t>
            </a:r>
            <a:r>
              <a:rPr lang="sk-SK" sz="2400" i="1" dirty="0" smtClean="0">
                <a:solidFill>
                  <a:srgbClr val="000000"/>
                </a:solidFill>
              </a:rPr>
              <a:t>predstava toho, čo sme v minulosti nevnímali, vytvorenie obrazov predmetov a javov, s ktorými sme sa predtým nestretli, vznik idey toho, čo ešte len bude vytvorené - to všetko vytvára osobitnú formu psychickej činnosti - fantáziu.</a:t>
            </a:r>
            <a:endParaRPr lang="sk-SK" sz="2400" dirty="0" smtClean="0">
              <a:solidFill>
                <a:srgbClr val="000000"/>
              </a:solidFill>
            </a:endParaRPr>
          </a:p>
          <a:p>
            <a:pPr algn="l"/>
            <a:r>
              <a:rPr lang="sk-SK" sz="2400" dirty="0" smtClean="0">
                <a:solidFill>
                  <a:srgbClr val="000000"/>
                </a:solidFill>
              </a:rPr>
              <a:t>	Fantázia je teda vytvorenie niečoho nového v podobe obrazu, predstavy, idey, prevtelených potom do nejakej materiálnej veci alebo praktickej činnosti človeka..</a:t>
            </a:r>
          </a:p>
          <a:p>
            <a:pPr algn="l"/>
            <a:r>
              <a:rPr lang="sk-SK" sz="2400" dirty="0" smtClean="0">
                <a:solidFill>
                  <a:srgbClr val="000000"/>
                </a:solidFill>
              </a:rPr>
              <a:t>	Treba povedať, že fantázia je čisto ľudská činnosť. Iba človek si môže najskôr v hlave predstaviť, čo chce vytvoriť. Práve toto predstavovanie si nasledujúcich činností a toho, čo sa tým dosiahne, práve táto predstava je charakteristickou osobitosťou práce človeka a celej jeho činnosti, ktorá ho, okrem iného, odlišuje od zvieraťa.</a:t>
            </a:r>
          </a:p>
          <a:p>
            <a:pPr algn="l"/>
            <a:r>
              <a:rPr lang="sk-SK" sz="2400" dirty="0" smtClean="0">
                <a:solidFill>
                  <a:srgbClr val="000000"/>
                </a:solidFill>
              </a:rPr>
              <a:t>	Fantázia je akýmsi únikom zo skutočnosti. Človek vymýšľa to, čo v skutočnosti neexistuje a niekedy i to, čo ani nemožno realizovať v praxi, to čo ani nemôže reálne existovať.</a:t>
            </a:r>
          </a:p>
          <a:p>
            <a:pPr algn="l"/>
            <a:r>
              <a:rPr lang="sk-SK" sz="2400" dirty="0" smtClean="0">
                <a:solidFill>
                  <a:srgbClr val="000000"/>
                </a:solidFill>
              </a:rPr>
              <a:t>	Treba však povedať, že prameňom fantázie je vždy objektívna realita. Aj fantázia je jednou z foriem odrazu skutočnosti. Aj tie najfantastickejšie výmysly majú koniec koncov za základ určité reálne predmety alebo ich elementy, ktoré sú novým, zvláštnym spôsobom spojené.</a:t>
            </a:r>
          </a:p>
          <a:p>
            <a:pPr algn="l"/>
            <a:endParaRPr lang="sk-SK" sz="2400" dirty="0">
              <a:solidFill>
                <a:srgbClr val="0000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u="sng" dirty="0" smtClean="0">
                <a:solidFill>
                  <a:srgbClr val="000000"/>
                </a:solidFill>
              </a:rPr>
              <a:t>Rozdiel medzi predstavou pamäti a predstavou fantázie</a:t>
            </a:r>
            <a:endParaRPr lang="sk-SK" sz="2400" dirty="0" smtClean="0">
              <a:solidFill>
                <a:srgbClr val="000000"/>
              </a:solidFill>
            </a:endParaRPr>
          </a:p>
          <a:p>
            <a:pPr algn="l"/>
            <a:r>
              <a:rPr lang="sk-SK" sz="2400" dirty="0" smtClean="0">
                <a:solidFill>
                  <a:srgbClr val="000000"/>
                </a:solidFill>
              </a:rPr>
              <a:t>	Obrazy pamäti /pamäťové predstavy/ - to je vlastne reprodukcia minulej skúsenosti. Funkciou týchto predstáv /pamäti/ je podržať pokiaľ možno nedotknuté výsledky minulej skúsenosti; funkciou fantázie je - pretvoriť tieto výsledky.</a:t>
            </a:r>
          </a:p>
          <a:p>
            <a:pPr algn="l"/>
            <a:r>
              <a:rPr lang="sk-SK" sz="2400" dirty="0" smtClean="0">
                <a:solidFill>
                  <a:srgbClr val="000000"/>
                </a:solidFill>
              </a:rPr>
              <a:t>	Vo svojich najvyšších formách uskutočňuje fantázia odpútanie sa od skutočnosti s tým, aby do nej hlbšie prenikla.</a:t>
            </a:r>
          </a:p>
          <a:p>
            <a:pPr algn="l"/>
            <a:r>
              <a:rPr lang="sk-SK" sz="2400" dirty="0" smtClean="0">
                <a:solidFill>
                  <a:srgbClr val="000000"/>
                </a:solidFill>
              </a:rPr>
              <a:t>Sila tvorivej fantázie je určená vzájomným vzťahom dvoch faktorov:</a:t>
            </a:r>
          </a:p>
          <a:p>
            <a:pPr algn="l"/>
            <a:r>
              <a:rPr lang="sk-SK" sz="2400" dirty="0" smtClean="0">
                <a:solidFill>
                  <a:srgbClr val="000000"/>
                </a:solidFill>
              </a:rPr>
              <a:t>	1. tým, nakoľko sa fantázia pridržiava určitých obmedzovacích podmienok, od ktorých závisí chápanie zmyslu a objektívny význam jej výtvorov;</a:t>
            </a:r>
          </a:p>
          <a:p>
            <a:pPr algn="l"/>
            <a:r>
              <a:rPr lang="sk-SK" sz="2400" dirty="0" smtClean="0">
                <a:solidFill>
                  <a:srgbClr val="000000"/>
                </a:solidFill>
              </a:rPr>
              <a:t>	2. tým, nakoľko sú nové, originálne, nakoľko sa líšia jej výtvory od bezprostredných prameňov ich vzniku.</a:t>
            </a:r>
          </a:p>
          <a:p>
            <a:pPr algn="l"/>
            <a:r>
              <a:rPr lang="sk-SK" sz="2400" dirty="0" smtClean="0">
                <a:solidFill>
                  <a:srgbClr val="000000"/>
                </a:solidFill>
              </a:rPr>
              <a:t>	Fantázia, ktorá nevyhovuje súčasne obidvom týmto podmienkam, je síce fantáziou, ale nemá tvorivý charakter.</a:t>
            </a:r>
          </a:p>
          <a:p>
            <a:pPr algn="l"/>
            <a:r>
              <a:rPr lang="sk-SK" sz="2400" dirty="0" smtClean="0">
                <a:solidFill>
                  <a:srgbClr val="000000"/>
                </a:solidFill>
              </a:rPr>
              <a:t>	Rovnako ako v praktickej činnosti, ktorá reálne mení skutočnosť, prejavujú sa motívy a ciele celej osobnosti, jej potreby, záujmy, city a želania, takisto sa celá osobnosť prejavuje aj v činnosti fantázie. Fantázia teda nie je abstraktnou funkciou, ale zákonite sa prejavujúcou stránkou uvedomenej činnosti. Na tomto základe sa potom rozvíja určitá schopnosť podľa toho, ako sa fantázia formuje v nejakej konkrétnej tvorivej činnosti. Už samotné vnímanie skutočnosti pretvára fantázia pod vplyvom želaní, citov, sympatií /napr. moje dieťa je najkrajšie atď./. Toto pretváranie vedie niekedy ku skresľovaniu a niekedy k hlbšiemu poznaniu skutočnosti.</a:t>
            </a:r>
          </a:p>
          <a:p>
            <a:pPr algn="l"/>
            <a:endParaRPr lang="sk-SK" sz="2400" dirty="0">
              <a:solidFill>
                <a:srgbClr val="00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u="sng" dirty="0" smtClean="0">
                <a:solidFill>
                  <a:srgbClr val="000000"/>
                </a:solidFill>
              </a:rPr>
              <a:t>Druhy fantázie</a:t>
            </a:r>
            <a:endParaRPr lang="sk-SK" sz="2400" dirty="0" smtClean="0">
              <a:solidFill>
                <a:srgbClr val="000000"/>
              </a:solidFill>
            </a:endParaRPr>
          </a:p>
          <a:p>
            <a:pPr algn="l"/>
            <a:r>
              <a:rPr lang="sk-SK" sz="2400" dirty="0" smtClean="0">
                <a:solidFill>
                  <a:srgbClr val="000000"/>
                </a:solidFill>
              </a:rPr>
              <a:t>	Najjednoduchšou formou fantázie sú tie prípady, kedy obrazy, idey, vznikajú bez špeciálneho zámeru z našej strany. Napr. keď počúvame rozprávanie človeka o tom, čo sa mu stalo, bez toho, že by sme si vytýčili taký cieľ, mimovoľne si predstavujeme to, o čom rozpráva. Ak sa pozeráte na oblaky, niekedy si ich predstavujete ako ľudské tváre alebo zvieratá atď. V obidvoch prípadoch prameňom tejto elementárnej fantázie je to, čo vnímame. Rozdiel je iba v tom, že v prvom prípade pre daného človeka nové obrazy vnikajú na základe a pod vplyvom slov, kým v druhom prípade sú vyvolané vnímaným predmetom. Pre obidva prípady je však spoločné to, že fantázia bola vyvolaná neúmyselne. Je to teda </a:t>
            </a:r>
            <a:r>
              <a:rPr lang="sk-SK" sz="2400" i="1" dirty="0" smtClean="0">
                <a:solidFill>
                  <a:srgbClr val="000000"/>
                </a:solidFill>
              </a:rPr>
              <a:t>neúmyselná, mimovoľná fantázia</a:t>
            </a:r>
            <a:r>
              <a:rPr lang="sk-SK" sz="2400" dirty="0" smtClean="0">
                <a:solidFill>
                  <a:srgbClr val="000000"/>
                </a:solidFill>
              </a:rPr>
              <a:t>.</a:t>
            </a:r>
          </a:p>
          <a:p>
            <a:pPr algn="l"/>
            <a:r>
              <a:rPr lang="sk-SK" sz="2400" dirty="0" smtClean="0">
                <a:solidFill>
                  <a:srgbClr val="000000"/>
                </a:solidFill>
              </a:rPr>
              <a:t>	Na rozdiel od toho, v prípadoch, kedy nové obrazy vznikajú na základe špeciálneho rozhodnutia, zámeru, hovoríme o </a:t>
            </a:r>
            <a:r>
              <a:rPr lang="sk-SK" sz="2400" i="1" dirty="0" smtClean="0">
                <a:solidFill>
                  <a:srgbClr val="000000"/>
                </a:solidFill>
              </a:rPr>
              <a:t>fantázii úmyselnej.</a:t>
            </a:r>
            <a:endParaRPr lang="sk-SK" sz="2400" dirty="0" smtClean="0">
              <a:solidFill>
                <a:srgbClr val="000000"/>
              </a:solidFill>
            </a:endParaRPr>
          </a:p>
          <a:p>
            <a:pPr algn="l"/>
            <a:r>
              <a:rPr lang="sk-SK" sz="2400" dirty="0" smtClean="0">
                <a:solidFill>
                  <a:srgbClr val="000000"/>
                </a:solidFill>
              </a:rPr>
              <a:t>	Pre charakteristiku fantázie má podstatný význam rozdiel v samostatnosti, originálnosti, v tvorivom charaktere fantázie. Z tohto hľadiska rozlišujeme fantáziu </a:t>
            </a:r>
            <a:r>
              <a:rPr lang="sk-SK" sz="2400" i="1" u="sng" dirty="0" smtClean="0">
                <a:solidFill>
                  <a:srgbClr val="000000"/>
                </a:solidFill>
              </a:rPr>
              <a:t>rekonštrukčnú a tvorivú.</a:t>
            </a:r>
            <a:endParaRPr lang="sk-SK" sz="2400" dirty="0" smtClean="0">
              <a:solidFill>
                <a:srgbClr val="000000"/>
              </a:solidFill>
            </a:endParaRPr>
          </a:p>
          <a:p>
            <a:pPr algn="l"/>
            <a:r>
              <a:rPr lang="sk-SK" sz="2400" dirty="0" smtClean="0">
                <a:solidFill>
                  <a:srgbClr val="000000"/>
                </a:solidFill>
              </a:rPr>
              <a:t>	</a:t>
            </a:r>
            <a:r>
              <a:rPr lang="sk-SK" sz="2400" u="sng" dirty="0" smtClean="0">
                <a:solidFill>
                  <a:srgbClr val="000000"/>
                </a:solidFill>
              </a:rPr>
              <a:t>Rekonštrukčná fantázia</a:t>
            </a:r>
            <a:r>
              <a:rPr lang="sk-SK" sz="2400" dirty="0" smtClean="0">
                <a:solidFill>
                  <a:srgbClr val="000000"/>
                </a:solidFill>
              </a:rPr>
              <a:t> - predstava niečoho nového pre daného človeka, ktorá sa opiera na slovný opis alebo na znázornenie tohto nového v podobe schémy, notového záznamu, výkresu a pod. Vznikajú tu teda obrazy niečoho, čo daný jedinec subjektívne nevnímal, ale čo objektívne existuje.</a:t>
            </a:r>
          </a:p>
          <a:p>
            <a:pPr algn="l"/>
            <a:r>
              <a:rPr lang="sk-SK" sz="2400" dirty="0" smtClean="0">
                <a:solidFill>
                  <a:srgbClr val="000000"/>
                </a:solidFill>
              </a:rPr>
              <a:t>	Tento druh fantázie sa veľmi široko uplatňuje vo všetkých možných druhoch ľudskej práce. Veľmi široko sa používa vo vyučovaní.</a:t>
            </a:r>
          </a:p>
          <a:p>
            <a:pPr algn="l"/>
            <a:r>
              <a:rPr lang="sk-SK" sz="2400" dirty="0" smtClean="0">
                <a:solidFill>
                  <a:srgbClr val="000000"/>
                </a:solidFill>
              </a:rPr>
              <a:t>	Vo všednom živote si často treba predstaviť to, o čom sa rozpráva. Aj pre to, aby si človek vedel predstaviť prežívanie, city druhých ľudí, je nevyhnutná táto rekonštrukčná fantázia.</a:t>
            </a:r>
          </a:p>
          <a:p>
            <a:pPr algn="l"/>
            <a:endParaRPr lang="sk-SK" sz="2400" dirty="0">
              <a:solidFill>
                <a:srgbClr val="00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dirty="0" smtClean="0">
                <a:solidFill>
                  <a:srgbClr val="000000"/>
                </a:solidFill>
              </a:rPr>
              <a:t>Veľmi dôležitou podmienkou správnej predstavy toho, čo sa opisuje slovami, sú vedomosti, na ktoré sa obrazy musia opierať. Ale toto staré, na čo sa rekonštruované obrazy opierajú, nie je iba reprodukované, ale pretvára sa to v závislosti od toho, čo sa človeku prvý krát oznamuje alebo hovorí. Vo veľkej miere predstava toho nového závisí od toho, ako sa toto nové opisuje. Veľmi dôležité je vyzdvihnúť to, čím sa daný jav alebo predmet líši od toho starého, známeho. Pri opise nového je potrebné používať obraznú reč, treba konkretizovať, porovnávať. Tak napr., aby sme si mohli konkrétnejšie predstaviť vzdialenosť medzi Slnkom a Zemou /149.500.000 km/, je to možné ilustrovať takto: rýchlik, ktorý sa pohybuje rýchlosťou 50 km za hodinu by túto vzdialenosť prešiel za 340 rokov.</a:t>
            </a:r>
          </a:p>
          <a:p>
            <a:pPr algn="l"/>
            <a:r>
              <a:rPr lang="sk-SK" sz="2400" dirty="0" smtClean="0">
                <a:solidFill>
                  <a:srgbClr val="000000"/>
                </a:solidFill>
              </a:rPr>
              <a:t>	</a:t>
            </a:r>
            <a:r>
              <a:rPr lang="sk-SK" sz="2400" u="sng" dirty="0" smtClean="0">
                <a:solidFill>
                  <a:srgbClr val="000000"/>
                </a:solidFill>
              </a:rPr>
              <a:t>Tvorivá fantázia</a:t>
            </a:r>
            <a:r>
              <a:rPr lang="sk-SK" sz="2400" dirty="0" smtClean="0">
                <a:solidFill>
                  <a:srgbClr val="000000"/>
                </a:solidFill>
              </a:rPr>
              <a:t> - vytvára nové druhy obrazov bez opory na hotový opis týchto predmetov alebo javov. Tento druh fantázie hrá dôležitú úlohu vo všetkých druhoch tvorivej činnosti ľudí. Taká je napr. fantázia alebo obrazotvornosť pri procese umeleckej tvorby. Tvorivá fantázia predstavuje oveľa ťažší a zložitejší proces ako fantázia rekonštrukčná. Prirodzene, že je ľahšie rekonštruovať obraz nejakej literárnej postavy, ako túto postavu, tento obraz vytvoriť. Proces tvorivej fantázie, rovnako ako aj rekonštrukčnej, nie je možný bez činnosti pamäti. V týchto prípadoch človek využíva vždy predstavy, ktoré získal vo svojej minulej skúsenosti. Aj produkty tej najvzletnejšej fantázie sú v svojich jednotlivých častiach vytvorené opäť z obrazov pamäti. Tvorivá fantázia, rovnako ako rekonštrukčná, sa prejavuje nielen zmenami alebo vytváraním jednotlivých predstáv, ale aj tvorením nových spojení predstáv.</a:t>
            </a:r>
          </a:p>
          <a:p>
            <a:pPr algn="l"/>
            <a:r>
              <a:rPr lang="sk-SK" sz="2400" dirty="0" smtClean="0">
                <a:solidFill>
                  <a:srgbClr val="000000"/>
                </a:solidFill>
              </a:rPr>
              <a:t>	</a:t>
            </a:r>
            <a:r>
              <a:rPr lang="sk-SK" sz="2400" i="1" dirty="0" smtClean="0">
                <a:solidFill>
                  <a:srgbClr val="000000"/>
                </a:solidFill>
              </a:rPr>
              <a:t>Pri tvorivej fantázii vznikajú teda obrazy niečoho, čo daný jedinec subjektívne nevnímal, ale čo ani objektívne neexistuje a možno ani existovať nemôže.</a:t>
            </a:r>
            <a:endParaRPr lang="sk-SK" sz="2400" dirty="0" smtClean="0">
              <a:solidFill>
                <a:srgbClr val="000000"/>
              </a:solidFill>
            </a:endParaRPr>
          </a:p>
          <a:p>
            <a:pPr algn="l"/>
            <a:r>
              <a:rPr lang="sk-SK" sz="2400" dirty="0" smtClean="0">
                <a:solidFill>
                  <a:srgbClr val="000000"/>
                </a:solidFill>
              </a:rPr>
              <a:t>	Treba ešte povedať, že medzi rekonštrukčnou a tvorivou fantáziou niet neprekonateľných hraníc, navzájom sa prelínajú.</a:t>
            </a:r>
          </a:p>
          <a:p>
            <a:pPr algn="l"/>
            <a:endParaRPr lang="sk-SK" sz="2400" dirty="0">
              <a:solidFill>
                <a:srgbClr val="000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u="sng" dirty="0" smtClean="0">
                <a:solidFill>
                  <a:srgbClr val="000000"/>
                </a:solidFill>
              </a:rPr>
              <a:t>Bdelé snenie</a:t>
            </a:r>
            <a:endParaRPr lang="sk-SK" sz="2400" dirty="0" smtClean="0">
              <a:solidFill>
                <a:srgbClr val="000000"/>
              </a:solidFill>
            </a:endParaRPr>
          </a:p>
          <a:p>
            <a:pPr algn="l"/>
            <a:r>
              <a:rPr lang="sk-SK" sz="2400" dirty="0" smtClean="0">
                <a:solidFill>
                  <a:srgbClr val="000000"/>
                </a:solidFill>
              </a:rPr>
              <a:t>	Je to ešte jedna forma fantázie. Rovnako ako pri tvorivej fantázii aj tu ide o samostatné vytváranie obrazov. Bdelé snenie sa líši od tvorivej fantázie dvoma zvláštnosťami:</a:t>
            </a:r>
          </a:p>
          <a:p>
            <a:pPr algn="l"/>
            <a:r>
              <a:rPr lang="sk-SK" sz="2400" dirty="0" smtClean="0">
                <a:solidFill>
                  <a:srgbClr val="000000"/>
                </a:solidFill>
              </a:rPr>
              <a:t>	1. Pri snení človek vytvára vždy obrazy niečoho želaného, kým v obrazoch tvorivej fantázie sa nemusí želanie tvorcu vždy stelesňovať v obrazoch tejto fantázie. V nijakom prípade nemožno napr. nazvať negatívny obraz </a:t>
            </a:r>
            <a:r>
              <a:rPr lang="sk-SK" sz="2400" dirty="0" err="1" smtClean="0">
                <a:solidFill>
                  <a:srgbClr val="000000"/>
                </a:solidFill>
              </a:rPr>
              <a:t>Jaga</a:t>
            </a:r>
            <a:r>
              <a:rPr lang="sk-SK" sz="2400" dirty="0" smtClean="0">
                <a:solidFill>
                  <a:srgbClr val="000000"/>
                </a:solidFill>
              </a:rPr>
              <a:t> zo Shakespearovho </a:t>
            </a:r>
            <a:r>
              <a:rPr lang="sk-SK" sz="2400" dirty="0" err="1" smtClean="0">
                <a:solidFill>
                  <a:srgbClr val="000000"/>
                </a:solidFill>
              </a:rPr>
              <a:t>Otella</a:t>
            </a:r>
            <a:r>
              <a:rPr lang="sk-SK" sz="2400" dirty="0" smtClean="0">
                <a:solidFill>
                  <a:srgbClr val="000000"/>
                </a:solidFill>
              </a:rPr>
              <a:t> nazvať želaním, snením autora.</a:t>
            </a:r>
          </a:p>
          <a:p>
            <a:pPr algn="l"/>
            <a:r>
              <a:rPr lang="sk-SK" sz="2400" dirty="0" smtClean="0">
                <a:solidFill>
                  <a:srgbClr val="000000"/>
                </a:solidFill>
              </a:rPr>
              <a:t>	2. Snenie je proces fantázie, ktorý nie je bezprostredne zapojený do tvorivej činnosti, t.j. nedáva ihneď a bezprostredne objektívny produkt v podobe umeleckého diela, vedeckého objavu, technického vynálezu a pod. To však nijako neznamená, že snenie nie je nijako späté s činnosťou. Snenie je zamerané nie na terajšiu, ale na budúcu činnosť, a preto často tvorí prvý, prípravný stupeň tvorivej fantázie.</a:t>
            </a:r>
          </a:p>
          <a:p>
            <a:pPr algn="l"/>
            <a:r>
              <a:rPr lang="sk-SK" sz="2400" dirty="0" smtClean="0">
                <a:solidFill>
                  <a:srgbClr val="000000"/>
                </a:solidFill>
              </a:rPr>
              <a:t>	</a:t>
            </a:r>
            <a:r>
              <a:rPr lang="sk-SK" sz="2400" i="1" dirty="0" smtClean="0">
                <a:solidFill>
                  <a:srgbClr val="000000"/>
                </a:solidFill>
              </a:rPr>
              <a:t>Snenie je teda fantázia zameraná na budúcnosť, pričom na želanú budúcnosť.</a:t>
            </a:r>
            <a:endParaRPr lang="sk-SK" sz="2400" dirty="0" smtClean="0">
              <a:solidFill>
                <a:srgbClr val="000000"/>
              </a:solidFill>
            </a:endParaRPr>
          </a:p>
          <a:p>
            <a:pPr algn="l"/>
            <a:r>
              <a:rPr lang="sk-SK" sz="2400" dirty="0" smtClean="0">
                <a:solidFill>
                  <a:srgbClr val="000000"/>
                </a:solidFill>
              </a:rPr>
              <a:t>	Je nesprávne chápať snenie ako výsledok pasívnej, spontánnej hry fantázie. Takéto snenie síce tiež existuje, je to rojčenie, blúznenie, ale to tvorí iba nižší stupeň tejto formy fantázie. Na vyšších stupňoch sa snenie stáva aktívnym, úmyselným, uvedomeným procesom. Hodnota snenia je určovaná najmä tým, v akom je vzťahu k činnosti človeka.</a:t>
            </a:r>
          </a:p>
          <a:p>
            <a:pPr algn="l"/>
            <a:r>
              <a:rPr lang="sk-SK" sz="2400" dirty="0" smtClean="0">
                <a:solidFill>
                  <a:srgbClr val="000000"/>
                </a:solidFill>
              </a:rPr>
              <a:t>	U niektorých ľudí je snenie mocným podnetom k činnosti a v snení vidia akýsi program svojej budúcej činnosti, jej perspektívy. U iných ľudí sa snenie stáva náhradou za činnosť. Títo ľudia si v snení predstavujú splnenie svojich želaní a to ich zbavuje nutnosti bojovať za ich uskutočnenie.</a:t>
            </a:r>
          </a:p>
          <a:p>
            <a:pPr algn="l"/>
            <a:r>
              <a:rPr lang="sk-SK" sz="2400" dirty="0" smtClean="0">
                <a:solidFill>
                  <a:srgbClr val="000000"/>
                </a:solidFill>
              </a:rPr>
              <a:t>Rozpor medzi skutočnosťou a snením neprináša nijakú škodu iba vtedy, ak rojčiaca osobnosť vážne verí v svoj sen, ak sa pozorne prizerá životu, porovnáva svoje pozorovania so svojimi vzdušnými zámkami a vôbec svedomito pracuje nad uskutočnením svojej fantázie. Keď jestvuje nejaký styk medzi snom a životom, vtedy je všetko v poriadku.</a:t>
            </a:r>
          </a:p>
          <a:p>
            <a:pPr algn="l"/>
            <a:endParaRPr lang="sk-SK" sz="2400" dirty="0">
              <a:solidFill>
                <a:srgbClr val="00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u="sng" dirty="0" smtClean="0">
                <a:solidFill>
                  <a:srgbClr val="000000"/>
                </a:solidFill>
              </a:rPr>
              <a:t>Úloha vedomostí a návykov v obrazotvornosti</a:t>
            </a:r>
            <a:r>
              <a:rPr lang="sk-SK" sz="2400" dirty="0" smtClean="0">
                <a:solidFill>
                  <a:srgbClr val="000000"/>
                </a:solidFill>
              </a:rPr>
              <a:t> </a:t>
            </a:r>
          </a:p>
          <a:p>
            <a:pPr algn="l"/>
            <a:r>
              <a:rPr lang="sk-SK" sz="2400" dirty="0" smtClean="0">
                <a:solidFill>
                  <a:srgbClr val="000000"/>
                </a:solidFill>
              </a:rPr>
              <a:t>	Nevyhnutným predpokladom fantázie je zásoba predstáv, ktoré podliehajú ďalšiemu spracovaniu. Čím viac má človek vedomostí, tým ľahšie a jasnejšie sa uňho môže rozvíjať fantázia. Tvorcovia umeleckých diel a predstavitelia vedy, ktorých fantázia dosahovala najväčšie výšky, napr. Homér, </a:t>
            </a:r>
            <a:r>
              <a:rPr lang="sk-SK" sz="2400" dirty="0" err="1" smtClean="0">
                <a:solidFill>
                  <a:srgbClr val="000000"/>
                </a:solidFill>
              </a:rPr>
              <a:t>Michelangelo</a:t>
            </a:r>
            <a:r>
              <a:rPr lang="sk-SK" sz="2400" dirty="0" smtClean="0">
                <a:solidFill>
                  <a:srgbClr val="000000"/>
                </a:solidFill>
              </a:rPr>
              <a:t>, </a:t>
            </a:r>
            <a:r>
              <a:rPr lang="sk-SK" sz="2400" dirty="0" err="1" smtClean="0">
                <a:solidFill>
                  <a:srgbClr val="000000"/>
                </a:solidFill>
              </a:rPr>
              <a:t>Leonardo</a:t>
            </a:r>
            <a:r>
              <a:rPr lang="sk-SK" sz="2400" dirty="0" smtClean="0">
                <a:solidFill>
                  <a:srgbClr val="000000"/>
                </a:solidFill>
              </a:rPr>
              <a:t> do </a:t>
            </a:r>
            <a:r>
              <a:rPr lang="sk-SK" sz="2400" dirty="0" err="1" smtClean="0">
                <a:solidFill>
                  <a:srgbClr val="000000"/>
                </a:solidFill>
              </a:rPr>
              <a:t>Vinci</a:t>
            </a:r>
            <a:r>
              <a:rPr lang="sk-SK" sz="2400" dirty="0" smtClean="0">
                <a:solidFill>
                  <a:srgbClr val="000000"/>
                </a:solidFill>
              </a:rPr>
              <a:t>, Newton, </a:t>
            </a:r>
            <a:r>
              <a:rPr lang="sk-SK" sz="2400" dirty="0" err="1" smtClean="0">
                <a:solidFill>
                  <a:srgbClr val="000000"/>
                </a:solidFill>
              </a:rPr>
              <a:t>Beethoven</a:t>
            </a:r>
            <a:r>
              <a:rPr lang="sk-SK" sz="2400" dirty="0" smtClean="0">
                <a:solidFill>
                  <a:srgbClr val="000000"/>
                </a:solidFill>
              </a:rPr>
              <a:t> a ďalší mali zároveň na svoju dobu vyčerpávajúce znalosti a vedomosti.</a:t>
            </a:r>
          </a:p>
          <a:p>
            <a:pPr algn="l"/>
            <a:r>
              <a:rPr lang="sk-SK" sz="2400" dirty="0" smtClean="0">
                <a:solidFill>
                  <a:srgbClr val="000000"/>
                </a:solidFill>
              </a:rPr>
              <a:t>	Existencia predstáv však ešte nestačí pre tvorbu. Premena predstáv, ktorá charakterizuje tvorivú fantáziu, je špecifickou operáciou, ktorá si vyžaduje osobitné návyky. </a:t>
            </a:r>
            <a:r>
              <a:rPr lang="sk-SK" sz="2400" dirty="0" err="1" smtClean="0">
                <a:solidFill>
                  <a:srgbClr val="000000"/>
                </a:solidFill>
              </a:rPr>
              <a:t>Leonardo</a:t>
            </a:r>
            <a:r>
              <a:rPr lang="sk-SK" sz="2400" dirty="0" smtClean="0">
                <a:solidFill>
                  <a:srgbClr val="000000"/>
                </a:solidFill>
              </a:rPr>
              <a:t> do </a:t>
            </a:r>
            <a:r>
              <a:rPr lang="sk-SK" sz="2400" dirty="0" err="1" smtClean="0">
                <a:solidFill>
                  <a:srgbClr val="000000"/>
                </a:solidFill>
              </a:rPr>
              <a:t>Vinci</a:t>
            </a:r>
            <a:r>
              <a:rPr lang="sk-SK" sz="2400" dirty="0" smtClean="0">
                <a:solidFill>
                  <a:srgbClr val="000000"/>
                </a:solidFill>
              </a:rPr>
              <a:t> napr. radil rozvíjať si fantáziu pozorovaním rôznych škvŕn, oblakov, trhlín v múroch a nachádzaním v nich ľudí, krajín, bitiek a pod. Na to je, prirodzene, nutné doplňovať vnímané nejasné obrysy činnosťou obrazotvornosti, fantázie.</a:t>
            </a:r>
          </a:p>
          <a:p>
            <a:pPr algn="l"/>
            <a:r>
              <a:rPr lang="sk-SK" sz="2400" dirty="0" smtClean="0">
                <a:solidFill>
                  <a:srgbClr val="000000"/>
                </a:solidFill>
              </a:rPr>
              <a:t>	Zo všetkého uvedeného vyplýva, že podstatnú úlohu v tvorivej fantázii majú vedomosti človeka, jeho skúsenosť, návyky, vedome vytýčený cieľ, vôľová povaha činnosti. Celkom nepravdivé sú tvrdenia, podľa ktorých má tvorivá činnosť znak  nevyhnutnosti, fatalizmu, vyznačuje sa „vrodenosťou inštinktu“.</a:t>
            </a:r>
          </a:p>
          <a:p>
            <a:pPr algn="l"/>
            <a:r>
              <a:rPr lang="sk-SK" sz="2400" dirty="0" smtClean="0">
                <a:solidFill>
                  <a:srgbClr val="000000"/>
                </a:solidFill>
              </a:rPr>
              <a:t>	</a:t>
            </a:r>
            <a:r>
              <a:rPr lang="sk-SK" sz="2400" u="sng" dirty="0" smtClean="0">
                <a:solidFill>
                  <a:srgbClr val="000000"/>
                </a:solidFill>
              </a:rPr>
              <a:t>Význam fantázie</a:t>
            </a:r>
            <a:endParaRPr lang="sk-SK" sz="2400" dirty="0" smtClean="0">
              <a:solidFill>
                <a:srgbClr val="000000"/>
              </a:solidFill>
            </a:endParaRPr>
          </a:p>
          <a:p>
            <a:pPr algn="l"/>
            <a:r>
              <a:rPr lang="sk-SK" sz="2400" dirty="0" smtClean="0">
                <a:solidFill>
                  <a:srgbClr val="000000"/>
                </a:solidFill>
              </a:rPr>
              <a:t>	Už sme uviedli, že fantázia má svoj význam už pri vybavovaní predstáv /pamäti/. Často si to ani neuvedomujeme, ale naše predstavy sú spravidla neúplné, a tu nám prichádza na pomoc fantázia, ktorá „dokreslí“ to, čo sme zabudli a my tak máme celistvý obraz.</a:t>
            </a:r>
          </a:p>
          <a:p>
            <a:pPr algn="l"/>
            <a:r>
              <a:rPr lang="sk-SK" sz="2400" dirty="0" smtClean="0">
                <a:solidFill>
                  <a:srgbClr val="000000"/>
                </a:solidFill>
              </a:rPr>
              <a:t>	Obrovský význam má pre poznanie takých predmetov a javov, ktoré sme sami nikdy nevnímali. Takto vznikajú predstavy vulkánov, tropického lesa a iných neznámych zemepisných krajov, rôznych historických udalostí atď.</a:t>
            </a:r>
          </a:p>
          <a:p>
            <a:pPr algn="l"/>
            <a:endParaRPr lang="sk-SK" sz="2400" dirty="0">
              <a:solidFill>
                <a:srgbClr val="0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dirty="0" smtClean="0">
                <a:solidFill>
                  <a:srgbClr val="000000"/>
                </a:solidFill>
              </a:rPr>
              <a:t>Činnosť fantázie je veľmi tesne spätá s emocionálnym životom človeka. predstava môže vyvolať u človeka kladné city. Unavený pútnik čerpá z predstavy svojho konečného cieľa silu a bodrosť, ktoré mu pomáhajú dokončiť cestu. Z druhej strany zasa fantázia, ktorá vytvára pochmúrne, ťažké predstavy, napomáha vznik záporných citov: sklamania, smútku. Každému je známe, že zbabelí ľudia, ak sú v nebezpečnej situácii, alebo ak očakávajú napr. operáciu, prežívajú vo svojej fantázii bez konca sa opakujúce muky, niekedy oveľa ťažšie, ako to, čo ich skutočne očakáva.</a:t>
            </a:r>
          </a:p>
          <a:p>
            <a:pPr algn="l"/>
            <a:r>
              <a:rPr lang="sk-SK" sz="2400" dirty="0" smtClean="0">
                <a:solidFill>
                  <a:srgbClr val="000000"/>
                </a:solidFill>
              </a:rPr>
              <a:t>	V škole sa učiteľ často stretáva so situáciou, kedy fantázia mocne pôsobí na city detí tým, že podporuje ten ktorý cit po dosť dlhý časový úsek. Napr. pri štúdiu dejín - obrazy vynikajúcich bojovníkov za samostatnosť, sebaurčenie - pôsobia veľmi silno na celý emocionálny život žiaka.</a:t>
            </a:r>
          </a:p>
          <a:p>
            <a:pPr algn="l"/>
            <a:r>
              <a:rPr lang="sk-SK" sz="2400" dirty="0" smtClean="0">
                <a:solidFill>
                  <a:srgbClr val="000000"/>
                </a:solidFill>
              </a:rPr>
              <a:t>	Veľký význam má fantázia aj pri vôľových procesoch. Vôľový čin sa nemôže uskutočniť bez predbežnej predstavu cieľa a prostriedkov, nevyhnutných na jeho dosiahnutie.</a:t>
            </a:r>
          </a:p>
          <a:p>
            <a:pPr algn="l"/>
            <a:r>
              <a:rPr lang="sk-SK" sz="2400" dirty="0" smtClean="0">
                <a:solidFill>
                  <a:srgbClr val="000000"/>
                </a:solidFill>
              </a:rPr>
              <a:t>	Veľmi dôležitá je fantázia aj pre myšlienkovú činnosť. Už najjednoduchšie zovšeobecnenie, najelementárnejšia idea /stôl vôbec/ je určitým kúskom fantázie. Tým sa však úloha fantázie v procese myslenia nevyčerpáva. Uvedomenie si úloh a problémov, pred ktorými človek stojí, nie je mysliteľné bez tvorivej fantázie. Konkretizácia našich myšlienok vyžaduje si existenciu fantázie, ktorá môže dodať všeobecným poznatkom názornosť osobitnej, konkrétnej predstavy. Veľmi dôležitý proces plánovania, prípravy budúcnosti nie je mysliteľný bez fantázie, v ktorej si človek vyznačuje nielen cieľ, ale aj cesty, ako tento cieľ dosiahnuť, predstavuje si podmienky, nevyhnutné na jeho splnenie.</a:t>
            </a:r>
          </a:p>
          <a:p>
            <a:pPr algn="l"/>
            <a:endParaRPr lang="sk-SK" sz="240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b="1" u="sng" dirty="0">
                <a:solidFill>
                  <a:srgbClr val="000000"/>
                </a:solidFill>
              </a:rPr>
              <a:t>Druhy pocitov</a:t>
            </a:r>
            <a:endParaRPr lang="sk-SK" sz="2400" dirty="0">
              <a:solidFill>
                <a:srgbClr val="000000"/>
              </a:solidFill>
            </a:endParaRPr>
          </a:p>
          <a:p>
            <a:pPr algn="l"/>
            <a:r>
              <a:rPr lang="sk-SK" sz="2400" dirty="0">
                <a:solidFill>
                  <a:srgbClr val="000000"/>
                </a:solidFill>
              </a:rPr>
              <a:t>	Pocity delíme podľa jednotlivých zmyslových orgánov, receptorov. U človeka a vyšších živočíchov sú jednotlivé zmyslové orgány v dôsledku dlhodobého evolučného procesu prispôsobené pre zachytávanie určitých vlastností predmetov alebo javov. Prehľad všetkých receptorov, a teda aj pocitov, zostavili </a:t>
            </a:r>
            <a:r>
              <a:rPr lang="sk-SK" sz="2400" dirty="0" err="1">
                <a:solidFill>
                  <a:srgbClr val="000000"/>
                </a:solidFill>
              </a:rPr>
              <a:t>Sherrington</a:t>
            </a:r>
            <a:r>
              <a:rPr lang="sk-SK" sz="2400" dirty="0">
                <a:solidFill>
                  <a:srgbClr val="000000"/>
                </a:solidFill>
              </a:rPr>
              <a:t> a </a:t>
            </a:r>
            <a:r>
              <a:rPr lang="sk-SK" sz="2400" dirty="0" err="1">
                <a:solidFill>
                  <a:srgbClr val="000000"/>
                </a:solidFill>
              </a:rPr>
              <a:t>Herrick</a:t>
            </a:r>
            <a:r>
              <a:rPr lang="sk-SK" sz="2400" dirty="0">
                <a:solidFill>
                  <a:srgbClr val="000000"/>
                </a:solidFill>
              </a:rPr>
              <a:t>:</a:t>
            </a:r>
          </a:p>
          <a:p>
            <a:pPr algn="l"/>
            <a:r>
              <a:rPr lang="sk-SK" sz="2400" dirty="0">
                <a:solidFill>
                  <a:srgbClr val="000000"/>
                </a:solidFill>
              </a:rPr>
              <a:t>	A. </a:t>
            </a:r>
            <a:r>
              <a:rPr lang="sk-SK" sz="2400" u="sng" dirty="0">
                <a:solidFill>
                  <a:srgbClr val="000000"/>
                </a:solidFill>
              </a:rPr>
              <a:t>Vonkajšie receptory</a:t>
            </a:r>
            <a:r>
              <a:rPr lang="sk-SK" sz="2400" dirty="0">
                <a:solidFill>
                  <a:srgbClr val="000000"/>
                </a:solidFill>
              </a:rPr>
              <a:t> - sú uložené na povrchu alebo blízko povrchu tela. Patria k nim:</a:t>
            </a:r>
          </a:p>
          <a:p>
            <a:pPr algn="l"/>
            <a:r>
              <a:rPr lang="sk-SK" sz="2400" dirty="0">
                <a:solidFill>
                  <a:srgbClr val="000000"/>
                </a:solidFill>
              </a:rPr>
              <a:t>	1. Diaľkové:</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orgán zraku </a:t>
            </a:r>
            <a:r>
              <a:rPr lang="sk-SK" sz="2400" dirty="0" smtClean="0">
                <a:solidFill>
                  <a:srgbClr val="000000"/>
                </a:solidFill>
              </a:rPr>
              <a:t>/sietnica oka/</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orgán sluchu </a:t>
            </a:r>
            <a:r>
              <a:rPr lang="sk-SK" sz="2400" dirty="0" smtClean="0">
                <a:solidFill>
                  <a:srgbClr val="000000"/>
                </a:solidFill>
              </a:rPr>
              <a:t>/slimák </a:t>
            </a:r>
            <a:r>
              <a:rPr lang="sk-SK" sz="2400" dirty="0">
                <a:solidFill>
                  <a:srgbClr val="000000"/>
                </a:solidFill>
              </a:rPr>
              <a:t>vo vnútornom </a:t>
            </a:r>
            <a:r>
              <a:rPr lang="sk-SK" sz="2400" dirty="0" smtClean="0">
                <a:solidFill>
                  <a:srgbClr val="000000"/>
                </a:solidFill>
              </a:rPr>
              <a:t>uchu/</a:t>
            </a:r>
            <a:endParaRPr lang="sk-SK" sz="2400" dirty="0">
              <a:solidFill>
                <a:srgbClr val="000000"/>
              </a:solidFill>
            </a:endParaRPr>
          </a:p>
          <a:p>
            <a:pPr algn="l"/>
            <a:r>
              <a:rPr lang="sk-SK" sz="2400" dirty="0">
                <a:solidFill>
                  <a:srgbClr val="000000"/>
                </a:solidFill>
              </a:rPr>
              <a:t>	2. Kontaktné:</a:t>
            </a: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orgán chuti </a:t>
            </a:r>
            <a:r>
              <a:rPr lang="sk-SK" sz="2400" dirty="0" smtClean="0">
                <a:solidFill>
                  <a:srgbClr val="000000"/>
                </a:solidFill>
              </a:rPr>
              <a:t>/chuťové </a:t>
            </a:r>
            <a:r>
              <a:rPr lang="sk-SK" sz="2400" dirty="0">
                <a:solidFill>
                  <a:srgbClr val="000000"/>
                </a:solidFill>
              </a:rPr>
              <a:t>poháriky na </a:t>
            </a:r>
            <a:r>
              <a:rPr lang="sk-SK" sz="2400" dirty="0" smtClean="0">
                <a:solidFill>
                  <a:srgbClr val="000000"/>
                </a:solidFill>
              </a:rPr>
              <a:t>jazyku/</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orgán čuchu </a:t>
            </a:r>
            <a:r>
              <a:rPr lang="sk-SK" sz="2400" dirty="0" smtClean="0">
                <a:solidFill>
                  <a:srgbClr val="000000"/>
                </a:solidFill>
              </a:rPr>
              <a:t>/čuchové </a:t>
            </a:r>
            <a:r>
              <a:rPr lang="sk-SK" sz="2400" dirty="0">
                <a:solidFill>
                  <a:srgbClr val="000000"/>
                </a:solidFill>
              </a:rPr>
              <a:t>telieska v nosnej </a:t>
            </a:r>
            <a:r>
              <a:rPr lang="sk-SK" sz="2400" dirty="0" smtClean="0">
                <a:solidFill>
                  <a:srgbClr val="000000"/>
                </a:solidFill>
              </a:rPr>
              <a:t>dutine/</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kožné orgány, ktoré sú štyri </a:t>
            </a:r>
            <a:r>
              <a:rPr lang="sk-SK" sz="2400" dirty="0" smtClean="0">
                <a:solidFill>
                  <a:srgbClr val="000000"/>
                </a:solidFill>
              </a:rPr>
              <a:t>/dotyku</a:t>
            </a:r>
            <a:r>
              <a:rPr lang="sk-SK" sz="2400" dirty="0">
                <a:solidFill>
                  <a:srgbClr val="000000"/>
                </a:solidFill>
              </a:rPr>
              <a:t>, tepla, chladu a </a:t>
            </a:r>
            <a:r>
              <a:rPr lang="sk-SK" sz="2400" dirty="0" smtClean="0">
                <a:solidFill>
                  <a:srgbClr val="000000"/>
                </a:solidFill>
              </a:rPr>
              <a:t>bolesti/</a:t>
            </a:r>
            <a:endParaRPr lang="sk-SK" sz="2400" dirty="0">
              <a:solidFill>
                <a:srgbClr val="000000"/>
              </a:solidFill>
            </a:endParaRPr>
          </a:p>
          <a:p>
            <a:pPr algn="l"/>
            <a:r>
              <a:rPr lang="sk-SK" sz="2400" dirty="0">
                <a:solidFill>
                  <a:srgbClr val="000000"/>
                </a:solidFill>
              </a:rPr>
              <a:t>	B. </a:t>
            </a:r>
            <a:r>
              <a:rPr lang="sk-SK" sz="2400" u="sng" dirty="0">
                <a:solidFill>
                  <a:srgbClr val="000000"/>
                </a:solidFill>
              </a:rPr>
              <a:t>Vnútorné receptory </a:t>
            </a:r>
            <a:r>
              <a:rPr lang="sk-SK" sz="2400" dirty="0">
                <a:solidFill>
                  <a:srgbClr val="000000"/>
                </a:solidFill>
              </a:rPr>
              <a:t>- sú uložené vnútri organizmu</a:t>
            </a:r>
          </a:p>
          <a:p>
            <a:pPr algn="l"/>
            <a:r>
              <a:rPr lang="sk-SK" sz="2400" dirty="0">
                <a:solidFill>
                  <a:srgbClr val="000000"/>
                </a:solidFill>
              </a:rPr>
              <a:t>	1. orgány polohy a rovnováhy </a:t>
            </a:r>
            <a:r>
              <a:rPr lang="sk-SK" sz="2400" dirty="0" smtClean="0">
                <a:solidFill>
                  <a:srgbClr val="000000"/>
                </a:solidFill>
              </a:rPr>
              <a:t>/labyrint </a:t>
            </a:r>
            <a:r>
              <a:rPr lang="sk-SK" sz="2400" dirty="0">
                <a:solidFill>
                  <a:srgbClr val="000000"/>
                </a:solidFill>
              </a:rPr>
              <a:t>vo vnútornom </a:t>
            </a:r>
            <a:r>
              <a:rPr lang="sk-SK" sz="2400" dirty="0" smtClean="0">
                <a:solidFill>
                  <a:srgbClr val="000000"/>
                </a:solidFill>
              </a:rPr>
              <a:t>uchu/</a:t>
            </a:r>
            <a:endParaRPr lang="sk-SK" sz="2400" dirty="0">
              <a:solidFill>
                <a:srgbClr val="000000"/>
              </a:solidFill>
            </a:endParaRPr>
          </a:p>
          <a:p>
            <a:pPr algn="l"/>
            <a:r>
              <a:rPr lang="sk-SK" sz="2400" dirty="0">
                <a:solidFill>
                  <a:srgbClr val="000000"/>
                </a:solidFill>
              </a:rPr>
              <a:t>	2. orgány kinestetických </a:t>
            </a:r>
            <a:r>
              <a:rPr lang="sk-SK" sz="2400" dirty="0" smtClean="0">
                <a:solidFill>
                  <a:srgbClr val="000000"/>
                </a:solidFill>
              </a:rPr>
              <a:t>/pohybových/ </a:t>
            </a:r>
            <a:r>
              <a:rPr lang="sk-SK" sz="2400" dirty="0">
                <a:solidFill>
                  <a:srgbClr val="000000"/>
                </a:solidFill>
              </a:rPr>
              <a:t>funkcií </a:t>
            </a:r>
            <a:r>
              <a:rPr lang="sk-SK" sz="2400" dirty="0" smtClean="0">
                <a:solidFill>
                  <a:srgbClr val="000000"/>
                </a:solidFill>
              </a:rPr>
              <a:t>/sú </a:t>
            </a:r>
            <a:r>
              <a:rPr lang="sk-SK" sz="2400" dirty="0">
                <a:solidFill>
                  <a:srgbClr val="000000"/>
                </a:solidFill>
              </a:rPr>
              <a:t>uložené v svaloch, šľachách, </a:t>
            </a:r>
            <a:r>
              <a:rPr lang="sk-SK" sz="2400" dirty="0" smtClean="0">
                <a:solidFill>
                  <a:srgbClr val="000000"/>
                </a:solidFill>
              </a:rPr>
              <a:t>kĺboch/</a:t>
            </a:r>
            <a:endParaRPr lang="sk-SK" sz="2400" dirty="0">
              <a:solidFill>
                <a:srgbClr val="000000"/>
              </a:solidFill>
            </a:endParaRPr>
          </a:p>
          <a:p>
            <a:pPr algn="l"/>
            <a:r>
              <a:rPr lang="sk-SK" sz="2400" dirty="0">
                <a:solidFill>
                  <a:srgbClr val="000000"/>
                </a:solidFill>
              </a:rPr>
              <a:t> 	3. </a:t>
            </a:r>
            <a:r>
              <a:rPr lang="sk-SK" sz="2400" dirty="0" err="1">
                <a:solidFill>
                  <a:srgbClr val="000000"/>
                </a:solidFill>
              </a:rPr>
              <a:t>Vnútornostné</a:t>
            </a:r>
            <a:r>
              <a:rPr lang="sk-SK" sz="2400" dirty="0">
                <a:solidFill>
                  <a:srgbClr val="000000"/>
                </a:solidFill>
              </a:rPr>
              <a:t> prijímače </a:t>
            </a:r>
            <a:r>
              <a:rPr lang="sk-SK" sz="2400" dirty="0" smtClean="0">
                <a:solidFill>
                  <a:srgbClr val="000000"/>
                </a:solidFill>
              </a:rPr>
              <a:t>receptory/:</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a/ </a:t>
            </a:r>
            <a:r>
              <a:rPr lang="sk-SK" sz="2400" dirty="0">
                <a:solidFill>
                  <a:srgbClr val="000000"/>
                </a:solidFill>
              </a:rPr>
              <a:t>prijímače zažívacieho systému </a:t>
            </a:r>
            <a:r>
              <a:rPr lang="sk-SK" sz="2400" dirty="0" smtClean="0">
                <a:solidFill>
                  <a:srgbClr val="000000"/>
                </a:solidFill>
              </a:rPr>
              <a:t>/hlad</a:t>
            </a:r>
            <a:r>
              <a:rPr lang="sk-SK" sz="2400" dirty="0">
                <a:solidFill>
                  <a:srgbClr val="000000"/>
                </a:solidFill>
              </a:rPr>
              <a:t>, smäd a </a:t>
            </a:r>
            <a:r>
              <a:rPr lang="sk-SK" sz="2400" dirty="0" smtClean="0">
                <a:solidFill>
                  <a:srgbClr val="000000"/>
                </a:solidFill>
              </a:rPr>
              <a:t>iné/</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prijímače cirkulačného systému </a:t>
            </a:r>
            <a:r>
              <a:rPr lang="sk-SK" sz="2400" dirty="0" smtClean="0">
                <a:solidFill>
                  <a:srgbClr val="000000"/>
                </a:solidFill>
              </a:rPr>
              <a:t>/obeh </a:t>
            </a:r>
            <a:r>
              <a:rPr lang="sk-SK" sz="2400" dirty="0">
                <a:solidFill>
                  <a:srgbClr val="000000"/>
                </a:solidFill>
              </a:rPr>
              <a:t>krvi, </a:t>
            </a:r>
            <a:r>
              <a:rPr lang="sk-SK" sz="2400" dirty="0" smtClean="0">
                <a:solidFill>
                  <a:srgbClr val="000000"/>
                </a:solidFill>
              </a:rPr>
              <a:t>dýchanie/</a:t>
            </a:r>
            <a:endParaRPr lang="sk-SK" sz="2400" dirty="0">
              <a:solidFill>
                <a:srgbClr val="000000"/>
              </a:solidFill>
            </a:endParaRPr>
          </a:p>
          <a:p>
            <a:pPr algn="l"/>
            <a:r>
              <a:rPr lang="sk-SK" sz="2400" dirty="0">
                <a:solidFill>
                  <a:srgbClr val="000000"/>
                </a:solidFill>
              </a:rPr>
              <a:t>	</a:t>
            </a:r>
            <a:r>
              <a:rPr lang="sk-SK" sz="2400" dirty="0" smtClean="0">
                <a:solidFill>
                  <a:srgbClr val="000000"/>
                </a:solidFill>
              </a:rPr>
              <a:t>c</a:t>
            </a:r>
            <a:r>
              <a:rPr lang="sk-SK" sz="2400" dirty="0">
                <a:solidFill>
                  <a:srgbClr val="000000"/>
                </a:solidFill>
                <a:sym typeface="Times New Roman"/>
              </a:rPr>
              <a:t>/</a:t>
            </a:r>
            <a:r>
              <a:rPr lang="sk-SK" sz="2400" dirty="0" smtClean="0">
                <a:solidFill>
                  <a:srgbClr val="000000"/>
                </a:solidFill>
              </a:rPr>
              <a:t> </a:t>
            </a:r>
            <a:r>
              <a:rPr lang="sk-SK" sz="2400" dirty="0">
                <a:solidFill>
                  <a:srgbClr val="000000"/>
                </a:solidFill>
              </a:rPr>
              <a:t>prijímače rozmnožovacieho systému.</a:t>
            </a:r>
          </a:p>
          <a:p>
            <a:pPr algn="l"/>
            <a:r>
              <a:rPr lang="sk-SK" sz="2400" dirty="0">
                <a:solidFill>
                  <a:srgbClr val="000000"/>
                </a:solidFill>
              </a:rPr>
              <a:t>	Podrobnejšie sa budeme zaoberať zrakovými a sluchovými pocitmi.</a:t>
            </a:r>
          </a:p>
          <a:p>
            <a:pPr algn="l"/>
            <a:endParaRPr lang="sk-SK" sz="2400" dirty="0">
              <a:solidFill>
                <a:srgbClr val="00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Fantázia</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dirty="0" smtClean="0">
                <a:solidFill>
                  <a:srgbClr val="000000"/>
                </a:solidFill>
              </a:rPr>
              <a:t>Fantázia nie je potrebná iba pri tvorbe spisovateľa, maliara alebo technického vynálezcu, ale aj pri tvorivej činnosti vedca ktoréhokoľvek odboru, ale nielen pre vedca, ale aj pre každého človeka v každodennom živote, v našej práci, pričom fantázia sa tu zapája často bez toho, že by sme si to uvedomovali. V pracovnej činnosti je význam obrazotvornosti tým väčší, čím viac sa práca vzďaľuje od mechanického opakovania úkonov podľa predloženej šablóny a čím viac je v nej momentov skutočnej tvorivosti.</a:t>
            </a:r>
          </a:p>
          <a:p>
            <a:pPr algn="l"/>
            <a:r>
              <a:rPr lang="sk-SK" sz="2400" dirty="0" smtClean="0">
                <a:solidFill>
                  <a:srgbClr val="000000"/>
                </a:solidFill>
              </a:rPr>
              <a:t>	</a:t>
            </a:r>
          </a:p>
          <a:p>
            <a:pPr algn="l"/>
            <a:endParaRPr lang="sk-SK" sz="2400" dirty="0">
              <a:solidFill>
                <a:srgbClr val="0000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b="1" dirty="0">
                <a:solidFill>
                  <a:srgbClr val="000000"/>
                </a:solidFill>
              </a:rPr>
              <a:t>Učenie</a:t>
            </a:r>
            <a:endParaRPr lang="sk-SK" sz="2400" dirty="0">
              <a:solidFill>
                <a:srgbClr val="000000"/>
              </a:solidFill>
            </a:endParaRPr>
          </a:p>
          <a:p>
            <a:pPr algn="l"/>
            <a:r>
              <a:rPr lang="sk-SK" sz="2400" b="1" dirty="0">
                <a:solidFill>
                  <a:srgbClr val="000000"/>
                </a:solidFill>
              </a:rPr>
              <a:t>Všeobecne o učení</a:t>
            </a:r>
            <a:endParaRPr lang="sk-SK" sz="2400" dirty="0">
              <a:solidFill>
                <a:srgbClr val="000000"/>
              </a:solidFill>
            </a:endParaRPr>
          </a:p>
          <a:p>
            <a:pPr algn="l"/>
            <a:r>
              <a:rPr lang="sk-SK" sz="2400" dirty="0">
                <a:solidFill>
                  <a:srgbClr val="000000"/>
                </a:solidFill>
              </a:rPr>
              <a:t>     Aj keď je človek spomedzi všetkých tvorov najvyvinutejší, prichádza na svet ako bytosť </a:t>
            </a:r>
            <a:r>
              <a:rPr lang="sk-SK" sz="2400" dirty="0" err="1">
                <a:solidFill>
                  <a:srgbClr val="000000"/>
                </a:solidFill>
              </a:rPr>
              <a:t>najnemohúcnejšia</a:t>
            </a:r>
            <a:r>
              <a:rPr lang="sk-SK" sz="2400" dirty="0">
                <a:solidFill>
                  <a:srgbClr val="000000"/>
                </a:solidFill>
              </a:rPr>
              <a:t>, píše L. </a:t>
            </a:r>
            <a:r>
              <a:rPr lang="sk-SK" sz="2400" dirty="0" err="1">
                <a:solidFill>
                  <a:srgbClr val="000000"/>
                </a:solidFill>
              </a:rPr>
              <a:t>Ďurič</a:t>
            </a:r>
            <a:r>
              <a:rPr lang="sk-SK" sz="2400" dirty="0">
                <a:solidFill>
                  <a:srgbClr val="000000"/>
                </a:solidFill>
              </a:rPr>
              <a:t> v jednej svojej práci (1988). Disponuje však </a:t>
            </a:r>
            <a:r>
              <a:rPr lang="sk-SK" sz="2400" dirty="0" err="1">
                <a:solidFill>
                  <a:srgbClr val="000000"/>
                </a:solidFill>
              </a:rPr>
              <a:t>najpotencionálnejšími</a:t>
            </a:r>
            <a:r>
              <a:rPr lang="sk-SK" sz="2400" dirty="0">
                <a:solidFill>
                  <a:srgbClr val="000000"/>
                </a:solidFill>
              </a:rPr>
              <a:t> predpokladmi, aby sa zdokonaľoval pomocou učenia. Človek sa v podstate stále niečomu učí. Od narodenia sa učí pohybovať, poznávať okolitých ľudí, predmety, neskôr sa učí počítať, čítať, písať a pod. Učením si osvojuje všetko, čo potrebuje pre život. Učí sa, samozrejme, i dospelý človek, aby mohol stále dokonalejšie pracovať, prípadne meniť zamestnanie. Učenie teda sprevádza človeka od narodenia až po smrť. Práve preto sa problémy učenia skúmajú už od prelomu storočia veľmi intenzívne najmä v psychológii. Skúmajú ho však aj iné vedy a vedné disciplíny, pretože dnes má učenie viacero aspektov. Možno v ňom rozlíšiť aspekt biologický, fyziologický, psychologický, kybernetický, spoločenský, gnozeologický, logický i pedagogický. </a:t>
            </a:r>
          </a:p>
          <a:p>
            <a:pPr algn="l"/>
            <a:r>
              <a:rPr lang="sk-SK" sz="2400" dirty="0">
                <a:solidFill>
                  <a:srgbClr val="000000"/>
                </a:solidFill>
              </a:rPr>
              <a:t>     Učenie možno chápať v dvoch zmysloch.</a:t>
            </a:r>
          </a:p>
          <a:p>
            <a:pPr algn="l"/>
            <a:r>
              <a:rPr lang="sk-SK" sz="2400" dirty="0">
                <a:solidFill>
                  <a:srgbClr val="000000"/>
                </a:solidFill>
              </a:rPr>
              <a:t>     S pojmom „učenie“ sa najviac spája predstava školy. Jednako, proces učenia sa nerealizuje iba v škole. Je to proces oveľa všeobecnejší a, ako sme už spomínali, človek sa učí celý život a rozhodne nie iba v škole alebo v iných vzdelávacích inštitúciách.</a:t>
            </a:r>
          </a:p>
          <a:p>
            <a:pPr algn="l"/>
            <a:endParaRPr lang="sk-SK" sz="2400" dirty="0">
              <a:solidFill>
                <a:srgbClr val="0000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a:solidFill>
                  <a:srgbClr val="000000"/>
                </a:solidFill>
              </a:rPr>
              <a:t>1. Učenie v širšom zmysle sa zväčša definuje ako zmena v správaní ....</a:t>
            </a:r>
          </a:p>
          <a:p>
            <a:pPr algn="l"/>
            <a:r>
              <a:rPr lang="sk-SK" sz="2400" dirty="0">
                <a:solidFill>
                  <a:srgbClr val="000000"/>
                </a:solidFill>
              </a:rPr>
              <a:t>Napr. ak som si s niekým dohodol schôdzku, ponáhľam sa, len aby som neprišiel neskoro a dotyčný si pokojne príde o pol hodiny neskôr, nabudúce už zrejme tak ponáhľať nebudem a okrem toho si o danom človeku utvorím vlastnú mienku. Učenie v tomto zmysle je teda všeobecný mechanizmus, ktorým v priebehu života nadobúdame individuálnu skúsenosť. Takýto prístup k učeniu je charakteristický pre psychologické disciplíny.</a:t>
            </a:r>
          </a:p>
          <a:p>
            <a:pPr algn="l"/>
            <a:r>
              <a:rPr lang="sk-SK" sz="2400" dirty="0">
                <a:solidFill>
                  <a:srgbClr val="000000"/>
                </a:solidFill>
              </a:rPr>
              <a:t>     2. Učenie v užšom zmysle sa chápe ako zámerné, cieľavedomé nadobúdanie vedomostí, zručností a návykov. Môže prebiehať v rámci nejakých inštitúcií (škola, v súčasnosti rôzne kurzy, autoškola a pod.) alebo aj mimo týchto inštitúcií ako samostatné učenie sa. Tento prístup k učeniu je skôr charakteristický pre pedagogické disciplíny (voľne podľa A. </a:t>
            </a:r>
            <a:r>
              <a:rPr lang="sk-SK" sz="2400" dirty="0" err="1">
                <a:solidFill>
                  <a:srgbClr val="000000"/>
                </a:solidFill>
              </a:rPr>
              <a:t>Zeľovej</a:t>
            </a:r>
            <a:r>
              <a:rPr lang="sk-SK" sz="2400" dirty="0">
                <a:solidFill>
                  <a:srgbClr val="000000"/>
                </a:solidFill>
              </a:rPr>
              <a:t>, 1987).</a:t>
            </a:r>
          </a:p>
          <a:p>
            <a:pPr algn="l"/>
            <a:endParaRPr lang="sk-SK" sz="2400" dirty="0">
              <a:solidFill>
                <a:srgbClr val="00000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b="1" dirty="0">
                <a:solidFill>
                  <a:srgbClr val="000000"/>
                </a:solidFill>
              </a:rPr>
              <a:t>Druhy učenia</a:t>
            </a:r>
            <a:endParaRPr lang="sk-SK" sz="2400" dirty="0">
              <a:solidFill>
                <a:srgbClr val="000000"/>
              </a:solidFill>
            </a:endParaRPr>
          </a:p>
          <a:p>
            <a:pPr algn="l"/>
            <a:r>
              <a:rPr lang="sk-SK" sz="2400" b="1" dirty="0">
                <a:solidFill>
                  <a:srgbClr val="000000"/>
                </a:solidFill>
              </a:rPr>
              <a:t> </a:t>
            </a:r>
            <a:endParaRPr lang="sk-SK" sz="2400" dirty="0">
              <a:solidFill>
                <a:srgbClr val="000000"/>
              </a:solidFill>
            </a:endParaRPr>
          </a:p>
          <a:p>
            <a:pPr algn="l"/>
            <a:r>
              <a:rPr lang="sk-SK" sz="2400" b="1" dirty="0">
                <a:solidFill>
                  <a:srgbClr val="000000"/>
                </a:solidFill>
              </a:rPr>
              <a:t>     </a:t>
            </a:r>
            <a:r>
              <a:rPr lang="sk-SK" sz="2400" dirty="0">
                <a:solidFill>
                  <a:srgbClr val="000000"/>
                </a:solidFill>
              </a:rPr>
              <a:t>Je zrejmé, že neexistuje iba jeden druh učenia. V psychológii ale aj v pedagogickej praxi sa stretávame s viacerými druhmi učenia, pričom tieto druhy možno deliť podľa rôznych kritérií. Z hľadiska kvalitatívnych vývinových rozdielov je možné rozlíšiť učenie na </a:t>
            </a:r>
            <a:r>
              <a:rPr lang="sk-SK" sz="2400" dirty="0" err="1">
                <a:solidFill>
                  <a:srgbClr val="000000"/>
                </a:solidFill>
              </a:rPr>
              <a:t>subhumánnej</a:t>
            </a:r>
            <a:r>
              <a:rPr lang="sk-SK" sz="2400" dirty="0">
                <a:solidFill>
                  <a:srgbClr val="000000"/>
                </a:solidFill>
              </a:rPr>
              <a:t> úrovni (učenie sa zvierat) a špecificky ľudské učenie. Ďalším možným delením je, podľa </a:t>
            </a:r>
            <a:r>
              <a:rPr lang="sk-SK" sz="2400" dirty="0" err="1">
                <a:solidFill>
                  <a:srgbClr val="000000"/>
                </a:solidFill>
              </a:rPr>
              <a:t>Ďuriča</a:t>
            </a:r>
            <a:r>
              <a:rPr lang="sk-SK" sz="2400" dirty="0">
                <a:solidFill>
                  <a:srgbClr val="000000"/>
                </a:solidFill>
              </a:rPr>
              <a:t> (1988) delenie na direktné (priame, zámerné) učenie, kde je dôležitá úlohu (v podobe problému a cvičenia) a indirektné (nepriame), kde sa jednotlivec priamo nezameriava na učenie (tzv. neúmyselné učenie).</a:t>
            </a:r>
          </a:p>
          <a:p>
            <a:pPr algn="l"/>
            <a:r>
              <a:rPr lang="sk-SK" sz="2400" dirty="0">
                <a:solidFill>
                  <a:srgbClr val="000000"/>
                </a:solidFill>
              </a:rPr>
              <a:t>     Slovenská autorka </a:t>
            </a:r>
            <a:r>
              <a:rPr lang="sk-SK" sz="2400" dirty="0" err="1">
                <a:solidFill>
                  <a:srgbClr val="000000"/>
                </a:solidFill>
              </a:rPr>
              <a:t>L.Maršalová</a:t>
            </a:r>
            <a:r>
              <a:rPr lang="sk-SK" sz="2400" dirty="0">
                <a:solidFill>
                  <a:srgbClr val="000000"/>
                </a:solidFill>
              </a:rPr>
              <a:t> (pozri: L. </a:t>
            </a:r>
            <a:r>
              <a:rPr lang="sk-SK" sz="2400" dirty="0" err="1">
                <a:solidFill>
                  <a:srgbClr val="000000"/>
                </a:solidFill>
              </a:rPr>
              <a:t>Ďurič</a:t>
            </a:r>
            <a:r>
              <a:rPr lang="sk-SK" sz="2400" dirty="0">
                <a:solidFill>
                  <a:srgbClr val="000000"/>
                </a:solidFill>
              </a:rPr>
              <a:t> a kol.,1988) rozlišuje päť základných druhov učenia: podmieňovanie, percepčno-motorické učenie, verbálne učenie, pojmové učenie a riešenie problému. Toto členenie považujeme za dostatočne diferencujúce, pridávame však ešte jeden veľmi dôležitý druh, a to sociálne učenie.</a:t>
            </a:r>
          </a:p>
          <a:p>
            <a:pPr algn="l"/>
            <a:r>
              <a:rPr lang="sk-SK" sz="2400" dirty="0">
                <a:solidFill>
                  <a:srgbClr val="000000"/>
                </a:solidFill>
              </a:rPr>
              <a:t>     </a:t>
            </a:r>
            <a:r>
              <a:rPr lang="sk-SK" sz="2400" b="1" dirty="0">
                <a:solidFill>
                  <a:srgbClr val="000000"/>
                </a:solidFill>
              </a:rPr>
              <a:t>Podmieňovanie</a:t>
            </a:r>
            <a:endParaRPr lang="sk-SK" sz="2400" dirty="0">
              <a:solidFill>
                <a:srgbClr val="000000"/>
              </a:solidFill>
            </a:endParaRPr>
          </a:p>
          <a:p>
            <a:pPr algn="l"/>
            <a:r>
              <a:rPr lang="sk-SK" sz="2400" dirty="0">
                <a:solidFill>
                  <a:srgbClr val="000000"/>
                </a:solidFill>
              </a:rPr>
              <a:t>     Podstatou tohto druhu učenia je utváranie dočasných nervových spojov, asociácií v mozgu. Podmieňovanie sa zvyčajne delí na tzv. klasické, pavlovovské a na inštrumentálne alebo operačné.</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b="1" i="1" dirty="0">
                <a:solidFill>
                  <a:srgbClr val="000000"/>
                </a:solidFill>
              </a:rPr>
              <a:t>Klasické podmieňovanie</a:t>
            </a:r>
            <a:r>
              <a:rPr lang="sk-SK" sz="2400" b="1" dirty="0">
                <a:solidFill>
                  <a:srgbClr val="000000"/>
                </a:solidFill>
              </a:rPr>
              <a:t> </a:t>
            </a:r>
            <a:r>
              <a:rPr lang="sk-SK" sz="2400" dirty="0">
                <a:solidFill>
                  <a:srgbClr val="000000"/>
                </a:solidFill>
              </a:rPr>
              <a:t>opísal a objasnil </a:t>
            </a:r>
            <a:r>
              <a:rPr lang="sk-SK" sz="2400" dirty="0" err="1">
                <a:solidFill>
                  <a:srgbClr val="000000"/>
                </a:solidFill>
              </a:rPr>
              <a:t>I.P.Pavlov</a:t>
            </a:r>
            <a:r>
              <a:rPr lang="sk-SK" sz="2400" dirty="0">
                <a:solidFill>
                  <a:srgbClr val="000000"/>
                </a:solidFill>
              </a:rPr>
              <a:t> známymi pokusmi na psoch. Väčšina vzdelaných dospelých ľudí vie, ako Pavlov učil psov sliniť ako odpoveď na zvuk alebo svetlo. Uvedieme preto iný príklad. Keď namierime slabý prúd vzduchu na rohovku, oko rýchlo žmurkne, čo je spojenie, ktoré Pavlov označil ako nepodmienený reflex a znamená, že reakcia sa tu začína bez toho, že by bolo potrebné nejaké podmieňovanie alebo predchádzajúce učenie. Avšak ak sa ozve, povedzme, zvonček asi 1/2 sek. pred tým, ako prúd vzduchu dosiahne rohovku, máme tu dôležitú podmienku pre vznik naučenej asociácie. Zvuk zvončeka (alebo akýkoľvek iný „neutrálny“ podnet) je „podmieneným podnetom“ alebo signálom. Ak sa sekvencia „zvuk zvončeka - prúd vzduchu“ niekoľkokrát opakuje, zvyčajne je možné pozorovať existenciu nového naučeného spojenia, a to S (zvuk) </a:t>
            </a:r>
            <a:r>
              <a:rPr lang="sk-SK" sz="2400" dirty="0">
                <a:solidFill>
                  <a:srgbClr val="000000"/>
                </a:solidFill>
                <a:sym typeface="Symbol"/>
              </a:rPr>
              <a:t></a:t>
            </a:r>
            <a:r>
              <a:rPr lang="sk-SK" sz="2400" dirty="0">
                <a:solidFill>
                  <a:srgbClr val="000000"/>
                </a:solidFill>
              </a:rPr>
              <a:t> R (žmurk.). Toto sa prejaví aj pri samotnom zvuku zvončeka, bez toho, že by sa aplikoval prúd vzduchu. Samozrejme, že takto utvorený podmienený reflex „vyhasne“, ako po zvuku zvončeka niekoľkokrát nenasleduje nijaký prúd vzduchu. Pavlov svojimi podmienenými </a:t>
            </a:r>
            <a:r>
              <a:rPr lang="sk-SK" sz="2400" dirty="0" err="1">
                <a:solidFill>
                  <a:srgbClr val="000000"/>
                </a:solidFill>
              </a:rPr>
              <a:t>reflexmi</a:t>
            </a:r>
            <a:r>
              <a:rPr lang="sk-SK" sz="2400" dirty="0">
                <a:solidFill>
                  <a:srgbClr val="000000"/>
                </a:solidFill>
              </a:rPr>
              <a:t> a ich mechanizmami (ktoré tu nebudeme rozoberať) objasnil najvšeobecnejšie zákonitosti učenia. Preto niektorí autori považujú pavlovovské podmieňovanie za jednu z teórií učenia a nielen za jeden z druhov učenia.</a:t>
            </a:r>
          </a:p>
          <a:p>
            <a:pPr algn="l"/>
            <a:endParaRPr lang="sk-SK" sz="2400" dirty="0">
              <a:solidFill>
                <a:srgbClr val="00000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b="1" i="1" dirty="0" smtClean="0">
                <a:solidFill>
                  <a:srgbClr val="000000"/>
                </a:solidFill>
              </a:rPr>
              <a:t>Operačné </a:t>
            </a:r>
            <a:r>
              <a:rPr lang="sk-SK" sz="2400" b="1" i="1" dirty="0">
                <a:solidFill>
                  <a:srgbClr val="000000"/>
                </a:solidFill>
              </a:rPr>
              <a:t>(inštrumentálne) podmieňovanie</a:t>
            </a:r>
            <a:r>
              <a:rPr lang="sk-SK" sz="2400" dirty="0">
                <a:solidFill>
                  <a:srgbClr val="000000"/>
                </a:solidFill>
              </a:rPr>
              <a:t>. </a:t>
            </a:r>
          </a:p>
          <a:p>
            <a:pPr algn="l"/>
            <a:r>
              <a:rPr lang="sk-SK" sz="2400" dirty="0">
                <a:solidFill>
                  <a:srgbClr val="000000"/>
                </a:solidFill>
              </a:rPr>
              <a:t>     Ďalším základným druhom učenia, ktoré možno ľahko pozorovať, je tzv. operačné podmieňovanie. Pavlovove experimenty veľmi zaujali amerických </a:t>
            </a:r>
            <a:r>
              <a:rPr lang="sk-SK" sz="2400" dirty="0" err="1">
                <a:solidFill>
                  <a:srgbClr val="000000"/>
                </a:solidFill>
              </a:rPr>
              <a:t>behavioristov</a:t>
            </a:r>
            <a:r>
              <a:rPr lang="sk-SK" sz="2400" dirty="0">
                <a:solidFill>
                  <a:srgbClr val="000000"/>
                </a:solidFill>
              </a:rPr>
              <a:t>, ktorí nielen že opakovali jeho experimenty, ale začali ich aj obmieňať. Dospeli tak k ďalšiemu druhu učenia, ktoré </a:t>
            </a:r>
            <a:r>
              <a:rPr lang="sk-SK" sz="2400" dirty="0" err="1">
                <a:solidFill>
                  <a:srgbClr val="000000"/>
                </a:solidFill>
              </a:rPr>
              <a:t>Thorndike</a:t>
            </a:r>
            <a:r>
              <a:rPr lang="sk-SK" sz="2400" dirty="0">
                <a:solidFill>
                  <a:srgbClr val="000000"/>
                </a:solidFill>
              </a:rPr>
              <a:t> nazval „učením pokusom a omylom“. Zrejme to však nie je najlepší opisný názov. Lepším názvom je operačné učenie alebo inštrumentálne učenie. Tento názov zahŕňa dva body: 1) zdôrazňuje precíznu </a:t>
            </a:r>
            <a:r>
              <a:rPr lang="sk-SK" sz="2400" dirty="0" err="1">
                <a:solidFill>
                  <a:srgbClr val="000000"/>
                </a:solidFill>
              </a:rPr>
              <a:t>zručnostnú</a:t>
            </a:r>
            <a:r>
              <a:rPr lang="sk-SK" sz="2400" dirty="0">
                <a:solidFill>
                  <a:srgbClr val="000000"/>
                </a:solidFill>
              </a:rPr>
              <a:t> podstatu odpovede, ktorá zahrnuje použitie „nástrojov“ a 2) implikuje, že naučené spojenie je nástrojom na uspokojenie nejakého motívu.</a:t>
            </a:r>
          </a:p>
          <a:p>
            <a:pPr algn="l"/>
            <a:r>
              <a:rPr lang="sk-SK" sz="2400" dirty="0">
                <a:solidFill>
                  <a:srgbClr val="000000"/>
                </a:solidFill>
              </a:rPr>
              <a:t>     Takéto učenie sa týka </a:t>
            </a:r>
            <a:r>
              <a:rPr lang="sk-SK" sz="2400" i="1" dirty="0">
                <a:solidFill>
                  <a:srgbClr val="000000"/>
                </a:solidFill>
              </a:rPr>
              <a:t>jednoduchého</a:t>
            </a:r>
            <a:r>
              <a:rPr lang="sk-SK" sz="2400" dirty="0">
                <a:solidFill>
                  <a:srgbClr val="000000"/>
                </a:solidFill>
              </a:rPr>
              <a:t> spojenia medzi  podnetom a odpoveďou, ale nie mnohostranných alebo zreťazených asociácií. Podnet a odpoveď sa tu integračne spájajú takým spôsobom, ktorý sa nevyskytuje u klasického pavlovovského podmieňovania. Zvonček skutočne nemá nič do činenia so žmurknutím oka, okrem toho, že je signálom pre toto žmurknutie. V prípade operačného podmieňovania sa napr. zafarbený blok (stena) stáva pre dieťa vecou, ktorú treba otvoriť( tento experiment tu neopisujeme). Je skutočne ťažké nájsť príklad ľudského učenia, ktoré by mohlo reprezentovať operačné učenie v relatívne čistej podobe jednoduchej učebnej asociácie.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dirty="0">
                <a:solidFill>
                  <a:srgbClr val="000000"/>
                </a:solidFill>
              </a:rPr>
              <a:t>R.M. </a:t>
            </a:r>
            <a:r>
              <a:rPr lang="sk-SK" sz="2400" dirty="0" err="1">
                <a:solidFill>
                  <a:srgbClr val="000000"/>
                </a:solidFill>
              </a:rPr>
              <a:t>Gagné</a:t>
            </a:r>
            <a:r>
              <a:rPr lang="sk-SK" sz="2400" dirty="0">
                <a:solidFill>
                  <a:srgbClr val="000000"/>
                </a:solidFill>
              </a:rPr>
              <a:t> (1985) píše, že mnohé prípady, ktoré sa zdajú byť na prvý pohľad vhodnými príkladmi takého učenia, po bližšom preskúmaní sa ukazujú ako príklady na oveľa zložitejšie a komplexnejšie formy </a:t>
            </a:r>
            <a:r>
              <a:rPr lang="sk-SK" sz="2400" dirty="0" err="1">
                <a:solidFill>
                  <a:srgbClr val="000000"/>
                </a:solidFill>
              </a:rPr>
              <a:t>zreťazovania</a:t>
            </a:r>
            <a:r>
              <a:rPr lang="sk-SK" sz="2400" dirty="0">
                <a:solidFill>
                  <a:srgbClr val="000000"/>
                </a:solidFill>
              </a:rPr>
              <a:t> alebo verbálnych asociácií. Tieto ťažkosti vedú k tomu, že je nutné obrátiť sa za príkladmi k veľmi mladému dieťaťu. Avšak počet systematických výskumných dôkazov o učení malého dieťaťa, u ktorého sa dá predpokladať, že sa neprejavilo predchádzajúce učenie, je veľmi limitovaný. Preto príklad, o ktorom referuje </a:t>
            </a:r>
            <a:r>
              <a:rPr lang="sk-SK" sz="2400" dirty="0" err="1">
                <a:solidFill>
                  <a:srgbClr val="000000"/>
                </a:solidFill>
              </a:rPr>
              <a:t>Gagné</a:t>
            </a:r>
            <a:r>
              <a:rPr lang="sk-SK" sz="2400" dirty="0">
                <a:solidFill>
                  <a:srgbClr val="000000"/>
                </a:solidFill>
              </a:rPr>
              <a:t>, sa týka odpovedi dojčaťa na držanie fľaše vo vhodnej polohe na kŕmenie. V prvom štádiu sa učenie vlastne ešte nezačalo. Rodič drží fľašu naklonenú v potrebnom uhlu vhodnom na kŕmenie. V priebehu tohto postupu však dieťa často nesystematicky uchopí fľašu. Teraz sa predpokladá, že rodič začne postupne púšťať fľašu tak, že väčší tlak prenáša na ruky dieťaťa. Kŕmenie pokračuje dovtedy, kým ruky dieťaťa neprejavia dostatočne silný stisk v dostatočne zdvihnutej polohe. Aby sa toto svalové napätie uvoľnilo, dieťa trocha v tlaku poľaví, pričom sa fľaša dostane do takej polohy, že nijaká potrava sa do úst dieťaťa nedostane. Potom zrejme rodič uvedie fľašu do takej polohy (sklonu), aby sa kŕmenie obnovilo. V dôsledku postupnej pomoci dieťa začína držať fľašu vo vhodnej polohe a pomoc rodiča sa stále znižuje až kým nie sú odpovede dieťaťa primerané a asociácia   medzi podnetom a reakciou sa neupevní. Inými slovami, dieťa, ak mu dáme fľašu, je schopné obnoviť potrebnú odpoveď a „naučí sa držať fľašu vo vhodnej polohe“.</a:t>
            </a:r>
          </a:p>
          <a:p>
            <a:pPr algn="l"/>
            <a:endParaRPr lang="sk-SK" sz="2400" dirty="0">
              <a:solidFill>
                <a:srgbClr val="00000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dirty="0">
                <a:solidFill>
                  <a:srgbClr val="000000"/>
                </a:solidFill>
              </a:rPr>
              <a:t>Toto učenie už zrejme nie je iba „pokusom a omylom“, ale skôr „procesom postupného približovania“. Učenie, ktoré sa tu prejavuje je, ako povedal </a:t>
            </a:r>
            <a:r>
              <a:rPr lang="sk-SK" sz="2400" dirty="0" err="1">
                <a:solidFill>
                  <a:srgbClr val="000000"/>
                </a:solidFill>
              </a:rPr>
              <a:t>Skinner</a:t>
            </a:r>
            <a:r>
              <a:rPr lang="sk-SK" sz="2400" dirty="0">
                <a:solidFill>
                  <a:srgbClr val="000000"/>
                </a:solidFill>
              </a:rPr>
              <a:t>, „vecou vývoja“. Rad podnetov, vrátane uvidenia a pocítenia fľaše ako aj </a:t>
            </a:r>
            <a:r>
              <a:rPr lang="sk-SK" sz="2400" dirty="0" err="1">
                <a:solidFill>
                  <a:srgbClr val="000000"/>
                </a:solidFill>
              </a:rPr>
              <a:t>proprioceptívnych</a:t>
            </a:r>
            <a:r>
              <a:rPr lang="sk-SK" sz="2400" dirty="0">
                <a:solidFill>
                  <a:srgbClr val="000000"/>
                </a:solidFill>
              </a:rPr>
              <a:t> podnetov vychádzajúcich zo svalov pleca a ruky dieťaťa sa takto spája so správnou odpoveďou spočívajúcou v držaní fľaše v polohe, v ktorej sa potrava môže dostať do úst. Súčasne mierne odlišný rad stimulov (keď je fľaša príliš sklonená) vedie k tomu, že sa nijaká potrava do úst nedostane.</a:t>
            </a:r>
          </a:p>
          <a:p>
            <a:pPr algn="l"/>
            <a:r>
              <a:rPr lang="sk-SK" sz="2400" dirty="0">
                <a:solidFill>
                  <a:srgbClr val="000000"/>
                </a:solidFill>
              </a:rPr>
              <a:t>     Podstatu operačného učenia vyjadrujú tri základné zákony. </a:t>
            </a:r>
            <a:r>
              <a:rPr lang="sk-SK" sz="2400" i="1" dirty="0">
                <a:solidFill>
                  <a:srgbClr val="000000"/>
                </a:solidFill>
              </a:rPr>
              <a:t>Zákon účinku</a:t>
            </a:r>
            <a:r>
              <a:rPr lang="sk-SK" sz="2400" dirty="0">
                <a:solidFill>
                  <a:srgbClr val="000000"/>
                </a:solidFill>
              </a:rPr>
              <a:t>, podľa ktorého pozitívne dôsledky správania posilňujú spojenie medzi situáciou a správaním, negatívne dôsledky ho oslabujú. Úspešné správanie sa upevňuje, neúspešné slabne. </a:t>
            </a:r>
            <a:r>
              <a:rPr lang="sk-SK" sz="2400" i="1" dirty="0">
                <a:solidFill>
                  <a:srgbClr val="000000"/>
                </a:solidFill>
              </a:rPr>
              <a:t>Zákon cviku</a:t>
            </a:r>
            <a:r>
              <a:rPr lang="sk-SK" sz="2400" dirty="0">
                <a:solidFill>
                  <a:srgbClr val="000000"/>
                </a:solidFill>
              </a:rPr>
              <a:t>, podľa ktorého sa spojenia zosilňujú činnosťou, opakovaním. </a:t>
            </a:r>
            <a:r>
              <a:rPr lang="sk-SK" sz="2400" i="1" dirty="0">
                <a:solidFill>
                  <a:srgbClr val="000000"/>
                </a:solidFill>
              </a:rPr>
              <a:t>Zákon pohotovosti</a:t>
            </a:r>
            <a:r>
              <a:rPr lang="sk-SK" sz="2400" dirty="0">
                <a:solidFill>
                  <a:srgbClr val="000000"/>
                </a:solidFill>
              </a:rPr>
              <a:t>, podľa ktorého sa jednotlivec úspešne učí, ak je dostatočne motivovaný.</a:t>
            </a:r>
          </a:p>
          <a:p>
            <a:pPr algn="l"/>
            <a:r>
              <a:rPr lang="sk-SK" sz="2400" dirty="0">
                <a:solidFill>
                  <a:srgbClr val="000000"/>
                </a:solidFill>
              </a:rPr>
              <a:t>     Rozdiel medzi klasickým a operačným podmieňovaním možno vidieť v tom, že pri klasickom podmieňovaní sa hneď po podmienenom podnete (napr. zvončeku) objavuje nepodmienený podnet (napr. potrava). Keď sa toto viackrát opakuje, vznikne dočasný nervový spoj, utvorí sa podmienený reflex a potom už samotný podmienený podnet (zvonček) vyvolá takú istú reakciu (napr. slinenie), ako nepodmienený podnet (potrava). Pri operačnom podmieňovaní treba najskôr vykonať nejakú činnosť (nastaviť fľašu do vhodnej polohy) a až potom dôjde k posilneniu (potrava). Okrem toho, pri operačnom podmieňovaní sa zvýrazňuje cieľová aktivita subjektu. Od jeho podmienenej odpovede závisí, či získa predmet posilnenia alebo nie, alebo či sa vyhne predmetu ohrozenia. Pri klasickom podmieňovaní je aktivita na strane experimentátora, kým pri operačnom podmieňovaní je na strane subjektu, ktorý sa učí. Keďže touto aktivitou v živote sa vyznačujú predovšetkým ľudia, operačné podmieňovanie môže mať istú modelovú hodnotu pre opis a analýzu niektorých stránok učenia človeka.</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b="1" i="1" dirty="0">
                <a:solidFill>
                  <a:srgbClr val="000000"/>
                </a:solidFill>
              </a:rPr>
              <a:t>Príklady učenia podmieňovaním v bežnom živote</a:t>
            </a:r>
            <a:endParaRPr lang="sk-SK" sz="2400" b="1" dirty="0">
              <a:solidFill>
                <a:srgbClr val="000000"/>
              </a:solidFill>
            </a:endParaRPr>
          </a:p>
          <a:p>
            <a:pPr algn="l"/>
            <a:r>
              <a:rPr lang="sk-SK" sz="2400" dirty="0">
                <a:solidFill>
                  <a:srgbClr val="000000"/>
                </a:solidFill>
              </a:rPr>
              <a:t>     Odpoveď na signály a vykonanie jednoduchej motorickej reakcie nie je nič viac ako malá časť zručností, ktoré sa človek môže naučiť. Opíšeme niekoľko príkladov tejto formy učenia tak, ako sa prejavujú v bežnom živote.</a:t>
            </a:r>
          </a:p>
          <a:p>
            <a:pPr algn="l"/>
            <a:r>
              <a:rPr lang="sk-SK" sz="2400" b="1" dirty="0">
                <a:solidFill>
                  <a:srgbClr val="000000"/>
                </a:solidFill>
              </a:rPr>
              <a:t>     </a:t>
            </a:r>
            <a:r>
              <a:rPr lang="sk-SK" sz="2400" b="1" i="1" dirty="0">
                <a:solidFill>
                  <a:srgbClr val="000000"/>
                </a:solidFill>
              </a:rPr>
              <a:t>Príklady klasického podmieňovania</a:t>
            </a:r>
            <a:endParaRPr lang="sk-SK" sz="2400" b="1" dirty="0">
              <a:solidFill>
                <a:srgbClr val="000000"/>
              </a:solidFill>
            </a:endParaRPr>
          </a:p>
          <a:p>
            <a:pPr algn="l"/>
            <a:r>
              <a:rPr lang="sk-SK" sz="2400" dirty="0">
                <a:solidFill>
                  <a:srgbClr val="000000"/>
                </a:solidFill>
              </a:rPr>
              <a:t>     Učenie sa signálom sa objavuje v každodennom živote každého z nás.  Niekedy je to skôr dôsledok náhodných okolností, ako výsledok zámerného plánovania zo strany rodičov alebo učiteľov. Učíme sa odpovedať na veľa druhov signálov, ako je trúbka automobilu, budík alebo niektoré druhy emocionálnych výbuchov iných ľudí. </a:t>
            </a:r>
          </a:p>
          <a:p>
            <a:pPr algn="l"/>
            <a:r>
              <a:rPr lang="sk-SK" sz="2400" dirty="0">
                <a:solidFill>
                  <a:srgbClr val="000000"/>
                </a:solidFill>
              </a:rPr>
              <a:t>     Mnohé detské strachy boli zrejme nadobudnuté v dôsledku klasického podmieňovania. Deti majú strach z niektorých zvierat alebo aj ľudí, pretože boli späté s podnetmi, ktoré sa objavili spolu s nejakým nepodmieneným podnetom ako je napr. silný zvuk. Pravdepodobne príjemné emócie môžu byť tiež vyvolané v podstate rovnakým spôsobom v dôsledku predchádzajúceho spojenia s určitými osobami alebo situáciami. Pravdepodobne uprednostňovanie „macka“ alebo prikrývky sa môže stať signálom pre dobré cítenie sa, rovnako ako určitá scéna alebo melódia v neskoršom vývinovom štádiu.</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b="1" i="1" dirty="0">
                <a:solidFill>
                  <a:srgbClr val="000000"/>
                </a:solidFill>
              </a:rPr>
              <a:t>Príklady operačného podmieňovania</a:t>
            </a:r>
            <a:endParaRPr lang="sk-SK" sz="2400" b="1" dirty="0">
              <a:solidFill>
                <a:srgbClr val="000000"/>
              </a:solidFill>
            </a:endParaRPr>
          </a:p>
          <a:p>
            <a:pPr algn="l"/>
            <a:r>
              <a:rPr lang="sk-SK" sz="2400" dirty="0">
                <a:solidFill>
                  <a:srgbClr val="000000"/>
                </a:solidFill>
              </a:rPr>
              <a:t>     Operačné učenie je veľmi užitočné. U detí je to druh učenia, ktoré zahrňuje také veci ako je naťahovanie sa a uchopovanie hračiek a iných predmetov, usmievanie sa na vlastných, blízkych ľudí, zaujímanie polohy tela a hlasové prejavy. Ako dieťa postupne nadobúda väčší a väčší repertoár týchto spočiatku izolovaných asociácií, začínajú sa formovať do dlhších reťazcov a tak je stále ťažší izolovať „čisté“ príklady tohto detského učenia. </a:t>
            </a:r>
          </a:p>
          <a:p>
            <a:pPr algn="l"/>
            <a:r>
              <a:rPr lang="sk-SK" sz="2400" dirty="0">
                <a:solidFill>
                  <a:srgbClr val="000000"/>
                </a:solidFill>
              </a:rPr>
              <a:t>     Operačné učenie je nesporne hlavným druhom učenia, ktorý zahrňuje prvotné učenie sa slov u detí. Prvotné výrazy ako je „</a:t>
            </a:r>
            <a:r>
              <a:rPr lang="sk-SK" sz="2400" dirty="0" err="1">
                <a:solidFill>
                  <a:srgbClr val="000000"/>
                </a:solidFill>
              </a:rPr>
              <a:t>ňa-ňa</a:t>
            </a:r>
            <a:r>
              <a:rPr lang="sk-SK" sz="2400" dirty="0">
                <a:solidFill>
                  <a:srgbClr val="000000"/>
                </a:solidFill>
              </a:rPr>
              <a:t>“, ak ich rodič počuje a posilňuje, môžu viesť k spojeniu alebo odpovedi „</a:t>
            </a:r>
            <a:r>
              <a:rPr lang="sk-SK" sz="2400" dirty="0" err="1">
                <a:solidFill>
                  <a:srgbClr val="000000"/>
                </a:solidFill>
              </a:rPr>
              <a:t>ma-ma</a:t>
            </a:r>
            <a:r>
              <a:rPr lang="sk-SK" sz="2400" dirty="0">
                <a:solidFill>
                  <a:srgbClr val="000000"/>
                </a:solidFill>
              </a:rPr>
              <a:t>“. Čiastočne tento postup zahrňuje to, že dieťa odpovedá na daný vonkajší podnet, ktorým je „</a:t>
            </a:r>
            <a:r>
              <a:rPr lang="sk-SK" sz="2400" dirty="0" err="1">
                <a:solidFill>
                  <a:srgbClr val="000000"/>
                </a:solidFill>
              </a:rPr>
              <a:t>ma-ma</a:t>
            </a:r>
            <a:r>
              <a:rPr lang="sk-SK" sz="2400" dirty="0">
                <a:solidFill>
                  <a:srgbClr val="000000"/>
                </a:solidFill>
              </a:rPr>
              <a:t>“ vyslovené rodičmi.</a:t>
            </a:r>
          </a:p>
          <a:p>
            <a:pPr algn="l"/>
            <a:r>
              <a:rPr lang="sk-SK" sz="2400" dirty="0">
                <a:solidFill>
                  <a:srgbClr val="000000"/>
                </a:solidFill>
              </a:rPr>
              <a:t>     Ďalším príkladom uplatnenia operačného podmieňovania vo výchove sú </a:t>
            </a:r>
            <a:r>
              <a:rPr lang="sk-SK" sz="2400" i="1" dirty="0">
                <a:solidFill>
                  <a:srgbClr val="000000"/>
                </a:solidFill>
              </a:rPr>
              <a:t>techniky modifikácie správania</a:t>
            </a:r>
            <a:r>
              <a:rPr lang="sk-SK" sz="2400" dirty="0">
                <a:solidFill>
                  <a:srgbClr val="000000"/>
                </a:solidFill>
              </a:rPr>
              <a:t>, ktoré opisuje </a:t>
            </a:r>
            <a:r>
              <a:rPr lang="sk-SK" sz="2400" dirty="0" err="1">
                <a:solidFill>
                  <a:srgbClr val="000000"/>
                </a:solidFill>
              </a:rPr>
              <a:t>Fontana</a:t>
            </a:r>
            <a:r>
              <a:rPr lang="sk-SK" sz="2400" dirty="0">
                <a:solidFill>
                  <a:srgbClr val="000000"/>
                </a:solidFill>
              </a:rPr>
              <a:t> (1997). Tieto techniky sú zamerané na odstránenie nežiaduceho alebo problémového správania. Vychádzajú z toho, že posilňované správanie žiak opakuje, kým neposilňované sa postupne z jeho repertoáru správania vytráca. Ďalším predpokladom je, že pretrvávajúce problémové prejavy žiaka sú zrejme nejakým spôsobom posilňované reakciami prostredia, často samotného učiteľa. A naopak, že na svoje vhodné, žiaduce správanie nedostáva nijakú pozitívnu odozvu. </a:t>
            </a:r>
            <a:r>
              <a:rPr lang="sk-SK" sz="2400" dirty="0" err="1">
                <a:solidFill>
                  <a:srgbClr val="000000"/>
                </a:solidFill>
              </a:rPr>
              <a:t>Fontana</a:t>
            </a:r>
            <a:r>
              <a:rPr lang="sk-SK" sz="2400" dirty="0">
                <a:solidFill>
                  <a:srgbClr val="000000"/>
                </a:solidFill>
              </a:rPr>
              <a:t> uvádza príklad nežiaduceho správania žiaka, ktoré spočíva v provokujúcom vykrikovaní poznámok. Učiteľ zvyčajne reaguje tak, že žiaka napomína, rozčuľuje sa a pod. Ak je cieľom žiaka upútať na seba pozornosť spolužiakov a učiteľa, či dokonca skúšať, koľko ten vydrží, učiteľove reakcie presne zodpovedajú tomu, čo žiak chce dosiahnuť. Pôsobia teda ako pozitívne posilnenie jeho správania sa, ktoré bude žiak preto aj ďalej opakovať. Učiteľ by teda nemal napomínať žiaka, ale mal by zmeniť svoje správanie, odoprieť mu posilnenie a takéto prejavy si nevšímať. Z druhej strany by si mal všímať situácie, kedy sa daný žiak správa žiaducim spôsobom a také správanie posilňovať. </a:t>
            </a:r>
          </a:p>
          <a:p>
            <a:pPr algn="l"/>
            <a:endParaRPr lang="sk-SK" sz="2400"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b="1" u="sng" dirty="0">
                <a:solidFill>
                  <a:srgbClr val="000000"/>
                </a:solidFill>
              </a:rPr>
              <a:t>Zrakové pocity</a:t>
            </a:r>
            <a:endParaRPr lang="sk-SK" sz="2400" dirty="0">
              <a:solidFill>
                <a:srgbClr val="000000"/>
              </a:solidFill>
            </a:endParaRPr>
          </a:p>
          <a:p>
            <a:pPr algn="l"/>
            <a:r>
              <a:rPr lang="sk-SK" sz="2400" dirty="0">
                <a:solidFill>
                  <a:srgbClr val="000000"/>
                </a:solidFill>
              </a:rPr>
              <a:t>	Analyzátorom, ktorý má pri orientácii človeka v jeho okolí azda najširšiu úlohu, je zrakový analyzátor.</a:t>
            </a:r>
          </a:p>
          <a:p>
            <a:pPr algn="l"/>
            <a:r>
              <a:rPr lang="sk-SK" sz="2400" dirty="0">
                <a:solidFill>
                  <a:srgbClr val="000000"/>
                </a:solidFill>
              </a:rPr>
              <a:t>	Hlavné časti oka:</a:t>
            </a:r>
          </a:p>
          <a:p>
            <a:pPr algn="l"/>
            <a:r>
              <a:rPr lang="sk-SK" sz="2400" dirty="0">
                <a:solidFill>
                  <a:srgbClr val="000000"/>
                </a:solidFill>
              </a:rPr>
              <a:t>	- rohovka  - prepúšťa svetelné lúče</a:t>
            </a:r>
          </a:p>
          <a:p>
            <a:pPr algn="l"/>
            <a:r>
              <a:rPr lang="sk-SK" sz="2400" i="1" dirty="0">
                <a:solidFill>
                  <a:srgbClr val="000000"/>
                </a:solidFill>
              </a:rPr>
              <a:t>	</a:t>
            </a:r>
            <a:r>
              <a:rPr lang="sk-SK" sz="2400" dirty="0">
                <a:solidFill>
                  <a:srgbClr val="000000"/>
                </a:solidFill>
              </a:rPr>
              <a:t>- šošovka - má schopnosť rozširovať sa, akomodovať</a:t>
            </a:r>
          </a:p>
          <a:p>
            <a:pPr algn="l"/>
            <a:r>
              <a:rPr lang="sk-SK" sz="2400" dirty="0">
                <a:solidFill>
                  <a:srgbClr val="000000"/>
                </a:solidFill>
              </a:rPr>
              <a:t>	- sietnica - plocha, ktorá vyplňuje zadnú časť očnej gule</a:t>
            </a:r>
          </a:p>
          <a:p>
            <a:pPr algn="l"/>
            <a:r>
              <a:rPr lang="sk-SK" sz="2400" dirty="0">
                <a:solidFill>
                  <a:srgbClr val="000000"/>
                </a:solidFill>
              </a:rPr>
              <a:t>	Na sietnici sa nachádzajú zakončenia zrakového nervstva. Tieto zakončenia sú dvojakého druhu: tyčinky, ktoré sa nachádzajú po stranách sietnice a čapíky, ktoré sa nachádzajú uprostred sietnice </a:t>
            </a:r>
            <a:r>
              <a:rPr lang="sk-SK" sz="2400" dirty="0" smtClean="0">
                <a:solidFill>
                  <a:srgbClr val="000000"/>
                </a:solidFill>
              </a:rPr>
              <a:t>/v </a:t>
            </a:r>
            <a:r>
              <a:rPr lang="sk-SK" sz="2400" dirty="0">
                <a:solidFill>
                  <a:srgbClr val="000000"/>
                </a:solidFill>
              </a:rPr>
              <a:t>tzv. žltej </a:t>
            </a:r>
            <a:r>
              <a:rPr lang="sk-SK" sz="2400" dirty="0" smtClean="0">
                <a:solidFill>
                  <a:srgbClr val="000000"/>
                </a:solidFill>
              </a:rPr>
              <a:t>škvrne/.</a:t>
            </a:r>
            <a:endParaRPr lang="sk-SK" sz="2400" dirty="0">
              <a:solidFill>
                <a:srgbClr val="000000"/>
              </a:solidFill>
            </a:endParaRPr>
          </a:p>
          <a:p>
            <a:pPr algn="l"/>
            <a:r>
              <a:rPr lang="sk-SK" sz="2400" dirty="0">
                <a:solidFill>
                  <a:srgbClr val="000000"/>
                </a:solidFill>
              </a:rPr>
              <a:t>	</a:t>
            </a:r>
            <a:r>
              <a:rPr lang="sk-SK" sz="2400" dirty="0" err="1">
                <a:solidFill>
                  <a:srgbClr val="000000"/>
                </a:solidFill>
              </a:rPr>
              <a:t>Čapíkový</a:t>
            </a:r>
            <a:r>
              <a:rPr lang="sk-SK" sz="2400" dirty="0">
                <a:solidFill>
                  <a:srgbClr val="000000"/>
                </a:solidFill>
              </a:rPr>
              <a:t> aparát je pre denné a farebné videnie a tyčinky umožňujú	videnie za šera a videnie od bielej farby cez všetky odtiene sivej až po čiernu.</a:t>
            </a:r>
          </a:p>
          <a:p>
            <a:pPr algn="l"/>
            <a:endParaRPr lang="sk-SK" sz="2400" dirty="0">
              <a:solidFill>
                <a:srgbClr val="0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dirty="0">
                <a:solidFill>
                  <a:srgbClr val="000000"/>
                </a:solidFill>
              </a:rPr>
              <a:t>Percepčno-motorické učenie</a:t>
            </a:r>
            <a:endParaRPr lang="sk-SK" sz="2400" dirty="0">
              <a:solidFill>
                <a:srgbClr val="000000"/>
              </a:solidFill>
            </a:endParaRPr>
          </a:p>
          <a:p>
            <a:pPr algn="l"/>
            <a:r>
              <a:rPr lang="sk-SK" sz="2400" dirty="0">
                <a:solidFill>
                  <a:srgbClr val="000000"/>
                </a:solidFill>
              </a:rPr>
              <a:t>     Percepčno-motorické učenie je jedným zo základných druhov učenia na jednoduchej úrovni. Pri tomto druhu učenia ide o motorické odpovede, ktoré sa osvojujú v súvislosti so senzorickými javmi. Tento druh učenia má značný význam v mnohých oblastiach ľudskej činnosti. Objasňuje, ako sa </a:t>
            </a:r>
            <a:r>
              <a:rPr lang="sk-SK" sz="2400" dirty="0" err="1">
                <a:solidFill>
                  <a:srgbClr val="000000"/>
                </a:solidFill>
              </a:rPr>
              <a:t>zreťazujú</a:t>
            </a:r>
            <a:r>
              <a:rPr lang="sk-SK" sz="2400" dirty="0">
                <a:solidFill>
                  <a:srgbClr val="000000"/>
                </a:solidFill>
              </a:rPr>
              <a:t> jednotlivé motorické reakcie do funkčných celkov, napr. pri písaní, práci na počítači, v rôznych druhoch športu, v hre na hudobný nástroj a pod. Práve preto sa percepčno-motorické učenie zvyčajne charakterizuje ako zreťazenie motorických úkonov. Podľa jednej z definícií (</a:t>
            </a:r>
            <a:r>
              <a:rPr lang="sk-SK" sz="2400" dirty="0" err="1">
                <a:solidFill>
                  <a:srgbClr val="000000"/>
                </a:solidFill>
              </a:rPr>
              <a:t>Požár</a:t>
            </a:r>
            <a:r>
              <a:rPr lang="sk-SK" sz="2400" dirty="0">
                <a:solidFill>
                  <a:srgbClr val="000000"/>
                </a:solidFill>
              </a:rPr>
              <a:t>, 1968) je to vysoko priestorovo a časovo organizovaný proces, v ktorom prebiehajú zmeny v organizácii a v </a:t>
            </a:r>
            <a:r>
              <a:rPr lang="sk-SK" sz="2400" dirty="0" err="1">
                <a:solidFill>
                  <a:srgbClr val="000000"/>
                </a:solidFill>
              </a:rPr>
              <a:t>schematizácii</a:t>
            </a:r>
            <a:r>
              <a:rPr lang="sk-SK" sz="2400" dirty="0">
                <a:solidFill>
                  <a:srgbClr val="000000"/>
                </a:solidFill>
              </a:rPr>
              <a:t> činnosti, a to na základe vzájomného pôsobenia zmien jednak v percipovanej  </a:t>
            </a:r>
            <a:r>
              <a:rPr lang="sk-SK" sz="2400" dirty="0" err="1">
                <a:solidFill>
                  <a:srgbClr val="000000"/>
                </a:solidFill>
              </a:rPr>
              <a:t>podnetovej</a:t>
            </a:r>
            <a:r>
              <a:rPr lang="sk-SK" sz="2400" dirty="0">
                <a:solidFill>
                  <a:srgbClr val="000000"/>
                </a:solidFill>
              </a:rPr>
              <a:t> schéme a jednak v sekvencii radu odpovedí. Pri týchto zmenách sa uplatňuje princíp spätnej väzby, pričom podstatnými sú zmeny v sekvenčnej organizácii činnosti. Pohyb totiž nie je iba </a:t>
            </a:r>
            <a:r>
              <a:rPr lang="sk-SK" sz="2400" dirty="0" err="1">
                <a:solidFill>
                  <a:srgbClr val="000000"/>
                </a:solidFill>
              </a:rPr>
              <a:t>efektórne</a:t>
            </a:r>
            <a:r>
              <a:rPr lang="sk-SK" sz="2400" dirty="0">
                <a:solidFill>
                  <a:srgbClr val="000000"/>
                </a:solidFill>
              </a:rPr>
              <a:t> motorickým aktom, ale tvorí spolu so svojimi riadiacimi kognitívnymi (senzorickými a myšlienkovými) zložkami jednotnú </a:t>
            </a:r>
            <a:r>
              <a:rPr lang="sk-SK" sz="2400" dirty="0" err="1">
                <a:solidFill>
                  <a:srgbClr val="000000"/>
                </a:solidFill>
              </a:rPr>
              <a:t>senzomotorickú</a:t>
            </a:r>
            <a:r>
              <a:rPr lang="sk-SK" sz="2400" dirty="0">
                <a:solidFill>
                  <a:srgbClr val="000000"/>
                </a:solidFill>
              </a:rPr>
              <a:t> štruktúru. Táto štruktúra je, ako píše </a:t>
            </a:r>
            <a:r>
              <a:rPr lang="sk-SK" sz="2400" dirty="0" err="1">
                <a:solidFill>
                  <a:srgbClr val="000000"/>
                </a:solidFill>
              </a:rPr>
              <a:t>Linhart</a:t>
            </a:r>
            <a:r>
              <a:rPr lang="sk-SK" sz="2400" dirty="0">
                <a:solidFill>
                  <a:srgbClr val="000000"/>
                </a:solidFill>
              </a:rPr>
              <a:t> (1982) vývojovým predpokladom neskoršej </a:t>
            </a:r>
            <a:r>
              <a:rPr lang="sk-SK" sz="2400" i="1" dirty="0">
                <a:solidFill>
                  <a:srgbClr val="000000"/>
                </a:solidFill>
              </a:rPr>
              <a:t>hierarchicky organizovanej ľudskej činnosti</a:t>
            </a:r>
            <a:r>
              <a:rPr lang="sk-SK" sz="2400" dirty="0">
                <a:solidFill>
                  <a:srgbClr val="000000"/>
                </a:solidFill>
              </a:rPr>
              <a:t>, ktorá je riadená zložitými poznávacími procesmi, motivačnými faktormi a vôľou.</a:t>
            </a:r>
          </a:p>
          <a:p>
            <a:pPr algn="l"/>
            <a:r>
              <a:rPr lang="sk-SK" sz="2400" dirty="0">
                <a:solidFill>
                  <a:srgbClr val="000000"/>
                </a:solidFill>
              </a:rPr>
              <a:t>     Motorické odpovede (motorické úkony) pri tomto druhu učenia sú oveľa zložitejšie než ako sme to videli pri motorických odpovediach utvorených podmieňovaním. Sú iné aj svojou kvalitou. Pri tomto druhu učenia nejde iba o mechanické pospájanie alebo </a:t>
            </a:r>
            <a:r>
              <a:rPr lang="sk-SK" sz="2400" dirty="0" err="1">
                <a:solidFill>
                  <a:srgbClr val="000000"/>
                </a:solidFill>
              </a:rPr>
              <a:t>zreťazovanie</a:t>
            </a:r>
            <a:r>
              <a:rPr lang="sk-SK" sz="2400" dirty="0">
                <a:solidFill>
                  <a:srgbClr val="000000"/>
                </a:solidFill>
              </a:rPr>
              <a:t> jednotlivých pohybových prvkov, ale o integrovanú funkčnú a dynamickú jednotu všetkých zúčastnených zložiek.</a:t>
            </a:r>
          </a:p>
          <a:p>
            <a:pPr algn="l"/>
            <a:endParaRPr lang="sk-SK" sz="2400" dirty="0">
              <a:solidFill>
                <a:srgbClr val="000000"/>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b="1" dirty="0">
                <a:solidFill>
                  <a:srgbClr val="000000"/>
                </a:solidFill>
              </a:rPr>
              <a:t>Verbálne učenie</a:t>
            </a:r>
            <a:endParaRPr lang="sk-SK" sz="2400" dirty="0">
              <a:solidFill>
                <a:srgbClr val="000000"/>
              </a:solidFill>
            </a:endParaRPr>
          </a:p>
          <a:p>
            <a:pPr algn="l"/>
            <a:r>
              <a:rPr lang="sk-SK" sz="2400" dirty="0">
                <a:solidFill>
                  <a:srgbClr val="000000"/>
                </a:solidFill>
              </a:rPr>
              <a:t>     Niekedy sa tento druh učenia označuje ako pamäťové učenie. Je to čisto ľudský druh učenia, keďže sa tu pracuje so symbolickým - slovným materiálom. Ide o vytváranie, zapamätanie si  spojení - asociácií medzi slovami, pričom tieto spojenia nie sú založené na príčinnej, logickej súvislosti. Nejde o zmysel, ale o ich </a:t>
            </a:r>
            <a:r>
              <a:rPr lang="sk-SK" sz="2400" dirty="0" err="1">
                <a:solidFill>
                  <a:srgbClr val="000000"/>
                </a:solidFill>
              </a:rPr>
              <a:t>styčnosť</a:t>
            </a:r>
            <a:r>
              <a:rPr lang="sk-SK" sz="2400" dirty="0">
                <a:solidFill>
                  <a:srgbClr val="000000"/>
                </a:solidFill>
              </a:rPr>
              <a:t> v priestore alebo čase. Spojenie sa vytvorí, pretože slová sa vyskytli vedľa seba alebo nasledovali za sebou. Sila asociácie je o to väčšia, o čo častejšie sa slová spolu vyskytovali a čím je dotyk časovo novší.</a:t>
            </a:r>
          </a:p>
          <a:p>
            <a:pPr algn="l"/>
            <a:r>
              <a:rPr lang="sk-SK" sz="2400" dirty="0">
                <a:solidFill>
                  <a:srgbClr val="000000"/>
                </a:solidFill>
              </a:rPr>
              <a:t>     Verbálne učenie ovplyvňujú viaceré činitele:</a:t>
            </a:r>
          </a:p>
          <a:p>
            <a:pPr algn="l"/>
            <a:r>
              <a:rPr lang="sk-SK" sz="2400" dirty="0">
                <a:solidFill>
                  <a:srgbClr val="000000"/>
                </a:solidFill>
              </a:rPr>
              <a:t>     a) rozsah učebného materiálu,</a:t>
            </a:r>
          </a:p>
          <a:p>
            <a:pPr algn="l"/>
            <a:r>
              <a:rPr lang="sk-SK" sz="2400" dirty="0">
                <a:solidFill>
                  <a:srgbClr val="000000"/>
                </a:solidFill>
              </a:rPr>
              <a:t>     b) charakter učebného materiálu,</a:t>
            </a:r>
          </a:p>
          <a:p>
            <a:pPr algn="l"/>
            <a:r>
              <a:rPr lang="sk-SK" sz="2400" dirty="0">
                <a:solidFill>
                  <a:srgbClr val="000000"/>
                </a:solidFill>
              </a:rPr>
              <a:t>     c) zložitosť učebného materiálu,</a:t>
            </a:r>
          </a:p>
          <a:p>
            <a:pPr algn="l"/>
            <a:r>
              <a:rPr lang="sk-SK" sz="2400" dirty="0">
                <a:solidFill>
                  <a:srgbClr val="000000"/>
                </a:solidFill>
              </a:rPr>
              <a:t>     d) diskriminácia prvkov v učebnom materiáli,</a:t>
            </a:r>
          </a:p>
          <a:p>
            <a:pPr algn="l"/>
            <a:r>
              <a:rPr lang="sk-SK" sz="2400" dirty="0">
                <a:solidFill>
                  <a:srgbClr val="000000"/>
                </a:solidFill>
              </a:rPr>
              <a:t>     e) miesto (pozícia) prvkov v učebnom materiáli.	</a:t>
            </a:r>
          </a:p>
          <a:p>
            <a:pPr algn="l"/>
            <a:r>
              <a:rPr lang="sk-SK" sz="2400" dirty="0">
                <a:solidFill>
                  <a:srgbClr val="000000"/>
                </a:solidFill>
              </a:rPr>
              <a:t>     Jednotlivé uvedené činitele sú v psychológii učenia pomerne dobre rozpracované. Čitateľovi, ktorý by sa chcel s uvedenou problematikou podrobnejšie oboznámiť, odporúčame práce </a:t>
            </a:r>
            <a:r>
              <a:rPr lang="sk-SK" sz="2400" dirty="0" err="1">
                <a:solidFill>
                  <a:srgbClr val="000000"/>
                </a:solidFill>
              </a:rPr>
              <a:t>L.Ďuriča</a:t>
            </a:r>
            <a:r>
              <a:rPr lang="sk-SK" sz="2400" dirty="0">
                <a:solidFill>
                  <a:srgbClr val="000000"/>
                </a:solidFill>
              </a:rPr>
              <a:t> (1988).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b="1" dirty="0">
                <a:solidFill>
                  <a:srgbClr val="000000"/>
                </a:solidFill>
              </a:rPr>
              <a:t>Pojmové učenie</a:t>
            </a:r>
            <a:endParaRPr lang="sk-SK" sz="2400" dirty="0">
              <a:solidFill>
                <a:srgbClr val="000000"/>
              </a:solidFill>
            </a:endParaRPr>
          </a:p>
          <a:p>
            <a:pPr algn="l"/>
            <a:r>
              <a:rPr lang="sk-SK" sz="2400" dirty="0">
                <a:solidFill>
                  <a:srgbClr val="000000"/>
                </a:solidFill>
              </a:rPr>
              <a:t>     Osvojovanie si pojmov a logických operácií, ktoré sa uskutočňuje prostredníctvom pojmového učenia, má v ľudskom učení mimoriadne dôležitú úlohu. </a:t>
            </a:r>
            <a:r>
              <a:rPr lang="sk-SK" sz="2400" dirty="0" err="1">
                <a:solidFill>
                  <a:srgbClr val="000000"/>
                </a:solidFill>
              </a:rPr>
              <a:t>Maršalová</a:t>
            </a:r>
            <a:r>
              <a:rPr lang="sk-SK" sz="2400" dirty="0">
                <a:solidFill>
                  <a:srgbClr val="000000"/>
                </a:solidFill>
              </a:rPr>
              <a:t> (pozri: </a:t>
            </a:r>
            <a:r>
              <a:rPr lang="sk-SK" sz="2400" dirty="0" err="1">
                <a:solidFill>
                  <a:srgbClr val="000000"/>
                </a:solidFill>
              </a:rPr>
              <a:t>L.Ďurič</a:t>
            </a:r>
            <a:r>
              <a:rPr lang="sk-SK" sz="2400" dirty="0">
                <a:solidFill>
                  <a:srgbClr val="000000"/>
                </a:solidFill>
              </a:rPr>
              <a:t> a kol., 1988) charakterizuje pojmové učenie ako osvojovanie si spoločnej odpovede na odlišné podnety, ktoré však popri svojej odlišnosti vykazujú nejaké spoločné črty. Psychológia skúma pojmy ako súčasť duševného života človeka. V psychológii učenia pojmy vystupujú ako mimoriadne pohyblivé, dynamické javy, ktoré ťažko možno vtesnať do nejakej logickej kategórie. Význam pojmov sa u jednotlivcov môže neustále meniť podľa narastanie skúseností a poznatkov o ich obsahu. </a:t>
            </a:r>
            <a:r>
              <a:rPr lang="sk-SK" sz="2400" dirty="0" smtClean="0">
                <a:solidFill>
                  <a:srgbClr val="000000"/>
                </a:solidFill>
              </a:rPr>
              <a:t>Úplne </a:t>
            </a:r>
            <a:r>
              <a:rPr lang="sk-SK" sz="2400" dirty="0">
                <a:solidFill>
                  <a:srgbClr val="000000"/>
                </a:solidFill>
              </a:rPr>
              <a:t>ináč chápe pojem „srdcová činnosť“ žiak základnej školy a ináč študent medicíny.</a:t>
            </a:r>
          </a:p>
          <a:p>
            <a:pPr algn="l"/>
            <a:r>
              <a:rPr lang="sk-SK" sz="2400" dirty="0">
                <a:solidFill>
                  <a:srgbClr val="000000"/>
                </a:solidFill>
              </a:rPr>
              <a:t>     Pri pojmovom učení sa stretávame s dvoma procesmi: tvorenie pojmov a osvojenie pojmov. Tieto procesy však nie sú od seba striktne oddelené, ale vyskytujú sa spolu, vzájomne sa podmieňujú a doplňujú a práve ich kombinácia sa nazýva pojmovým učením. </a:t>
            </a:r>
          </a:p>
          <a:p>
            <a:pPr algn="l"/>
            <a:r>
              <a:rPr lang="sk-SK" sz="2400" dirty="0">
                <a:solidFill>
                  <a:srgbClr val="000000"/>
                </a:solidFill>
              </a:rPr>
              <a:t>     Pri tvorení pojmov sa najčastejšie uplatňujú procesy analýzy a syntézy, ktoré sú však rozlične zastúpené v jednotlivých etapách utvárania pojmov. Tak napr. v prvých fázach utvárania pojmov sa u žiakov stretávame s elementárnou generalizáciou. Chýba tu ešte proces analýzy. Napríklad, keď sa skúmal vzťah medzi slovom </a:t>
            </a:r>
            <a:r>
              <a:rPr lang="sk-SK" sz="2400" i="1" dirty="0">
                <a:solidFill>
                  <a:srgbClr val="000000"/>
                </a:solidFill>
              </a:rPr>
              <a:t>motýľ </a:t>
            </a:r>
            <a:r>
              <a:rPr lang="sk-SK" sz="2400" dirty="0">
                <a:solidFill>
                  <a:srgbClr val="000000"/>
                </a:solidFill>
              </a:rPr>
              <a:t>a pojmom</a:t>
            </a:r>
            <a:r>
              <a:rPr lang="sk-SK" sz="2400" i="1" dirty="0">
                <a:solidFill>
                  <a:srgbClr val="000000"/>
                </a:solidFill>
              </a:rPr>
              <a:t> hmyz </a:t>
            </a:r>
            <a:r>
              <a:rPr lang="sk-SK" sz="2400" dirty="0">
                <a:solidFill>
                  <a:srgbClr val="000000"/>
                </a:solidFill>
              </a:rPr>
              <a:t>a</a:t>
            </a:r>
            <a:r>
              <a:rPr lang="sk-SK" sz="2400" i="1" dirty="0">
                <a:solidFill>
                  <a:srgbClr val="000000"/>
                </a:solidFill>
              </a:rPr>
              <a:t> vták</a:t>
            </a:r>
            <a:r>
              <a:rPr lang="sk-SK" sz="2400" dirty="0">
                <a:solidFill>
                  <a:srgbClr val="000000"/>
                </a:solidFill>
              </a:rPr>
              <a:t>, deti všeobecne považovali motýľa viac za vtáka ako za hmyz. Po počiatočnej generalizácii (v danom prípade generalizovali na základe toho, že tak motýľ, ako aj vták majú krídla), kde pri pojmovom učení, kde prevláda proces syntézy, nastupuje diferenciácia, t.j. odlišovanie jednotlivých znakov a vlastností predmetov a javov. V porovnaní s predchádzajúcim obdobím tu prevláda proces analýzy. Aj takéto učenie však môže byť ešte neúplné a často chybné, pretože pri vyzdvihovaní jednotlivých prvkov učiva žiak ešte nechápe podstatu problému. Pri utváraní pojmov má významné miesto proces </a:t>
            </a:r>
            <a:r>
              <a:rPr lang="sk-SK" sz="2400" i="1" dirty="0">
                <a:solidFill>
                  <a:srgbClr val="000000"/>
                </a:solidFill>
              </a:rPr>
              <a:t>abstrakcie</a:t>
            </a:r>
            <a:r>
              <a:rPr lang="sk-SK" sz="2400" dirty="0">
                <a:solidFill>
                  <a:srgbClr val="000000"/>
                </a:solidFill>
              </a:rPr>
              <a:t>, ktorý sa v psychológii chápe ako myšlienková operácia, v dôsledku ktorej sa z predmetov alebo javov vynechávajú alebo vypúšťajú nepodstatné vlastnosti a znaky, pričom podstatné, typické vlastnosti a znaky nadobúdajú dominantné postavenie.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dirty="0" err="1">
                <a:solidFill>
                  <a:srgbClr val="000000"/>
                </a:solidFill>
              </a:rPr>
              <a:t>L.S.Vygotskij</a:t>
            </a:r>
            <a:r>
              <a:rPr lang="sk-SK" sz="2400" dirty="0">
                <a:solidFill>
                  <a:srgbClr val="000000"/>
                </a:solidFill>
              </a:rPr>
              <a:t> (1956) rozlišuje tri etapy vývinu utvárania pojmov u detí:</a:t>
            </a:r>
          </a:p>
          <a:p>
            <a:pPr algn="l"/>
            <a:r>
              <a:rPr lang="sk-SK" sz="2400" dirty="0">
                <a:solidFill>
                  <a:srgbClr val="000000"/>
                </a:solidFill>
              </a:rPr>
              <a:t>     1. vyčlenenie nesformovaného, neusporiadaného, slovom označovaného zhluku predmetov, medzi ktorými neraz chýba vnútorný vzťah,</a:t>
            </a:r>
          </a:p>
          <a:p>
            <a:pPr algn="l"/>
            <a:r>
              <a:rPr lang="sk-SK" sz="2400" dirty="0">
                <a:solidFill>
                  <a:srgbClr val="000000"/>
                </a:solidFill>
              </a:rPr>
              <a:t>     2. tvorenie komplexov, zoskupení a generalizovaní predmetov na základe ich objektívnych súvislostí, ktoré sú konkrétne, pričom vznikajú na základe bezprostrednej skúsenosti,</a:t>
            </a:r>
          </a:p>
          <a:p>
            <a:pPr algn="l"/>
            <a:r>
              <a:rPr lang="sk-SK" sz="2400" dirty="0">
                <a:solidFill>
                  <a:srgbClr val="000000"/>
                </a:solidFill>
              </a:rPr>
              <a:t>     3. tvorenie skutočných, úplne rozvinutých a presne vymedzených pojmov.</a:t>
            </a:r>
          </a:p>
          <a:p>
            <a:pPr algn="l"/>
            <a:r>
              <a:rPr lang="sk-SK" sz="2400" dirty="0">
                <a:solidFill>
                  <a:srgbClr val="000000"/>
                </a:solidFill>
              </a:rPr>
              <a:t>     Pri tvorbe pojmov má </a:t>
            </a:r>
            <a:r>
              <a:rPr lang="sk-SK" sz="2400" dirty="0" err="1">
                <a:solidFill>
                  <a:srgbClr val="000000"/>
                </a:solidFill>
              </a:rPr>
              <a:t>nepostrádateľnú</a:t>
            </a:r>
            <a:r>
              <a:rPr lang="sk-SK" sz="2400" dirty="0">
                <a:solidFill>
                  <a:srgbClr val="000000"/>
                </a:solidFill>
              </a:rPr>
              <a:t> úlohu slovo, reč. Práve slovo tu vystupuje ako prostriedok spojenia psychických zážitkov do pojmu. Slovo sumarizuje rozličné zážitky, ktoré pochádzajú od objektov patriacich do daného pojmu.</a:t>
            </a:r>
          </a:p>
          <a:p>
            <a:pPr algn="l"/>
            <a:r>
              <a:rPr lang="sk-SK" sz="2400" dirty="0">
                <a:solidFill>
                  <a:srgbClr val="000000"/>
                </a:solidFill>
              </a:rPr>
              <a:t>     Pri </a:t>
            </a:r>
            <a:r>
              <a:rPr lang="sk-SK" sz="2400" i="1" dirty="0">
                <a:solidFill>
                  <a:srgbClr val="000000"/>
                </a:solidFill>
              </a:rPr>
              <a:t>osvojovaní pojmov</a:t>
            </a:r>
            <a:r>
              <a:rPr lang="sk-SK" sz="2400" dirty="0">
                <a:solidFill>
                  <a:srgbClr val="000000"/>
                </a:solidFill>
              </a:rPr>
              <a:t> sa stretávame s odlišnou situáciou ako pri pojmovom učení. Žiaci si cieľavedome osvojujú pojmy, ktoré sa používajú medzi dospelými a ktoré sa utvárali v priebehu dlhého spoločenského vývinu. Hovoríme o náukových pojmoch, ktoré nadobúdame systematickým učením sa. Typickým príkladom je učenie sa definícií. Takto sa žiakom sprostredkúvajú výsledky ľudského poznania a konania (voľne podľa: </a:t>
            </a:r>
            <a:r>
              <a:rPr lang="sk-SK" sz="2400" dirty="0" err="1">
                <a:solidFill>
                  <a:srgbClr val="000000"/>
                </a:solidFill>
              </a:rPr>
              <a:t>L.Ďurič</a:t>
            </a:r>
            <a:r>
              <a:rPr lang="sk-SK" sz="2400" dirty="0">
                <a:solidFill>
                  <a:srgbClr val="000000"/>
                </a:solidFill>
              </a:rPr>
              <a:t> a kol., 1988).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dirty="0">
                <a:solidFill>
                  <a:srgbClr val="000000"/>
                </a:solidFill>
              </a:rPr>
              <a:t>Učenie riešením problému</a:t>
            </a:r>
            <a:endParaRPr lang="sk-SK" sz="2400" dirty="0">
              <a:solidFill>
                <a:srgbClr val="000000"/>
              </a:solidFill>
            </a:endParaRPr>
          </a:p>
          <a:p>
            <a:pPr algn="l"/>
            <a:r>
              <a:rPr lang="sk-SK" sz="2400" b="1" dirty="0">
                <a:solidFill>
                  <a:srgbClr val="000000"/>
                </a:solidFill>
              </a:rPr>
              <a:t>     </a:t>
            </a:r>
            <a:r>
              <a:rPr lang="sk-SK" sz="2400" dirty="0">
                <a:solidFill>
                  <a:srgbClr val="000000"/>
                </a:solidFill>
              </a:rPr>
              <a:t>Je to najzložitejší spôsob učenia sa. Ide o postupné alebo náhle odhalenie podstatných vzťahov a súvislostí medzi predmetmi a javmi v určitej situácii. Riešenie problému možno charakterizovať ako samostatné odhalenie vzťahu alebo princípu (pravidla) medzi predmetmi alebo pojmami, čo umožňuje jednotlivcovi vyriešiť problém alebo cieľ navodený životnými okolnosťami. Problémy možno deliť na dve skupiny:</a:t>
            </a:r>
          </a:p>
          <a:p>
            <a:pPr algn="l"/>
            <a:r>
              <a:rPr lang="sk-SK" sz="2400" dirty="0">
                <a:solidFill>
                  <a:srgbClr val="000000"/>
                </a:solidFill>
              </a:rPr>
              <a:t>     a) Problémy s fixným riešením, kedy sa procesy myslenia musia zbiehať do jediného riešenia. Ide teda o konvergentné myslenie.</a:t>
            </a:r>
          </a:p>
          <a:p>
            <a:pPr algn="l"/>
            <a:r>
              <a:rPr lang="sk-SK" sz="2400" dirty="0">
                <a:solidFill>
                  <a:srgbClr val="000000"/>
                </a:solidFill>
              </a:rPr>
              <a:t>     b) Problémy s otvoreným koncom, ktoré majú viac rôznych riešení a vyžadujú si teda divergentné myslenie.</a:t>
            </a:r>
          </a:p>
          <a:p>
            <a:pPr algn="l"/>
            <a:r>
              <a:rPr lang="sk-SK" sz="2400" dirty="0">
                <a:solidFill>
                  <a:srgbClr val="000000"/>
                </a:solidFill>
              </a:rPr>
              <a:t>    Myšlienkové riešenie problému prebieha v istej postupnosti. Analogické k tomu sú aj fázy učenia sa riešením problému, tak ako ich uvádza napr. </a:t>
            </a:r>
            <a:r>
              <a:rPr lang="sk-SK" sz="2400" dirty="0" err="1">
                <a:solidFill>
                  <a:srgbClr val="000000"/>
                </a:solidFill>
              </a:rPr>
              <a:t>Linhart</a:t>
            </a:r>
            <a:r>
              <a:rPr lang="sk-SK" sz="2400" dirty="0">
                <a:solidFill>
                  <a:srgbClr val="000000"/>
                </a:solidFill>
              </a:rPr>
              <a:t> (1972):</a:t>
            </a:r>
          </a:p>
          <a:p>
            <a:pPr algn="l"/>
            <a:r>
              <a:rPr lang="sk-SK" sz="2400" dirty="0">
                <a:solidFill>
                  <a:srgbClr val="000000"/>
                </a:solidFill>
              </a:rPr>
              <a:t>     1. Stav neistoty - objavilo sa niečo nové, problém, prekážka. Obraz o probléme nie je zatiaľ jasný. Subjekt sa v ňom začína orientovať. Dôležitá je pritom jeho pripravenosť intelektuálna (schopnosti, doterajšie vedomosti a skúsenosti) a motivačná (či má záujem, či chce a potrebuje vyriešiť daný problém).</a:t>
            </a:r>
          </a:p>
          <a:p>
            <a:pPr algn="l"/>
            <a:r>
              <a:rPr lang="sk-SK" sz="2400" dirty="0">
                <a:solidFill>
                  <a:srgbClr val="000000"/>
                </a:solidFill>
              </a:rPr>
              <a:t>     2. Definovanie problému. Vyčleňujú sa dôležité znaky a vzťahy v situácii, spresňuje sa podstata problému.</a:t>
            </a:r>
          </a:p>
          <a:p>
            <a:pPr algn="l"/>
            <a:r>
              <a:rPr lang="sk-SK" sz="2400" dirty="0">
                <a:solidFill>
                  <a:srgbClr val="000000"/>
                </a:solidFill>
              </a:rPr>
              <a:t>     3. Vytváranie hypotéz. Na základe doterajších vedomostí a skúseností sa formujú  možnosti riešenia problému, vytyčujú sa pracovné hypotézy.</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dirty="0" smtClean="0">
                <a:solidFill>
                  <a:srgbClr val="000000"/>
                </a:solidFill>
              </a:rPr>
              <a:t>     4</a:t>
            </a:r>
            <a:r>
              <a:rPr lang="sk-SK" sz="2400" dirty="0">
                <a:solidFill>
                  <a:srgbClr val="000000"/>
                </a:solidFill>
              </a:rPr>
              <a:t>. Verifikácia (overovanie) hypotéz. Prehodnocujú a overujú sa predpokladané spôsoby dosiahnutia žiaduceho cieľového stavu, vylučujú sa nevhodné, nezodpovedajúce možnosti.</a:t>
            </a:r>
          </a:p>
          <a:p>
            <a:pPr algn="l"/>
            <a:r>
              <a:rPr lang="sk-SK" sz="2400" dirty="0">
                <a:solidFill>
                  <a:srgbClr val="000000"/>
                </a:solidFill>
              </a:rPr>
              <a:t>     5. Završujúca syntéza. Dochádza sa k nájdeniu všeobecnej stratégie, metódy na riešenie  celej skupiny problémov určitého typu. Je výsledkom pochopenia podstatných vzťahov a súvislostí v danej problémovej situácii. Subjekt je schopný nadobudnuté vedomosti a spôsobilosti používať v ďalších podobných úlohách a činnostiach.</a:t>
            </a:r>
          </a:p>
          <a:p>
            <a:pPr algn="l"/>
            <a:r>
              <a:rPr lang="sk-SK" sz="2400" dirty="0">
                <a:solidFill>
                  <a:srgbClr val="000000"/>
                </a:solidFill>
              </a:rPr>
              <a:t>     V skutočnosti sa, samozrejme, nemusia prejaviť všetky uvedené fázy riešenia problému alebo sa nemusia prejaviť v uvedenej následnosti.</a:t>
            </a:r>
          </a:p>
          <a:p>
            <a:pPr algn="l"/>
            <a:r>
              <a:rPr lang="sk-SK" sz="2400" dirty="0">
                <a:solidFill>
                  <a:srgbClr val="000000"/>
                </a:solidFill>
              </a:rPr>
              <a:t>     Učenie sa riešením problému sa uplatňuje pri problémovom vyučovaní, ktoré je najvyššou formou riadeného učenia sa. Bližšie sa o ňom možno dozvedieť v ďalšej časti tejto publikácie.</a:t>
            </a:r>
          </a:p>
          <a:p>
            <a:pPr algn="l"/>
            <a:r>
              <a:rPr lang="sk-SK" sz="2400" dirty="0">
                <a:solidFill>
                  <a:srgbClr val="000000"/>
                </a:solidFill>
              </a:rPr>
              <a:t>     K žiaducemu cieľovému </a:t>
            </a:r>
            <a:r>
              <a:rPr lang="sk-SK" sz="2400" dirty="0" smtClean="0">
                <a:solidFill>
                  <a:srgbClr val="000000"/>
                </a:solidFill>
              </a:rPr>
              <a:t>stavu </a:t>
            </a:r>
            <a:r>
              <a:rPr lang="sk-SK" sz="2400" dirty="0">
                <a:solidFill>
                  <a:srgbClr val="000000"/>
                </a:solidFill>
              </a:rPr>
              <a:t>sa možno dostať v podstate dvoma </a:t>
            </a:r>
            <a:r>
              <a:rPr lang="sk-SK" sz="2400" b="1" dirty="0">
                <a:solidFill>
                  <a:srgbClr val="000000"/>
                </a:solidFill>
              </a:rPr>
              <a:t>stratégiami</a:t>
            </a:r>
            <a:r>
              <a:rPr lang="sk-SK" sz="2400" dirty="0">
                <a:solidFill>
                  <a:srgbClr val="000000"/>
                </a:solidFill>
              </a:rPr>
              <a:t>. Jednou z nich je </a:t>
            </a:r>
            <a:r>
              <a:rPr lang="sk-SK" sz="2400" i="1" dirty="0">
                <a:solidFill>
                  <a:srgbClr val="000000"/>
                </a:solidFill>
              </a:rPr>
              <a:t>algoritmus</a:t>
            </a:r>
            <a:r>
              <a:rPr lang="sk-SK" sz="2400" dirty="0">
                <a:solidFill>
                  <a:srgbClr val="000000"/>
                </a:solidFill>
              </a:rPr>
              <a:t>, kedy máme daný presný postup krokov (napr. ako riešiť určitý typ matematických úloh alebo aký postup treba dodržať pri príprave nejakého jedla). V tomto prípade sa nejedná o problém v pravom slova zmysle (spôsob riešenia je predsa známy), a preto hovoríme skôr o úlohách. Druhá stratégia, keď postup riešenia nepoznáme a musíme ho objaviť, sa označuje ako </a:t>
            </a:r>
            <a:r>
              <a:rPr lang="sk-SK" sz="2400" i="1" dirty="0">
                <a:solidFill>
                  <a:srgbClr val="000000"/>
                </a:solidFill>
              </a:rPr>
              <a:t>heuristika</a:t>
            </a:r>
            <a:r>
              <a:rPr lang="sk-SK" sz="2400" dirty="0">
                <a:solidFill>
                  <a:srgbClr val="000000"/>
                </a:solidFill>
              </a:rPr>
              <a:t>. Pritom možno rozlíšiť niekoľko spôsobov dosiahnutia cieľa:</a:t>
            </a:r>
          </a:p>
          <a:p>
            <a:pPr algn="l"/>
            <a:r>
              <a:rPr lang="sk-SK" sz="2400" dirty="0">
                <a:solidFill>
                  <a:srgbClr val="000000"/>
                </a:solidFill>
              </a:rPr>
              <a:t>     1) </a:t>
            </a:r>
            <a:r>
              <a:rPr lang="sk-SK" sz="2400" i="1" dirty="0">
                <a:solidFill>
                  <a:srgbClr val="000000"/>
                </a:solidFill>
              </a:rPr>
              <a:t>Pokus a omyl</a:t>
            </a:r>
            <a:r>
              <a:rPr lang="sk-SK" sz="2400" dirty="0">
                <a:solidFill>
                  <a:srgbClr val="000000"/>
                </a:solidFill>
              </a:rPr>
              <a:t> (napr. pri hľadaní strateného predmetu chodíme po byte a pozeráme sa, kde nás napadne, či tam náhodou nie je)</a:t>
            </a:r>
          </a:p>
          <a:p>
            <a:pPr algn="l"/>
            <a:r>
              <a:rPr lang="sk-SK" sz="2400" dirty="0">
                <a:solidFill>
                  <a:srgbClr val="000000"/>
                </a:solidFill>
              </a:rPr>
              <a:t>     2) </a:t>
            </a:r>
            <a:r>
              <a:rPr lang="sk-SK" sz="2400" i="1" dirty="0">
                <a:solidFill>
                  <a:srgbClr val="000000"/>
                </a:solidFill>
              </a:rPr>
              <a:t>Postupná analýza a syntéza</a:t>
            </a:r>
            <a:r>
              <a:rPr lang="sk-SK" sz="2400" dirty="0">
                <a:solidFill>
                  <a:srgbClr val="000000"/>
                </a:solidFill>
              </a:rPr>
              <a:t> (pri hľadaní začneme tam, kde ten predmet obvykle býva alebo sa pokúsime spomenúť si kedy a kde sme ho naposledy videli, držali v rukách, čo sme robili potom, kde sme potom išli atď.).</a:t>
            </a:r>
          </a:p>
          <a:p>
            <a:pPr algn="l"/>
            <a:r>
              <a:rPr lang="sk-SK" sz="2400" dirty="0">
                <a:solidFill>
                  <a:srgbClr val="000000"/>
                </a:solidFill>
              </a:rPr>
              <a:t>     3) </a:t>
            </a:r>
            <a:r>
              <a:rPr lang="sk-SK" sz="2400" i="1" dirty="0" err="1">
                <a:solidFill>
                  <a:srgbClr val="000000"/>
                </a:solidFill>
              </a:rPr>
              <a:t>Vhľad</a:t>
            </a:r>
            <a:r>
              <a:rPr lang="sk-SK" sz="2400" dirty="0">
                <a:solidFill>
                  <a:srgbClr val="000000"/>
                </a:solidFill>
              </a:rPr>
              <a:t> (zrazu nás napadne, kde vec je, akoby samo sa to pospája a zrazu je to jasné).</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b="1" dirty="0">
                <a:solidFill>
                  <a:srgbClr val="000000"/>
                </a:solidFill>
              </a:rPr>
              <a:t>Sociálne učenie</a:t>
            </a:r>
            <a:endParaRPr lang="sk-SK" sz="2400" dirty="0">
              <a:solidFill>
                <a:srgbClr val="000000"/>
              </a:solidFill>
            </a:endParaRPr>
          </a:p>
          <a:p>
            <a:pPr algn="l"/>
            <a:r>
              <a:rPr lang="sk-SK" sz="2400" dirty="0">
                <a:solidFill>
                  <a:srgbClr val="000000"/>
                </a:solidFill>
              </a:rPr>
              <a:t>     V psychológii sa rozlišuje ešte jeden druh učenia - sociálne učenie. Odlišuje sa obsahmi, ktoré sa učíme. Súvisí so začleňovaním človeka do spoločnosti. Pri tomto druhu učenia si jednotlivec v styku s druhým človekom alebo so sociálnou skupinou osvojuje zručnosti, návyky a postoje potrebné k styku s ľuďmi, osvojuje si morálne, estetické a iné normy spoločnosti v ktorej žije, formujú sa jeho motívy a črty, ako je napr. individualizmus - kolektivizmus, agresivita - zmysel pre spoluprácu a pod.</a:t>
            </a:r>
          </a:p>
          <a:p>
            <a:pPr algn="l"/>
            <a:r>
              <a:rPr lang="sk-SK" sz="2400" dirty="0">
                <a:solidFill>
                  <a:srgbClr val="000000"/>
                </a:solidFill>
              </a:rPr>
              <a:t>     Elementárnymi formami sociálneho učenia, podľa </a:t>
            </a:r>
            <a:r>
              <a:rPr lang="sk-SK" sz="2400" dirty="0" err="1">
                <a:solidFill>
                  <a:srgbClr val="000000"/>
                </a:solidFill>
              </a:rPr>
              <a:t>Čápa</a:t>
            </a:r>
            <a:r>
              <a:rPr lang="sk-SK" sz="2400" dirty="0">
                <a:solidFill>
                  <a:srgbClr val="000000"/>
                </a:solidFill>
              </a:rPr>
              <a:t> (1980) sú učenie napodobňovaním, sociálnym spevňovaním a identifikáciou.</a:t>
            </a:r>
          </a:p>
          <a:p>
            <a:pPr algn="l"/>
            <a:r>
              <a:rPr lang="sk-SK" sz="2400" i="1" dirty="0">
                <a:solidFill>
                  <a:srgbClr val="000000"/>
                </a:solidFill>
              </a:rPr>
              <a:t>     a) Učenie napodobňovaním</a:t>
            </a:r>
            <a:r>
              <a:rPr lang="sk-SK" sz="2400" dirty="0">
                <a:solidFill>
                  <a:srgbClr val="000000"/>
                </a:solidFill>
              </a:rPr>
              <a:t> sa vyskytuje aj u zvierat. U človeka je to forma sociálneho učenia, ktorá je najstaršia v histórii spoločnosti i vo vývoji jednotlivca. Dieťa napodobňuje dospelých v ich práci, v každodennom živote. O niektorých etnických skupinách sa uvádza, že nebránia deťom pozorovať dospelých ani  v najintímnejších situáciách, takže príležitosť k preberaní skúsenosti napodobňovaním je všestranná. Dieťa sa napodobňovaním učí reči, mimike a gestikulácii, živému alebo zdržanlivému prejavu citov, napodobňovaním preberá aj sympatie alebo antipatie k rôznym druhom jedla a tovaru, ale tiež k rôznym druhom zábavy,  športu, práce a pod. Napodobňovaním preberá i spôsob života, spoločenské názory a postoje. Napodobňovanie je však aj dôležitým mechanizmom pri vzniku nikotinizmu, alkoholizmu a iných drogových závislostí ako aj niektorých patologických prejavov.</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i="1" dirty="0">
                <a:solidFill>
                  <a:srgbClr val="000000"/>
                </a:solidFill>
              </a:rPr>
              <a:t>b) Učenie sociálnym spevňovaním</a:t>
            </a:r>
            <a:r>
              <a:rPr lang="sk-SK" sz="2400" dirty="0">
                <a:solidFill>
                  <a:srgbClr val="000000"/>
                </a:solidFill>
              </a:rPr>
              <a:t>. Rodičia spravidla chvália a odmeňujú dieťa za správanie, ktoré zodpovedá požiadavkám, normám, zvyklostiam samej spoločnosti. To pôsobí ako spevnenie, posilnenie, dieťa si tým upevní svoje správanie. Je to v podstate jeden z príkladov podmieneného reflexu, prípadne inštrumentálneho podmieňovania o ktorom sme už hovorili. Spevnenie alebo posilnenie prichádza od inej osoby, prípadne od sociálnej skupiny, preto hovoríme o </a:t>
            </a:r>
            <a:r>
              <a:rPr lang="sk-SK" sz="2400" i="1" dirty="0">
                <a:solidFill>
                  <a:srgbClr val="000000"/>
                </a:solidFill>
              </a:rPr>
              <a:t>sociálnom</a:t>
            </a:r>
            <a:r>
              <a:rPr lang="sk-SK" sz="2400" dirty="0">
                <a:solidFill>
                  <a:srgbClr val="000000"/>
                </a:solidFill>
              </a:rPr>
              <a:t> spevňovaní.</a:t>
            </a:r>
          </a:p>
          <a:p>
            <a:pPr algn="l"/>
            <a:r>
              <a:rPr lang="sk-SK" sz="2400" dirty="0">
                <a:solidFill>
                  <a:srgbClr val="000000"/>
                </a:solidFill>
              </a:rPr>
              <a:t>     </a:t>
            </a:r>
            <a:r>
              <a:rPr lang="sk-SK" sz="2400" i="1" dirty="0">
                <a:solidFill>
                  <a:srgbClr val="000000"/>
                </a:solidFill>
              </a:rPr>
              <a:t>c) Identifikácia</a:t>
            </a:r>
            <a:r>
              <a:rPr lang="sk-SK" sz="2400" dirty="0">
                <a:solidFill>
                  <a:srgbClr val="000000"/>
                </a:solidFill>
              </a:rPr>
              <a:t> znamená doslova stotožnenie, t.j. stotožnenie s osobou, ku ktorej má jednotlivec veľmi kladný vzťah, úsilie stať sa takým, aká je táto osoba. Identifikácia súvisí s napodobňovaním, niektorí autori medzi nimi ani nerozlišujú. Rozlíšenie spočíva zhruba v tom, že napodobňovanie sa týka prevažne vonkajších foriem správania, kým v identifikácii ide predovšetkým o „vnútorné“ charakteristiky osobnosti, ako je napr. statočnosť, obetovanie sa alebo naopak bezohľadné presadzovanie svojej vôle a pod. Každý človek sa niekedy s niekým identifikuje: s otcom, učiteľom, so známym športovcom, s hrdinom z románu alebo filmu a pod. Prijíma za vlastné jeho názory a zásady (a tým aj normy určitej spoločenskej skupiny, ku ktorej patrí), dochádza k zvnútorneniu týchto pôvodne vonkajších spoločenských požiadaviek a noriem. Jednotlivec potom porovnáva (niekedy priamo zámerne, uvedomene) svoje správanie a konanie s osobou, s ktorou sa identifikuje, so svojim vzorom či ideálom, s vnútornými, </a:t>
            </a:r>
            <a:r>
              <a:rPr lang="sk-SK" sz="2400" dirty="0" err="1">
                <a:solidFill>
                  <a:srgbClr val="000000"/>
                </a:solidFill>
              </a:rPr>
              <a:t>interiorizovanými</a:t>
            </a:r>
            <a:r>
              <a:rPr lang="sk-SK" sz="2400" dirty="0">
                <a:solidFill>
                  <a:srgbClr val="000000"/>
                </a:solidFill>
              </a:rPr>
              <a:t> normami. Podľa toho hodnotí a koriguje svoje správanie a konanie. Je to osobitný prípad </a:t>
            </a:r>
            <a:r>
              <a:rPr lang="sk-SK" sz="2400" dirty="0" err="1">
                <a:solidFill>
                  <a:srgbClr val="000000"/>
                </a:solidFill>
              </a:rPr>
              <a:t>autoregulácie</a:t>
            </a:r>
            <a:r>
              <a:rPr lang="sk-SK" sz="2400" dirty="0">
                <a:solidFill>
                  <a:srgbClr val="000000"/>
                </a:solidFill>
              </a:rPr>
              <a:t> pri učení.</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dirty="0">
                <a:solidFill>
                  <a:srgbClr val="000000"/>
                </a:solidFill>
              </a:rPr>
              <a:t>V učení identifikáciou je obzvlášť dôležitý jeden moment, ktorý vynikne pri porovnaní s učením na základe spevňovania. Sociálne učenie spevňovaním sa vyznačuje tým, že vychovávateľ opakovane odmeňuje alebo naopak trestá správanie dieťaťa a tak </a:t>
            </a:r>
            <a:r>
              <a:rPr lang="sk-SK" sz="2400" i="1" dirty="0">
                <a:solidFill>
                  <a:srgbClr val="000000"/>
                </a:solidFill>
              </a:rPr>
              <a:t>zvonka reguluje</a:t>
            </a:r>
            <a:r>
              <a:rPr lang="sk-SK" sz="2400" dirty="0">
                <a:solidFill>
                  <a:srgbClr val="000000"/>
                </a:solidFill>
              </a:rPr>
              <a:t> proces učenia, prípadne výchovu dieťaťa. Oproti tomu pri učení identifikáciou jedinec uskutočňuje </a:t>
            </a:r>
            <a:r>
              <a:rPr lang="sk-SK" sz="2400" i="1" dirty="0" err="1">
                <a:solidFill>
                  <a:srgbClr val="000000"/>
                </a:solidFill>
              </a:rPr>
              <a:t>autoreguláciu</a:t>
            </a:r>
            <a:r>
              <a:rPr lang="sk-SK" sz="2400" dirty="0">
                <a:solidFill>
                  <a:srgbClr val="000000"/>
                </a:solidFill>
              </a:rPr>
              <a:t>, nepotrebuje teda stály dohľad a kontrolu, tresty a odmeny, prípadne je preňho prameňom radosti, uspokojenia, „odmenou“ to, keď sa správal v súhlase so vzorom a prijatou normou, kým prameňom nespokojnosti, „trestom“ je preňho opačné správanie. Učenie identifikáciou zodpovedá už vyššiemu stupňu vo vývine jednotlivca, je to mechanizmus dôležitý z hľadiska sebavýchovy a rozvíjania aktivity osobnosti ( </a:t>
            </a:r>
            <a:r>
              <a:rPr lang="sk-SK" sz="2400" dirty="0" err="1">
                <a:solidFill>
                  <a:srgbClr val="000000"/>
                </a:solidFill>
              </a:rPr>
              <a:t>Čáp</a:t>
            </a:r>
            <a:r>
              <a:rPr lang="sk-SK" sz="2400" dirty="0">
                <a:solidFill>
                  <a:srgbClr val="000000"/>
                </a:solidFill>
              </a:rPr>
              <a:t>, 1980).</a:t>
            </a:r>
          </a:p>
          <a:p>
            <a:pPr algn="l"/>
            <a:r>
              <a:rPr lang="sk-SK" sz="2400" dirty="0">
                <a:solidFill>
                  <a:srgbClr val="000000"/>
                </a:solidFill>
              </a:rPr>
              <a:t>       </a:t>
            </a:r>
          </a:p>
          <a:p>
            <a:pPr algn="l"/>
            <a:r>
              <a:rPr lang="sk-SK" sz="2400" b="1" dirty="0">
                <a:solidFill>
                  <a:srgbClr val="000000"/>
                </a:solidFill>
              </a:rPr>
              <a:t>Všeobecné zákony </a:t>
            </a:r>
            <a:r>
              <a:rPr lang="sk-SK" sz="2400" b="1" dirty="0" smtClean="0">
                <a:solidFill>
                  <a:srgbClr val="000000"/>
                </a:solidFill>
              </a:rPr>
              <a:t>učenia</a:t>
            </a:r>
            <a:endParaRPr lang="sk-SK" sz="2400" dirty="0">
              <a:solidFill>
                <a:srgbClr val="000000"/>
              </a:solidFill>
            </a:endParaRPr>
          </a:p>
          <a:p>
            <a:pPr algn="l"/>
            <a:r>
              <a:rPr lang="sk-SK" sz="2400" dirty="0">
                <a:solidFill>
                  <a:srgbClr val="000000"/>
                </a:solidFill>
              </a:rPr>
              <a:t>     Uviedli sme niekoľko rôznych druhov učenia. Napriek ich rozmanitosti majú aj niečo spoločného. Psychológovia sa pokúsili toto „spoločné“ sformulovať do zákonov, pričom rôzni psychológovia uvádzajú rôzny počet týchto zákonov (napr. americkí psychológovia </a:t>
            </a:r>
            <a:r>
              <a:rPr lang="sk-SK" sz="2400" dirty="0" err="1">
                <a:solidFill>
                  <a:srgbClr val="000000"/>
                </a:solidFill>
              </a:rPr>
              <a:t>L.P.Thorpe</a:t>
            </a:r>
            <a:r>
              <a:rPr lang="sk-SK" sz="2400" dirty="0">
                <a:solidFill>
                  <a:srgbClr val="000000"/>
                </a:solidFill>
              </a:rPr>
              <a:t> a </a:t>
            </a:r>
            <a:r>
              <a:rPr lang="sk-SK" sz="2400" dirty="0" err="1">
                <a:solidFill>
                  <a:srgbClr val="000000"/>
                </a:solidFill>
              </a:rPr>
              <a:t>A.M.Schmuller</a:t>
            </a:r>
            <a:r>
              <a:rPr lang="sk-SK" sz="2400" dirty="0">
                <a:solidFill>
                  <a:srgbClr val="000000"/>
                </a:solidFill>
              </a:rPr>
              <a:t> ich uvádzajú až 44, český psychológ J. </a:t>
            </a:r>
            <a:r>
              <a:rPr lang="sk-SK" sz="2400" dirty="0" err="1">
                <a:solidFill>
                  <a:srgbClr val="000000"/>
                </a:solidFill>
              </a:rPr>
              <a:t>Čáp</a:t>
            </a:r>
            <a:r>
              <a:rPr lang="sk-SK" sz="2400" dirty="0">
                <a:solidFill>
                  <a:srgbClr val="000000"/>
                </a:solidFill>
              </a:rPr>
              <a:t> iba 3). V tejto práci sa pokúsime analyzovať 4 základné zákony učenia tak, ako ich uvádza napr. </a:t>
            </a:r>
            <a:r>
              <a:rPr lang="sk-SK" sz="2400" dirty="0" err="1">
                <a:solidFill>
                  <a:srgbClr val="000000"/>
                </a:solidFill>
              </a:rPr>
              <a:t>L.Ďurič</a:t>
            </a:r>
            <a:r>
              <a:rPr lang="sk-SK" sz="2400" dirty="0">
                <a:solidFill>
                  <a:srgbClr val="000000"/>
                </a:solidFill>
              </a:rPr>
              <a:t> (1988). Sú to tieto zákony:</a:t>
            </a:r>
          </a:p>
          <a:p>
            <a:pPr algn="l"/>
            <a:r>
              <a:rPr lang="sk-SK" sz="2400" dirty="0">
                <a:solidFill>
                  <a:srgbClr val="000000"/>
                </a:solidFill>
              </a:rPr>
              <a:t>     1. motivácie,</a:t>
            </a:r>
          </a:p>
          <a:p>
            <a:pPr algn="l"/>
            <a:r>
              <a:rPr lang="sk-SK" sz="2400" dirty="0">
                <a:solidFill>
                  <a:srgbClr val="000000"/>
                </a:solidFill>
              </a:rPr>
              <a:t>     2. spätnej informácie,</a:t>
            </a:r>
          </a:p>
          <a:p>
            <a:pPr algn="l"/>
            <a:r>
              <a:rPr lang="sk-SK" sz="2400" dirty="0">
                <a:solidFill>
                  <a:srgbClr val="000000"/>
                </a:solidFill>
              </a:rPr>
              <a:t>     3. transferu,</a:t>
            </a:r>
          </a:p>
          <a:p>
            <a:pPr algn="l"/>
            <a:r>
              <a:rPr lang="sk-SK" sz="2400" dirty="0">
                <a:solidFill>
                  <a:srgbClr val="000000"/>
                </a:solidFill>
              </a:rPr>
              <a:t>     4. opakovania.</a:t>
            </a:r>
          </a:p>
          <a:p>
            <a:pPr algn="l"/>
            <a:r>
              <a:rPr lang="sk-SK" sz="2400" dirty="0">
                <a:solidFill>
                  <a:srgbClr val="000000"/>
                </a:solidFill>
              </a:rPr>
              <a:t>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b="1" dirty="0">
                <a:solidFill>
                  <a:srgbClr val="000000"/>
                </a:solidFill>
              </a:rPr>
              <a:t>1. </a:t>
            </a:r>
            <a:r>
              <a:rPr lang="sk-SK" sz="2400" b="1" i="1" dirty="0">
                <a:solidFill>
                  <a:srgbClr val="000000"/>
                </a:solidFill>
              </a:rPr>
              <a:t>Zákon motivácie</a:t>
            </a:r>
            <a:endParaRPr lang="sk-SK" sz="2400" dirty="0">
              <a:solidFill>
                <a:srgbClr val="000000"/>
              </a:solidFill>
            </a:endParaRPr>
          </a:p>
          <a:p>
            <a:pPr algn="l"/>
            <a:r>
              <a:rPr lang="sk-SK" sz="2400" b="1" dirty="0">
                <a:solidFill>
                  <a:srgbClr val="000000"/>
                </a:solidFill>
              </a:rPr>
              <a:t>Ak má byť učenie efektívne, je nevyhnutné, aby bol učiaci sa motivovaný.</a:t>
            </a:r>
            <a:endParaRPr lang="sk-SK" sz="2400" dirty="0">
              <a:solidFill>
                <a:srgbClr val="000000"/>
              </a:solidFill>
            </a:endParaRPr>
          </a:p>
          <a:p>
            <a:pPr algn="l"/>
            <a:r>
              <a:rPr lang="sk-SK" sz="2400" dirty="0">
                <a:solidFill>
                  <a:srgbClr val="000000"/>
                </a:solidFill>
              </a:rPr>
              <a:t>     V tomto zákone je zovšeobecnené veľké množstvo výskumov i praktických skúseností. Je isté, že cieľavedomé učenie nemôže existovať bez aktivity učiaceho sa. Aktivitu vyvoláva predovšetkým stav motivácie. Bez záujmu sa učenie príliš nedarí a nepomáha tu ani úsilie učiteľov o lepšie vysvetlenie, porozumenie, vytvorenie lepšej metódy učenia. Práve preto prvou snahou každého dobrého (i vysokoškolského) učiteľa by malo byť vyvolanie záujmu o svoj predmet. Podnietenie záujmu často vedie k rýchlym pokrokom v učení, môže študenta podnietiť k tomu, že samostatne rozmýšľa a hľadá spôsob, ako zlepšiť svoj výkon a prekonať nedostatky. Pôsobenie motivácie pri učení sa niekedy vyjadruje pojmami spevňovanie, posilňovanie (zákon efektu), chápe sa ako najdôležitejší moment v podmieňovaní, o čom sme už hovorili. Mnohí autori tvrdia, že motivácia je podstatou učenia, pravda, spolu so schopnosťou učiť sa.</a:t>
            </a:r>
          </a:p>
          <a:p>
            <a:pPr algn="l"/>
            <a:r>
              <a:rPr lang="sk-SK" sz="2400" dirty="0">
                <a:solidFill>
                  <a:srgbClr val="000000"/>
                </a:solidFill>
              </a:rPr>
              <a:t>     Motiváciu učenia zabezpečujú motívy, ktoré vyvierajú z potrieb človeka. Motívy sú pohnútky k istej činnosti, ktoré možno definovať ako to, čo sa odráža v psychike človeka a podnecuje ho k činnosti, čo usmerňuje jeho činnosť na uspokojenie určitej potreby. Tie podnety, ktoré majú motivačný účinok, nazývame </a:t>
            </a:r>
            <a:r>
              <a:rPr lang="sk-SK" sz="2400" dirty="0" err="1">
                <a:solidFill>
                  <a:srgbClr val="000000"/>
                </a:solidFill>
              </a:rPr>
              <a:t>incentívami</a:t>
            </a:r>
            <a:r>
              <a:rPr lang="sk-SK" sz="2400" dirty="0">
                <a:solidFill>
                  <a:srgbClr val="000000"/>
                </a:solidFill>
              </a:rPr>
              <a:t>. Označujú sa aj ako vonkajšie motivačné činitele.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dirty="0">
                <a:solidFill>
                  <a:srgbClr val="000000"/>
                </a:solidFill>
              </a:rPr>
              <a:t>Podnetom pre zrakový orgán je svetlo, t.j. elektromagnetické vlnenie s dĺžkou od 380 do 750 </a:t>
            </a:r>
            <a:r>
              <a:rPr lang="sk-SK" sz="2400" dirty="0" err="1">
                <a:solidFill>
                  <a:srgbClr val="000000"/>
                </a:solidFill>
              </a:rPr>
              <a:t>milimikrónov</a:t>
            </a:r>
            <a:r>
              <a:rPr lang="sk-SK" sz="2400" dirty="0">
                <a:solidFill>
                  <a:srgbClr val="000000"/>
                </a:solidFill>
              </a:rPr>
              <a:t> </a:t>
            </a:r>
            <a:r>
              <a:rPr lang="sk-SK" sz="2400" dirty="0" smtClean="0">
                <a:solidFill>
                  <a:srgbClr val="000000"/>
                </a:solidFill>
              </a:rPr>
              <a:t>/milióntin </a:t>
            </a:r>
            <a:r>
              <a:rPr lang="sk-SK" sz="2400" dirty="0">
                <a:solidFill>
                  <a:srgbClr val="000000"/>
                </a:solidFill>
              </a:rPr>
              <a:t>milimetra </a:t>
            </a:r>
            <a:r>
              <a:rPr lang="sk-SK" sz="2400" dirty="0" smtClean="0">
                <a:solidFill>
                  <a:srgbClr val="000000"/>
                </a:solidFill>
              </a:rPr>
              <a:t>– </a:t>
            </a:r>
            <a:r>
              <a:rPr lang="sk-SK" sz="2400" dirty="0" err="1" smtClean="0">
                <a:solidFill>
                  <a:srgbClr val="000000"/>
                </a:solidFill>
              </a:rPr>
              <a:t>nanometrov</a:t>
            </a:r>
            <a:r>
              <a:rPr lang="sk-SK" sz="2400" dirty="0" smtClean="0">
                <a:solidFill>
                  <a:srgbClr val="000000"/>
                </a:solidFill>
              </a:rPr>
              <a:t>/, </a:t>
            </a:r>
            <a:r>
              <a:rPr lang="sk-SK" sz="2400" dirty="0">
                <a:solidFill>
                  <a:srgbClr val="000000"/>
                </a:solidFill>
              </a:rPr>
              <a:t>ktoré pociťujeme ako denné svetlo. Pri spektrálnom rozložení svetla vlny istej dĺžky vyvolávajú pocit istej formy. Tak napr. červené svetlo pociťujeme, ak sú svetelné vlny dlhé 630-720 </a:t>
            </a:r>
            <a:r>
              <a:rPr lang="sk-SK" sz="2400" dirty="0" err="1">
                <a:solidFill>
                  <a:srgbClr val="000000"/>
                </a:solidFill>
              </a:rPr>
              <a:t>nanometrov</a:t>
            </a:r>
            <a:r>
              <a:rPr lang="sk-SK" sz="2400" dirty="0">
                <a:solidFill>
                  <a:srgbClr val="000000"/>
                </a:solidFill>
              </a:rPr>
              <a:t>, žltá farba - 570-720 </a:t>
            </a:r>
            <a:r>
              <a:rPr lang="sk-SK" sz="2400" dirty="0" err="1">
                <a:solidFill>
                  <a:srgbClr val="000000"/>
                </a:solidFill>
              </a:rPr>
              <a:t>nanometrov</a:t>
            </a:r>
            <a:r>
              <a:rPr lang="sk-SK" sz="2400" dirty="0">
                <a:solidFill>
                  <a:srgbClr val="000000"/>
                </a:solidFill>
              </a:rPr>
              <a:t> atď.</a:t>
            </a:r>
          </a:p>
          <a:p>
            <a:pPr algn="l"/>
            <a:r>
              <a:rPr lang="sk-SK" sz="2400" dirty="0">
                <a:solidFill>
                  <a:srgbClr val="000000"/>
                </a:solidFill>
              </a:rPr>
              <a:t>	Vlny väčšej dĺžky ako 760 </a:t>
            </a:r>
            <a:r>
              <a:rPr lang="sk-SK" sz="2400" dirty="0" err="1">
                <a:solidFill>
                  <a:srgbClr val="000000"/>
                </a:solidFill>
              </a:rPr>
              <a:t>nanometrov</a:t>
            </a:r>
            <a:r>
              <a:rPr lang="sk-SK" sz="2400" dirty="0">
                <a:solidFill>
                  <a:srgbClr val="000000"/>
                </a:solidFill>
              </a:rPr>
              <a:t> už nevyvolávajú nijaké zrakové pocity a kratšia ako 380 </a:t>
            </a:r>
            <a:r>
              <a:rPr lang="sk-SK" sz="2400" dirty="0" err="1">
                <a:solidFill>
                  <a:srgbClr val="000000"/>
                </a:solidFill>
              </a:rPr>
              <a:t>nanometrov</a:t>
            </a:r>
            <a:r>
              <a:rPr lang="sk-SK" sz="2400" dirty="0">
                <a:solidFill>
                  <a:srgbClr val="000000"/>
                </a:solidFill>
              </a:rPr>
              <a:t> ešte nevyvolávajú nijaký zrakový pocit.</a:t>
            </a:r>
          </a:p>
          <a:p>
            <a:pPr algn="l"/>
            <a:r>
              <a:rPr lang="sk-SK" sz="2400" dirty="0">
                <a:solidFill>
                  <a:srgbClr val="000000"/>
                </a:solidFill>
              </a:rPr>
              <a:t>	Všetko čo vidíme, má nejakú farbu. Bezfarebný predmet môže byť iba úplne priezračný, a teda neviditeľný predmet. Preto možno povedať, že zrakové pocity sú pocitmi farby.	</a:t>
            </a:r>
          </a:p>
          <a:p>
            <a:pPr algn="l"/>
            <a:r>
              <a:rPr lang="sk-SK" sz="2400" dirty="0">
                <a:solidFill>
                  <a:srgbClr val="000000"/>
                </a:solidFill>
              </a:rPr>
              <a:t>	Všetky farby možno rozdeliť na dve skupiny:</a:t>
            </a:r>
          </a:p>
          <a:p>
            <a:pPr algn="l"/>
            <a:r>
              <a:rPr lang="sk-SK" sz="2400" dirty="0">
                <a:solidFill>
                  <a:srgbClr val="000000"/>
                </a:solidFill>
              </a:rPr>
              <a:t>	1. Farby achromatické </a:t>
            </a:r>
            <a:r>
              <a:rPr lang="sk-SK" sz="2400" dirty="0" smtClean="0">
                <a:solidFill>
                  <a:srgbClr val="000000"/>
                </a:solidFill>
              </a:rPr>
              <a:t>/čierna</a:t>
            </a:r>
            <a:r>
              <a:rPr lang="sk-SK" sz="2400" dirty="0">
                <a:solidFill>
                  <a:srgbClr val="000000"/>
                </a:solidFill>
              </a:rPr>
              <a:t>, všetky sivé až po </a:t>
            </a:r>
            <a:r>
              <a:rPr lang="sk-SK" sz="2400" dirty="0" smtClean="0">
                <a:solidFill>
                  <a:srgbClr val="000000"/>
                </a:solidFill>
              </a:rPr>
              <a:t>bielu/</a:t>
            </a:r>
            <a:endParaRPr lang="sk-SK" sz="2400" dirty="0">
              <a:solidFill>
                <a:srgbClr val="000000"/>
              </a:solidFill>
            </a:endParaRPr>
          </a:p>
          <a:p>
            <a:pPr algn="l"/>
            <a:r>
              <a:rPr lang="sk-SK" sz="2400" dirty="0">
                <a:solidFill>
                  <a:srgbClr val="000000"/>
                </a:solidFill>
              </a:rPr>
              <a:t>	2. Farby chromatické - všetky ostatné, t.j. červená, žltá, zelená a modrá so všetkými odtieňmi.</a:t>
            </a:r>
          </a:p>
          <a:p>
            <a:pPr algn="l"/>
            <a:r>
              <a:rPr lang="sk-SK" sz="2400" dirty="0">
                <a:solidFill>
                  <a:srgbClr val="000000"/>
                </a:solidFill>
              </a:rPr>
              <a:t>	Videnie farieb sa fyzikálne zakladá na pohlcovaní a odrážaní rozličných vlnových dĺžok. Niektoré predmety odrážajú skoro celý svetelný lúč, a preto sa nám javia ako biele. Iné predmety odrážajú z neho veľmi málo, avšak veľa pohlcujú a javia sa nám ako čierne. Iné predmety zasa pohlcujú iba niektoré vlnové dĺžky a niektoré odrážajú.</a:t>
            </a:r>
          </a:p>
          <a:p>
            <a:pPr algn="l"/>
            <a:endParaRPr lang="sk-SK" sz="2400" dirty="0">
              <a:solidFill>
                <a:srgbClr val="000000"/>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7500" lnSpcReduction="20000"/>
          </a:bodyPr>
          <a:lstStyle/>
          <a:p>
            <a:pPr algn="l"/>
            <a:r>
              <a:rPr lang="sk-SK" sz="2400" dirty="0">
                <a:solidFill>
                  <a:srgbClr val="000000"/>
                </a:solidFill>
              </a:rPr>
              <a:t>Motivácia môže byť vnútorná a vonkajšia.</a:t>
            </a:r>
          </a:p>
          <a:p>
            <a:pPr algn="l"/>
            <a:r>
              <a:rPr lang="sk-SK" sz="2400" dirty="0">
                <a:solidFill>
                  <a:srgbClr val="000000"/>
                </a:solidFill>
              </a:rPr>
              <a:t>     </a:t>
            </a:r>
            <a:r>
              <a:rPr lang="sk-SK" sz="2400" i="1" dirty="0">
                <a:solidFill>
                  <a:srgbClr val="000000"/>
                </a:solidFill>
              </a:rPr>
              <a:t>Vnútorná motivácia</a:t>
            </a:r>
            <a:r>
              <a:rPr lang="sk-SK" sz="2400" dirty="0">
                <a:solidFill>
                  <a:srgbClr val="000000"/>
                </a:solidFill>
              </a:rPr>
              <a:t> je stav, ktorý „núti“ jednotlivca niečo robiť alebo niečomu sa učiť pre vlastné uspokojenie, pre vlastný zážitok. Závisí od vedomostí, zručností, návykov a postojov, ktoré si človek prináša (alebo naopak neprináša) z predchádzajúceho učenia, od metód učenia, ktoré si osvojil, od úrovne a kvalít jeho schopností, od jeho charakteru a ďalších osobnostných vlastností. Tieto vlastnosti často rozhodujú o zvládnutí alebo nezvládnutí prekážok a ťažkostí, ktoré sa skôr alebo neskôr vyskytnú pri učení. Tým pôsobia na náladu, motiváciu a ďalšie podmienky i na výsledky učenia. Ak už hovoríme o nálade, treba poznamenať, že pre dobré učenie je potrebné navodiť priaznivú, dobrú náladu, čo veľmi často závisí od učiteľa.</a:t>
            </a:r>
          </a:p>
          <a:p>
            <a:pPr algn="l"/>
            <a:r>
              <a:rPr lang="sk-SK" sz="2400" dirty="0">
                <a:solidFill>
                  <a:srgbClr val="000000"/>
                </a:solidFill>
              </a:rPr>
              <a:t>     </a:t>
            </a:r>
            <a:r>
              <a:rPr lang="sk-SK" sz="2400" i="1" dirty="0">
                <a:solidFill>
                  <a:srgbClr val="000000"/>
                </a:solidFill>
              </a:rPr>
              <a:t>Vonkajšia motivácia</a:t>
            </a:r>
            <a:endParaRPr lang="sk-SK" sz="2400" dirty="0">
              <a:solidFill>
                <a:srgbClr val="000000"/>
              </a:solidFill>
            </a:endParaRPr>
          </a:p>
          <a:p>
            <a:pPr algn="l"/>
            <a:r>
              <a:rPr lang="sk-SK" sz="2400" dirty="0">
                <a:solidFill>
                  <a:srgbClr val="000000"/>
                </a:solidFill>
              </a:rPr>
              <a:t>     Tento druh motivácie sa chápe ako stav, keď sa jednotlivec neučí z vlastného záujmu, ale vplyvom vonkajších motivačných činiteľov. V riadenom školskom učení sa žiaci často učia vplyvom vonkajšej motivácie. Na vysokej škole by to malo byť ináč, ale aj tu sa, žiaľ, študenti učia často na základe vonkajšej motivácie (známka, možnosť získať internát pri dobrom prospechu a pod.). Vonkajšia motivácia v učení má nižšiu hodnotu, ako motivácia vnútorná. Vonkajšia motivácia často vedie k tomu, že učebný materiál je veľmi neobľúbený a môže navodiť frustrujúcu bariéru na ceste splnenia stanovených požiadaviek. V tomto prípade, t.j. pri prekonaní frustrujúcej bariéry, príjemný zážitok nevzniká zo samotného procesu učenia, ale z dosiahnutého cieľa, ktorý je zvonka stanovený. Pri takejto motivácii sa stáva, že študent obchádza samotný proces učenia a usiluje sa dosiahnuť vytýčený cieľ podvádzaním (používa „ťaháky“, alebo odpisuje od kolegu).</a:t>
            </a:r>
          </a:p>
          <a:p>
            <a:pPr algn="l"/>
            <a:r>
              <a:rPr lang="sk-SK" sz="2400" dirty="0">
                <a:solidFill>
                  <a:srgbClr val="000000"/>
                </a:solidFill>
              </a:rPr>
              <a:t>     Aj keď vnútorná motivácia je hodnotnejšia, netreba úplne zaznávať ani motiváciu vonkajšiu. K problematike motivácie sa ešte vrátime.</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b="1" dirty="0" smtClean="0">
                <a:solidFill>
                  <a:srgbClr val="000000"/>
                </a:solidFill>
              </a:rPr>
              <a:t> 2.</a:t>
            </a:r>
            <a:r>
              <a:rPr lang="sk-SK" sz="2400" dirty="0" smtClean="0">
                <a:solidFill>
                  <a:srgbClr val="000000"/>
                </a:solidFill>
              </a:rPr>
              <a:t> </a:t>
            </a:r>
            <a:r>
              <a:rPr lang="sk-SK" sz="2400" b="1" i="1" dirty="0" smtClean="0">
                <a:solidFill>
                  <a:srgbClr val="000000"/>
                </a:solidFill>
              </a:rPr>
              <a:t>Zákon spätnej informácie (spätnej väzby)</a:t>
            </a:r>
            <a:endParaRPr lang="sk-SK" sz="2400" dirty="0" smtClean="0">
              <a:solidFill>
                <a:srgbClr val="000000"/>
              </a:solidFill>
            </a:endParaRPr>
          </a:p>
          <a:p>
            <a:pPr algn="l"/>
            <a:r>
              <a:rPr lang="sk-SK" sz="2400" b="1" dirty="0" smtClean="0">
                <a:solidFill>
                  <a:srgbClr val="000000"/>
                </a:solidFill>
              </a:rPr>
              <a:t>Ak má byť učenie efektívne, je nevyhnutné aby učiaci sa dostal spätnú informáciu o tom, ak osa danú vec (úkon atď.) naučil.</a:t>
            </a:r>
            <a:endParaRPr lang="sk-SK" sz="2400" dirty="0" smtClean="0">
              <a:solidFill>
                <a:srgbClr val="000000"/>
              </a:solidFill>
            </a:endParaRPr>
          </a:p>
          <a:p>
            <a:pPr algn="l"/>
            <a:r>
              <a:rPr lang="sk-SK" sz="2400" dirty="0" smtClean="0">
                <a:solidFill>
                  <a:srgbClr val="000000"/>
                </a:solidFill>
              </a:rPr>
              <a:t>     Učiaci sa potrebuje dostať informáciu o tom, či postupuje tak, ako sa to od neho očakáva, či sú jeho výsledky  správne. Túto spätnú informáciu o svojom výkone získava buď sám, alebo prostredníctvom vonkajších zdrojov, ako je napríklad učiteľ, experimentátor (ak ide o experimenty s učením), stroj (napr. počítač), program. Je dôležité, aby kontrola učiaceho sa (spätná väzba) bola priebežná a včasná. Týka sa teda celého procesu učenia a nielen jeho výsledku. Práve preto sú veľmi dôležité priebežné previerky vedomostí, zručností a návykov študentov a nemožno sa uspokojiť iba s finálnym známkovaním. V súčasnosti sa psychológovia zaoberajú ešte jedným dôležitým činiteľom kontroly učenia, a to tzv. </a:t>
            </a:r>
            <a:r>
              <a:rPr lang="sk-SK" sz="2400" dirty="0" err="1" smtClean="0">
                <a:solidFill>
                  <a:srgbClr val="000000"/>
                </a:solidFill>
              </a:rPr>
              <a:t>metakogníciou</a:t>
            </a:r>
            <a:r>
              <a:rPr lang="sk-SK" sz="2400" dirty="0" smtClean="0">
                <a:solidFill>
                  <a:srgbClr val="000000"/>
                </a:solidFill>
              </a:rPr>
              <a:t>, ktorá sa chápe ako usmerňovanie, riadenie vlastných poznávacích procesov. </a:t>
            </a:r>
            <a:r>
              <a:rPr lang="sk-SK" sz="2400" dirty="0" err="1" smtClean="0">
                <a:solidFill>
                  <a:srgbClr val="000000"/>
                </a:solidFill>
              </a:rPr>
              <a:t>Metakogníciou</a:t>
            </a:r>
            <a:r>
              <a:rPr lang="sk-SK" sz="2400" dirty="0" smtClean="0">
                <a:solidFill>
                  <a:srgbClr val="000000"/>
                </a:solidFill>
              </a:rPr>
              <a:t> sa budeme podrobnejšie zaoberať v osobitnej časti tejto publikácie.</a:t>
            </a:r>
          </a:p>
          <a:p>
            <a:pPr algn="l"/>
            <a:r>
              <a:rPr lang="sk-SK" sz="2400" dirty="0" smtClean="0">
                <a:solidFill>
                  <a:srgbClr val="000000"/>
                </a:solidFill>
              </a:rPr>
              <a:t>     Jednotlivec, ktorý sa učí, vždy prijíma nejaké informácie. Napr. študent sleduje na prednáške učiteľov výklad, sleduje predvedenie nejakého pracovného úkonu, ktorý má napodobniť a pod. Ďalším momentom v učení je spracovanie týchto informácií podľa doterajších skúseností daného človeka. V uvedenom príklade si utvorí predbežnú predstavu a pojmy z preberanej študijnej látky, vytvorí si predbežný obraz a plán pracovného úkonu. Nasleduje realizácia činnosti učiaceho sa jednotlivca, ktorý reprodukuje alebo aplikuje  vedomosti, pokúša sa sám realizovať príslušný pracovný úkon. Jednotlivec  pri tom sleduje priebeh a výsledok svojej činnosti (prijíma </a:t>
            </a:r>
            <a:r>
              <a:rPr lang="sk-SK" sz="2400" dirty="0" err="1" smtClean="0">
                <a:solidFill>
                  <a:srgbClr val="000000"/>
                </a:solidFill>
              </a:rPr>
              <a:t>spätnoväzobné</a:t>
            </a:r>
            <a:r>
              <a:rPr lang="sk-SK" sz="2400" dirty="0" smtClean="0">
                <a:solidFill>
                  <a:srgbClr val="000000"/>
                </a:solidFill>
              </a:rPr>
              <a:t> informácie), kontroluje ho a na podklade porovnania so spracovanými informáciami (napr. s obrazom a plánom nacvičovaného úkonu) a podľa toho koriguje, pozmeňuje ďalšie opakovanie alebo aj doterajší vnútorný obraz a plán činnosti. Pritom mu môže pomáhať (ale niekedy aj rušivo pôsobiť) kontrola a korekcia zvonka, od učiteľov, kolegov atď.</a:t>
            </a:r>
            <a:endParaRPr lang="sk-SK" sz="2400" dirty="0">
              <a:solidFill>
                <a:srgbClr val="000000"/>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smtClean="0">
                <a:solidFill>
                  <a:srgbClr val="000000"/>
                </a:solidFill>
              </a:rPr>
              <a:t> Spätná väzba by teda mala poskytnúť učiacemu sa informácie o tom, či:</a:t>
            </a:r>
          </a:p>
          <a:p>
            <a:pPr algn="l"/>
            <a:r>
              <a:rPr lang="sk-SK" sz="2400" dirty="0" smtClean="0">
                <a:solidFill>
                  <a:srgbClr val="000000"/>
                </a:solidFill>
              </a:rPr>
              <a:t>     a) robí práve tú činnosť, ktorá je mu uložená,</a:t>
            </a:r>
          </a:p>
          <a:p>
            <a:pPr algn="l"/>
            <a:r>
              <a:rPr lang="sk-SK" sz="2400" dirty="0" smtClean="0">
                <a:solidFill>
                  <a:srgbClr val="000000"/>
                </a:solidFill>
              </a:rPr>
              <a:t>     b) postupuje správne,</a:t>
            </a:r>
          </a:p>
          <a:p>
            <a:pPr algn="l"/>
            <a:r>
              <a:rPr lang="sk-SK" sz="2400" dirty="0" smtClean="0">
                <a:solidFill>
                  <a:srgbClr val="000000"/>
                </a:solidFill>
              </a:rPr>
              <a:t>     c) spôsob postupu učiaceho sa zodpovedá vytýčenému spôsobu  </a:t>
            </a:r>
          </a:p>
          <a:p>
            <a:pPr algn="l"/>
            <a:r>
              <a:rPr lang="sk-SK" sz="2400" dirty="0" smtClean="0">
                <a:solidFill>
                  <a:srgbClr val="000000"/>
                </a:solidFill>
              </a:rPr>
              <a:t>         postupu,</a:t>
            </a:r>
          </a:p>
          <a:p>
            <a:pPr algn="l"/>
            <a:r>
              <a:rPr lang="sk-SK" sz="2400" dirty="0" smtClean="0">
                <a:solidFill>
                  <a:srgbClr val="000000"/>
                </a:solidFill>
              </a:rPr>
              <a:t>     d) činnosť učiaceho sa v učení je adekvátne zovšeobecnená, skrátená, osvojená. Veľký dôraz sa tu kladie na kontrolu jednotlivých čiastkových operácií postupu učenia, ktorá umožňuje tak učiteľovi, ako aj samotnému študentovi získať informácie o správnosti a rýchlosti činnosti a tiež o spôsobe postupu. Takáto spätná informácia umožňuje včas urobiť potrebné korekcie už v priebehu učenia a nie až na jeho konci.</a:t>
            </a:r>
            <a:endParaRPr lang="sk-SK" sz="2400" dirty="0">
              <a:solidFill>
                <a:srgbClr val="000000"/>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77500" lnSpcReduction="20000"/>
          </a:bodyPr>
          <a:lstStyle/>
          <a:p>
            <a:pPr algn="l"/>
            <a:r>
              <a:rPr lang="sk-SK" sz="2400" b="1" dirty="0" smtClean="0">
                <a:solidFill>
                  <a:srgbClr val="000000"/>
                </a:solidFill>
              </a:rPr>
              <a:t> 3. </a:t>
            </a:r>
            <a:r>
              <a:rPr lang="sk-SK" sz="2400" b="1" i="1" dirty="0" smtClean="0">
                <a:solidFill>
                  <a:srgbClr val="000000"/>
                </a:solidFill>
              </a:rPr>
              <a:t>Zákon transferu v učení</a:t>
            </a:r>
            <a:endParaRPr lang="sk-SK" sz="2400" dirty="0" smtClean="0">
              <a:solidFill>
                <a:srgbClr val="000000"/>
              </a:solidFill>
            </a:endParaRPr>
          </a:p>
          <a:p>
            <a:pPr algn="l"/>
            <a:r>
              <a:rPr lang="sk-SK" sz="2400" b="1" dirty="0" smtClean="0">
                <a:solidFill>
                  <a:srgbClr val="000000"/>
                </a:solidFill>
              </a:rPr>
              <a:t>To, čo sme sa naučili v jednej oblasti, nám uľahčuje naučenie sa v inej oblasti, ak tieto oblasti majú niektoré spoločné body.</a:t>
            </a:r>
            <a:endParaRPr lang="sk-SK" sz="2400" dirty="0" smtClean="0">
              <a:solidFill>
                <a:srgbClr val="000000"/>
              </a:solidFill>
            </a:endParaRPr>
          </a:p>
          <a:p>
            <a:pPr algn="l"/>
            <a:r>
              <a:rPr lang="sk-SK" sz="2400" i="1" dirty="0" smtClean="0">
                <a:solidFill>
                  <a:srgbClr val="000000"/>
                </a:solidFill>
              </a:rPr>
              <a:t>     </a:t>
            </a:r>
            <a:r>
              <a:rPr lang="sk-SK" sz="2400" dirty="0" smtClean="0">
                <a:solidFill>
                  <a:srgbClr val="000000"/>
                </a:solidFill>
              </a:rPr>
              <a:t>Transfer (prenos) sa v psychológii chápe ako vplyv učenia sa jedného obsahu (činnosti, správania) na učenie sa iného obsahu (činnosti, správania). Uplatňuje sa tak, že ak sa človek naučí úlohu A </a:t>
            </a:r>
            <a:r>
              <a:rPr lang="sk-SK" sz="2400" dirty="0" err="1" smtClean="0">
                <a:solidFill>
                  <a:srgbClr val="000000"/>
                </a:solidFill>
              </a:rPr>
              <a:t>a</a:t>
            </a:r>
            <a:r>
              <a:rPr lang="sk-SK" sz="2400" dirty="0" smtClean="0">
                <a:solidFill>
                  <a:srgbClr val="000000"/>
                </a:solidFill>
              </a:rPr>
              <a:t> potom pristúpi k učeniu sa úlohy B, naučenie sa úlohy A urýchli učenie sa úlohy B.  Napríklad, ak sa niekto naučí jazdiť na motorke, tak sa rýchlejšie naučí viesť auto. V tomto prípade ide o </a:t>
            </a:r>
            <a:r>
              <a:rPr lang="sk-SK" sz="2400" i="1" dirty="0" smtClean="0">
                <a:solidFill>
                  <a:srgbClr val="000000"/>
                </a:solidFill>
              </a:rPr>
              <a:t>pozitívny účinok transferu</a:t>
            </a:r>
            <a:r>
              <a:rPr lang="sk-SK" sz="2400" dirty="0" smtClean="0">
                <a:solidFill>
                  <a:srgbClr val="000000"/>
                </a:solidFill>
              </a:rPr>
              <a:t>. Sú však prípady, kedy učenie sa úlohe A prekáža pri učení sa úlohy B. Napríklad, ak sa niekto dobre naučí písať na počítači s anglickou klávesnicou, bude mu to prekážať v písaní so slovenskou klávesnicou. V takomto prípade ide o </a:t>
            </a:r>
            <a:r>
              <a:rPr lang="sk-SK" sz="2400" i="1" dirty="0" smtClean="0">
                <a:solidFill>
                  <a:srgbClr val="000000"/>
                </a:solidFill>
              </a:rPr>
              <a:t>negatívny účinok transferu</a:t>
            </a:r>
            <a:r>
              <a:rPr lang="sk-SK" sz="2400" dirty="0" smtClean="0">
                <a:solidFill>
                  <a:srgbClr val="000000"/>
                </a:solidFill>
              </a:rPr>
              <a:t>, ktorý sa označuje ako </a:t>
            </a:r>
            <a:r>
              <a:rPr lang="sk-SK" sz="2400" i="1" dirty="0" smtClean="0">
                <a:solidFill>
                  <a:srgbClr val="000000"/>
                </a:solidFill>
              </a:rPr>
              <a:t>interferencia.</a:t>
            </a:r>
            <a:r>
              <a:rPr lang="sk-SK" sz="2400" dirty="0" smtClean="0">
                <a:solidFill>
                  <a:srgbClr val="000000"/>
                </a:solidFill>
              </a:rPr>
              <a:t> </a:t>
            </a:r>
          </a:p>
          <a:p>
            <a:pPr algn="l"/>
            <a:r>
              <a:rPr lang="sk-SK" sz="2400" dirty="0" smtClean="0">
                <a:solidFill>
                  <a:srgbClr val="000000"/>
                </a:solidFill>
              </a:rPr>
              <a:t>     Transfer môžeme deliť na špecifický a nešpecifický.</a:t>
            </a:r>
          </a:p>
          <a:p>
            <a:pPr algn="l"/>
            <a:r>
              <a:rPr lang="sk-SK" sz="2400" dirty="0" smtClean="0">
                <a:solidFill>
                  <a:srgbClr val="000000"/>
                </a:solidFill>
              </a:rPr>
              <a:t>     1. </a:t>
            </a:r>
            <a:r>
              <a:rPr lang="sk-SK" sz="2400" i="1" dirty="0" smtClean="0">
                <a:solidFill>
                  <a:srgbClr val="000000"/>
                </a:solidFill>
              </a:rPr>
              <a:t>Špecifický</a:t>
            </a:r>
            <a:r>
              <a:rPr lang="sk-SK" sz="2400" dirty="0" smtClean="0">
                <a:solidFill>
                  <a:srgbClr val="000000"/>
                </a:solidFill>
              </a:rPr>
              <a:t> </a:t>
            </a:r>
            <a:r>
              <a:rPr lang="sk-SK" sz="2400" i="1" dirty="0" smtClean="0">
                <a:solidFill>
                  <a:srgbClr val="000000"/>
                </a:solidFill>
              </a:rPr>
              <a:t>transfer </a:t>
            </a:r>
            <a:r>
              <a:rPr lang="sk-SK" sz="2400" dirty="0" smtClean="0">
                <a:solidFill>
                  <a:srgbClr val="000000"/>
                </a:solidFill>
              </a:rPr>
              <a:t>sa vyznačuje tým, že sa pri ňom využívajú výsledky predchádzajúceho učenia na nasledujúce učenie, ktoré je obsahovo podobné. Zistilo sa, že k takému transferu dochádza vtedy, ak sa v oboch učebných materiáloch vyskytujú niektoré identické prvky.</a:t>
            </a:r>
          </a:p>
          <a:p>
            <a:pPr algn="l"/>
            <a:r>
              <a:rPr lang="sk-SK" sz="2400" dirty="0" smtClean="0">
                <a:solidFill>
                  <a:srgbClr val="000000"/>
                </a:solidFill>
              </a:rPr>
              <a:t>     2. </a:t>
            </a:r>
            <a:r>
              <a:rPr lang="sk-SK" sz="2400" i="1" dirty="0" smtClean="0">
                <a:solidFill>
                  <a:srgbClr val="000000"/>
                </a:solidFill>
              </a:rPr>
              <a:t>Nešpecifický transfer</a:t>
            </a:r>
            <a:r>
              <a:rPr lang="sk-SK" sz="2400" dirty="0" smtClean="0">
                <a:solidFill>
                  <a:srgbClr val="000000"/>
                </a:solidFill>
              </a:rPr>
              <a:t> sa líši od špecifického tým, že tu ide o prenos spôsobilostí (vedomostí, návykov) z určitej situácie na inú, zdanlivo s ňou nesúvisiacu situáciu. Nešpecifický transfer (ktorý sa označuje aj ako všeobecný) má v živote jednotlivca mimoriadny význam. Najväčší význam sa mu pripisuje práve v učení, lebo sa týka takých všeobecných faktorov učenia, ako sú metódy, spôsoby riešenia úloh, techniky učenia sa, spôsoby emocionálneho prispôsobovania. Existuje rad teórií, ktoré sú zamerané na vysvetlenie transferu. </a:t>
            </a:r>
            <a:endParaRPr lang="sk-SK" sz="2400" dirty="0">
              <a:solidFill>
                <a:srgbClr val="000000"/>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dirty="0" smtClean="0">
                <a:solidFill>
                  <a:srgbClr val="000000"/>
                </a:solidFill>
              </a:rPr>
              <a:t>Okrem spomínanej </a:t>
            </a:r>
            <a:r>
              <a:rPr lang="sk-SK" sz="2400" i="1" dirty="0" smtClean="0">
                <a:solidFill>
                  <a:srgbClr val="000000"/>
                </a:solidFill>
              </a:rPr>
              <a:t>teórie identických prvkov</a:t>
            </a:r>
            <a:r>
              <a:rPr lang="sk-SK" sz="2400" dirty="0" smtClean="0">
                <a:solidFill>
                  <a:srgbClr val="000000"/>
                </a:solidFill>
              </a:rPr>
              <a:t>, ktorú rozpracoval </a:t>
            </a:r>
            <a:r>
              <a:rPr lang="sk-SK" sz="2400" dirty="0" err="1" smtClean="0">
                <a:solidFill>
                  <a:srgbClr val="000000"/>
                </a:solidFill>
              </a:rPr>
              <a:t>E.Thorndike</a:t>
            </a:r>
            <a:r>
              <a:rPr lang="sk-SK" sz="2400" dirty="0" smtClean="0">
                <a:solidFill>
                  <a:srgbClr val="000000"/>
                </a:solidFill>
              </a:rPr>
              <a:t>, bola rozpracovaná </a:t>
            </a:r>
            <a:r>
              <a:rPr lang="sk-SK" sz="2400" i="1" dirty="0" smtClean="0">
                <a:solidFill>
                  <a:srgbClr val="000000"/>
                </a:solidFill>
              </a:rPr>
              <a:t>teória vzťahov, </a:t>
            </a:r>
            <a:r>
              <a:rPr lang="sk-SK" sz="2400" dirty="0" smtClean="0">
                <a:solidFill>
                  <a:srgbClr val="000000"/>
                </a:solidFill>
              </a:rPr>
              <a:t>podľa ktorej pochopenie situácie (postrehnutie) vo všetkých jej vzťahoch je základnou bázou pre transfer v učení. Autormi tejto teórie sú tzv. celostní psychológovia. Dnes sa psychológovia najviac zhodujú na </a:t>
            </a:r>
            <a:r>
              <a:rPr lang="sk-SK" sz="2400" i="1" dirty="0" smtClean="0">
                <a:solidFill>
                  <a:srgbClr val="000000"/>
                </a:solidFill>
              </a:rPr>
              <a:t>teórii generalizácie</a:t>
            </a:r>
            <a:r>
              <a:rPr lang="sk-SK" sz="2400" dirty="0" smtClean="0">
                <a:solidFill>
                  <a:srgbClr val="000000"/>
                </a:solidFill>
              </a:rPr>
              <a:t>, podľa ktorej k prenosu z jednej situácie na druhú dochádza v tej miere, v akej dokáže učiaci sa jednotlivec generalizovať (zovšeobecňovať) svoje predchádzajúce skúsenosti. Generalizovanými môžu byť nielen prvky obsahu učebného materiálu, ale aj postupy, spôsoby učenia, postoje k učeniu, kontrola a pod. Zároveň sa uznáva, že čím je druh učenia vyšší (učenie pojmové a riešenie problému), tým je väčšia potenciálnosť transferu.</a:t>
            </a:r>
          </a:p>
          <a:p>
            <a:pPr algn="l"/>
            <a:r>
              <a:rPr lang="sk-SK" sz="2400" dirty="0" smtClean="0">
                <a:solidFill>
                  <a:srgbClr val="000000"/>
                </a:solidFill>
              </a:rPr>
              <a:t>     Účinok transferu sa zvyšuje, ak učiteľ učiacich sa k tomu vychováva a, samozrejme, ak sa oni sami k tomu aktivizujú. Aj študentov  vysokej školy treba viesť k tomu, aby dokázali prenášať poznatky z jednej oblasti na druhú, aby chápali </a:t>
            </a:r>
            <a:r>
              <a:rPr lang="sk-SK" sz="2400" dirty="0" err="1" smtClean="0">
                <a:solidFill>
                  <a:srgbClr val="000000"/>
                </a:solidFill>
              </a:rPr>
              <a:t>medzipredmetové</a:t>
            </a:r>
            <a:r>
              <a:rPr lang="sk-SK" sz="2400" dirty="0" smtClean="0">
                <a:solidFill>
                  <a:srgbClr val="000000"/>
                </a:solidFill>
              </a:rPr>
              <a:t> vzťahy. Práve preto je veľmi dôležité, aby vyučujúci poznal aj obsah (sylaby) tých predmetov zaradených v učebnom pláne, ktoré sú v istom zmysle blízke predmetu, ktorý vyučuje.</a:t>
            </a:r>
          </a:p>
          <a:p>
            <a:pPr algn="l"/>
            <a:r>
              <a:rPr lang="sk-SK" sz="2400" dirty="0" smtClean="0">
                <a:solidFill>
                  <a:srgbClr val="000000"/>
                </a:solidFill>
              </a:rPr>
              <a:t>     Osobitný prípad transferu je tzv. </a:t>
            </a:r>
            <a:r>
              <a:rPr lang="sk-SK" sz="2400" i="1" dirty="0" smtClean="0">
                <a:solidFill>
                  <a:srgbClr val="000000"/>
                </a:solidFill>
              </a:rPr>
              <a:t>obojstranný</a:t>
            </a:r>
            <a:r>
              <a:rPr lang="sk-SK" sz="2400" dirty="0" smtClean="0">
                <a:solidFill>
                  <a:srgbClr val="000000"/>
                </a:solidFill>
              </a:rPr>
              <a:t> alebo </a:t>
            </a:r>
            <a:r>
              <a:rPr lang="sk-SK" sz="2400" i="1" dirty="0" smtClean="0">
                <a:solidFill>
                  <a:srgbClr val="000000"/>
                </a:solidFill>
              </a:rPr>
              <a:t> bilaterálny transfer</a:t>
            </a:r>
            <a:r>
              <a:rPr lang="sk-SK" sz="2400" dirty="0" smtClean="0">
                <a:solidFill>
                  <a:srgbClr val="000000"/>
                </a:solidFill>
              </a:rPr>
              <a:t> motorických zručností. Ide tu o prenos návyku z jednej výkonnej časti tela (napr. ruky) na druhú. Pomocou pravidla horizontálnej osi sa ukázalo, že transfer z jedného pohybového výkonného orgánu na druhý je najväčší v prípade, ak ide o symetrické orgány (napr. z pravej ruky na ľavú). Ak je napríklad niekto pravák a pravá ruka sa mu poraní, dokáže niečo napísať aj ľavou rukou, napriek tomu, že sa to predtým neučil. Pomerne značný transfer badať aj v prípade, ak ide o výkonné orgány rovnakej strany tela (napr. transfer z pravej ruky na pravú nohu).</a:t>
            </a:r>
          </a:p>
          <a:p>
            <a:pPr algn="l"/>
            <a:r>
              <a:rPr lang="sk-SK" sz="2400" dirty="0" smtClean="0">
                <a:solidFill>
                  <a:srgbClr val="000000"/>
                </a:solidFill>
              </a:rPr>
              <a:t>     Pokiaľ ide o </a:t>
            </a:r>
            <a:r>
              <a:rPr lang="sk-SK" sz="2400" i="1" dirty="0" smtClean="0">
                <a:solidFill>
                  <a:srgbClr val="000000"/>
                </a:solidFill>
              </a:rPr>
              <a:t>interferenciu</a:t>
            </a:r>
            <a:r>
              <a:rPr lang="sk-SK" sz="2400" dirty="0" smtClean="0">
                <a:solidFill>
                  <a:srgbClr val="000000"/>
                </a:solidFill>
              </a:rPr>
              <a:t>, teda negatívny vplyv naučeného na iný prípad, vyskytuje sa tiež pomerne často v bežnom živote. Napr. ak sme navyknutí nosiť hodinky na ľavej ruke a z nejakého dôvodu si ich preložíme na pravú, často sa, ak chceme zistiť koľko je hodín, pozeráme na  (prázdnu) ľavú ruku. Interferencia sa vyskytuje aj pri pojmovom učení a pri riešení problémov a to vtedy, ak princípy riešenia prenášame na oblasti alebo úlohy, kde neplatia.</a:t>
            </a:r>
          </a:p>
          <a:p>
            <a:pPr algn="l"/>
            <a:endParaRPr lang="sk-SK" sz="2400" dirty="0">
              <a:solidFill>
                <a:srgbClr val="000000"/>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dirty="0" smtClean="0">
                <a:solidFill>
                  <a:srgbClr val="000000"/>
                </a:solidFill>
              </a:rPr>
              <a:t> </a:t>
            </a:r>
            <a:r>
              <a:rPr lang="sk-SK" sz="2400" b="1" dirty="0" smtClean="0">
                <a:solidFill>
                  <a:srgbClr val="000000"/>
                </a:solidFill>
              </a:rPr>
              <a:t>4. </a:t>
            </a:r>
            <a:r>
              <a:rPr lang="sk-SK" sz="2400" b="1" i="1" dirty="0" smtClean="0">
                <a:solidFill>
                  <a:srgbClr val="000000"/>
                </a:solidFill>
              </a:rPr>
              <a:t>Zákon opakovania v učení</a:t>
            </a:r>
            <a:r>
              <a:rPr lang="sk-SK" sz="2400" b="1" dirty="0" smtClean="0">
                <a:solidFill>
                  <a:srgbClr val="000000"/>
                </a:solidFill>
              </a:rPr>
              <a:t>.</a:t>
            </a:r>
            <a:endParaRPr lang="sk-SK" sz="2400" dirty="0" smtClean="0">
              <a:solidFill>
                <a:srgbClr val="000000"/>
              </a:solidFill>
            </a:endParaRPr>
          </a:p>
          <a:p>
            <a:pPr algn="l"/>
            <a:r>
              <a:rPr lang="sk-SK" sz="2400" b="1" dirty="0" smtClean="0">
                <a:solidFill>
                  <a:srgbClr val="000000"/>
                </a:solidFill>
              </a:rPr>
              <a:t>Ak má byť učenie efektívne, je nevyhnutné opakovať</a:t>
            </a:r>
            <a:endParaRPr lang="sk-SK" sz="2400" dirty="0" smtClean="0">
              <a:solidFill>
                <a:srgbClr val="000000"/>
              </a:solidFill>
            </a:endParaRPr>
          </a:p>
          <a:p>
            <a:pPr algn="l"/>
            <a:r>
              <a:rPr lang="sk-SK" sz="2400" dirty="0" smtClean="0">
                <a:solidFill>
                  <a:srgbClr val="000000"/>
                </a:solidFill>
              </a:rPr>
              <a:t>     V literatúre sa tento zákon označuje aj ako zákon cviku alebo frekvencie. Opakovanie v učení je nevyhnutné, avšak bez s prihliadania k spomínaným trom zákonom (motivácie, spätnej informácie a transferu) by nebolo dostatočne efektívne. Aktívne opakovanie by nemalo zabezpečovať kópiu toho, čo už v pamäti bolo, ale prv naučené a osvojené učivo by sa malo prepracovať, zdokonaľovať. Opakovanie má byť teda aktívnym procesom a nie iba mechanickým </a:t>
            </a:r>
            <a:r>
              <a:rPr lang="sk-SK" sz="2400" dirty="0" err="1" smtClean="0">
                <a:solidFill>
                  <a:srgbClr val="000000"/>
                </a:solidFill>
              </a:rPr>
              <a:t>biflovaním</a:t>
            </a:r>
            <a:r>
              <a:rPr lang="sk-SK" sz="2400" dirty="0" smtClean="0">
                <a:solidFill>
                  <a:srgbClr val="000000"/>
                </a:solidFill>
              </a:rPr>
              <a:t>. Nemalo by byť schematickým a stereotypným reprodukovaním naučených operácií, ale hlbokou modifikáciou predtým naučených úkonov a aktívnym pretváraním pôvodnej činnosti. Učitelia by nemali, azda okrem definícií, vyžadovať od študentov doslovné naučenie sa učebnej látky. Napriek tomu sme často svedkami toho, že vysokoškolský učiteľ zhorší študentovi známku iba preto, že neodpovedal tak, ako to je v učebnici (resp. ako to napísal on). Efektívne opakovanie je totiž do istej miery aj tvorivou činnosťou.</a:t>
            </a:r>
            <a:endParaRPr lang="sk-SK" sz="2400" dirty="0">
              <a:solidFill>
                <a:srgbClr val="000000"/>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b="1" dirty="0" smtClean="0">
                <a:solidFill>
                  <a:srgbClr val="000000"/>
                </a:solidFill>
              </a:rPr>
              <a:t>Teórie učenia</a:t>
            </a:r>
            <a:endParaRPr lang="sk-SK" sz="2400" dirty="0" smtClean="0">
              <a:solidFill>
                <a:srgbClr val="000000"/>
              </a:solidFill>
            </a:endParaRPr>
          </a:p>
          <a:p>
            <a:pPr algn="l"/>
            <a:r>
              <a:rPr lang="sk-SK" sz="2400" b="1" dirty="0" smtClean="0">
                <a:solidFill>
                  <a:srgbClr val="000000"/>
                </a:solidFill>
              </a:rPr>
              <a:t>     </a:t>
            </a:r>
            <a:r>
              <a:rPr lang="sk-SK" sz="2400" dirty="0" smtClean="0">
                <a:solidFill>
                  <a:srgbClr val="000000"/>
                </a:solidFill>
              </a:rPr>
              <a:t>V tejto časti sa krátko zmienime iba o niektorých teóriách učenia. Aj keď pretendujú na označenie „teória“, ide skôr o opis procesu učenia. Jednotná, všeobecne prijímaná teória učenia dosiaľ nebola vypracovaná.</a:t>
            </a:r>
          </a:p>
          <a:p>
            <a:pPr algn="l"/>
            <a:r>
              <a:rPr lang="sk-SK" sz="2400" dirty="0" smtClean="0">
                <a:solidFill>
                  <a:srgbClr val="000000"/>
                </a:solidFill>
              </a:rPr>
              <a:t>     </a:t>
            </a:r>
            <a:r>
              <a:rPr lang="sk-SK" sz="2400" b="1" dirty="0" err="1" smtClean="0">
                <a:solidFill>
                  <a:srgbClr val="000000"/>
                </a:solidFill>
              </a:rPr>
              <a:t>Asocianistická</a:t>
            </a:r>
            <a:r>
              <a:rPr lang="sk-SK" sz="2400" b="1" dirty="0" smtClean="0">
                <a:solidFill>
                  <a:srgbClr val="000000"/>
                </a:solidFill>
              </a:rPr>
              <a:t> teória učenia</a:t>
            </a:r>
            <a:endParaRPr lang="sk-SK" sz="2400" dirty="0" smtClean="0">
              <a:solidFill>
                <a:srgbClr val="000000"/>
              </a:solidFill>
            </a:endParaRPr>
          </a:p>
          <a:p>
            <a:pPr algn="l"/>
            <a:r>
              <a:rPr lang="sk-SK" sz="2400" dirty="0" smtClean="0">
                <a:solidFill>
                  <a:srgbClr val="000000"/>
                </a:solidFill>
              </a:rPr>
              <a:t>     Najstaršou psychologickou teóriou učenia je tzv. </a:t>
            </a:r>
            <a:r>
              <a:rPr lang="sk-SK" sz="2400" dirty="0" err="1" smtClean="0">
                <a:solidFill>
                  <a:srgbClr val="000000"/>
                </a:solidFill>
              </a:rPr>
              <a:t>asocianistická</a:t>
            </a:r>
            <a:r>
              <a:rPr lang="sk-SK" sz="2400" dirty="0" smtClean="0">
                <a:solidFill>
                  <a:srgbClr val="000000"/>
                </a:solidFill>
              </a:rPr>
              <a:t> teória, ktorá vychádzala z filozofického empirizmu. Podľa tohto smeru (napr. </a:t>
            </a:r>
            <a:r>
              <a:rPr lang="sk-SK" sz="2400" dirty="0" err="1" smtClean="0">
                <a:solidFill>
                  <a:srgbClr val="000000"/>
                </a:solidFill>
              </a:rPr>
              <a:t>John</a:t>
            </a:r>
            <a:r>
              <a:rPr lang="sk-SK" sz="2400" dirty="0" smtClean="0">
                <a:solidFill>
                  <a:srgbClr val="000000"/>
                </a:solidFill>
              </a:rPr>
              <a:t> </a:t>
            </a:r>
            <a:r>
              <a:rPr lang="sk-SK" sz="2400" dirty="0" err="1" smtClean="0">
                <a:solidFill>
                  <a:srgbClr val="000000"/>
                </a:solidFill>
              </a:rPr>
              <a:t>Lock</a:t>
            </a:r>
            <a:r>
              <a:rPr lang="sk-SK" sz="2400" dirty="0" smtClean="0">
                <a:solidFill>
                  <a:srgbClr val="000000"/>
                </a:solidFill>
              </a:rPr>
              <a:t>) je duša dieťaťa po narodení „tabula rasa“, teda čistá, nepopísaná doska. V psychológii z tejto idey vychádzal napr. </a:t>
            </a:r>
            <a:r>
              <a:rPr lang="sk-SK" sz="2400" dirty="0" err="1" smtClean="0">
                <a:solidFill>
                  <a:srgbClr val="000000"/>
                </a:solidFill>
              </a:rPr>
              <a:t>J.F.Herbart</a:t>
            </a:r>
            <a:r>
              <a:rPr lang="sk-SK" sz="2400" dirty="0" smtClean="0">
                <a:solidFill>
                  <a:srgbClr val="000000"/>
                </a:solidFill>
              </a:rPr>
              <a:t>, ktorý chápal psychológiu ako vedu o predstavách. Psychológia teda skúma ako predstavy vznikajú, ako sa spájajú (asociujú) a ako zanikajú. Učenie je teda spájanie predstáv, resp. sústavné vteľovanie nových predstáv do nahromadenej zásoby starých. Takéto ponímanie učenia je, pochopiteľne, veľmi jednostranné, pretože vôbec neberie do úvahy vlastnú aktivitu učiaceho sa. Ďalším nedostatkom tejto teórie bolo, že procesy učenia redukovala na pamäťové procesy a nijako nerozpracovala</a:t>
            </a:r>
            <a:r>
              <a:rPr lang="sk-SK" sz="2400" b="1" dirty="0" smtClean="0">
                <a:solidFill>
                  <a:srgbClr val="000000"/>
                </a:solidFill>
              </a:rPr>
              <a:t> </a:t>
            </a:r>
            <a:r>
              <a:rPr lang="sk-SK" sz="2400" dirty="0" smtClean="0">
                <a:solidFill>
                  <a:srgbClr val="000000"/>
                </a:solidFill>
              </a:rPr>
              <a:t>otázky vývinových aspektov učenia. Model združovania predstáv (a pocitov) nevyriešil problematiku vzniku pojmov a myšlienkových operácií, pretože sa nijako neriešil vzťah medzi učením a myslením. Dnes je táto teória, pochopiteľne, prekonaná. Uvádzame ju ako historicky prvú a čiastočne aj preto, lebo na jej nedostatkoch dobre vidieť, čo všetko by mala adekvátna teória učenia zahŕňať.</a:t>
            </a:r>
          </a:p>
          <a:p>
            <a:pPr algn="l"/>
            <a:endParaRPr lang="sk-SK" sz="2400" dirty="0">
              <a:solidFill>
                <a:srgbClr val="000000"/>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dirty="0" smtClean="0">
                <a:solidFill>
                  <a:srgbClr val="000000"/>
                </a:solidFill>
              </a:rPr>
              <a:t> </a:t>
            </a:r>
            <a:r>
              <a:rPr lang="sk-SK" sz="2400" b="1" dirty="0" smtClean="0">
                <a:solidFill>
                  <a:srgbClr val="000000"/>
                </a:solidFill>
              </a:rPr>
              <a:t>Teória učenia </a:t>
            </a:r>
            <a:r>
              <a:rPr lang="sk-SK" sz="2400" b="1" dirty="0" err="1" smtClean="0">
                <a:solidFill>
                  <a:srgbClr val="000000"/>
                </a:solidFill>
              </a:rPr>
              <a:t>vhľadom</a:t>
            </a:r>
            <a:r>
              <a:rPr lang="sk-SK" sz="2400" b="1" dirty="0" smtClean="0">
                <a:solidFill>
                  <a:srgbClr val="000000"/>
                </a:solidFill>
              </a:rPr>
              <a:t> (postrehom)</a:t>
            </a:r>
            <a:endParaRPr lang="sk-SK" sz="2400" dirty="0" smtClean="0">
              <a:solidFill>
                <a:srgbClr val="000000"/>
              </a:solidFill>
            </a:endParaRPr>
          </a:p>
          <a:p>
            <a:pPr algn="l"/>
            <a:r>
              <a:rPr lang="sk-SK" sz="2400" dirty="0" smtClean="0">
                <a:solidFill>
                  <a:srgbClr val="000000"/>
                </a:solidFill>
              </a:rPr>
              <a:t>     Táto teória učenia vznikla ako opozícia voči „</a:t>
            </a:r>
            <a:r>
              <a:rPr lang="sk-SK" sz="2400" dirty="0" err="1" smtClean="0">
                <a:solidFill>
                  <a:srgbClr val="000000"/>
                </a:solidFill>
              </a:rPr>
              <a:t>atomisticko-elementovému</a:t>
            </a:r>
            <a:r>
              <a:rPr lang="sk-SK" sz="2400" dirty="0" smtClean="0">
                <a:solidFill>
                  <a:srgbClr val="000000"/>
                </a:solidFill>
              </a:rPr>
              <a:t>“ chápaniu psychiky vôbec a učenia v osobitosti. Vychádza z psychologického smeru tvarovej psychológie (</a:t>
            </a:r>
            <a:r>
              <a:rPr lang="sk-SK" sz="2400" dirty="0" err="1" smtClean="0">
                <a:solidFill>
                  <a:srgbClr val="000000"/>
                </a:solidFill>
              </a:rPr>
              <a:t>geštaltistickej</a:t>
            </a:r>
            <a:r>
              <a:rPr lang="sk-SK" sz="2400" dirty="0" smtClean="0">
                <a:solidFill>
                  <a:srgbClr val="000000"/>
                </a:solidFill>
              </a:rPr>
              <a:t> psychológie), podľa ktorej nie sú podstatné jednotlivé elementy (predstavy a pocity), ale celok a štruktúra. Podľa tejto teórie riešenie problému a proces poznávania, teda učenie sa uskutočňuje tak, že učiaci sa zahrňuje súčasne do svojho poľa vnímania všetky časti, prvky danej problémovej situácie, chápe ich ako funkciu v novej štruktúre (tvare), v nových vzťahoch. Uskutočňuje sa tu proces premeny štruktúry, dochádza k presunu v dominancii a </a:t>
            </a:r>
            <a:r>
              <a:rPr lang="sk-SK" sz="2400" dirty="0" err="1" smtClean="0">
                <a:solidFill>
                  <a:srgbClr val="000000"/>
                </a:solidFill>
              </a:rPr>
              <a:t>subdominancii</a:t>
            </a:r>
            <a:r>
              <a:rPr lang="sk-SK" sz="2400" dirty="0" smtClean="0">
                <a:solidFill>
                  <a:srgbClr val="000000"/>
                </a:solidFill>
              </a:rPr>
              <a:t> elementov v podobe tzv. </a:t>
            </a:r>
            <a:r>
              <a:rPr lang="sk-SK" sz="2400" i="1" dirty="0" err="1" smtClean="0">
                <a:solidFill>
                  <a:srgbClr val="000000"/>
                </a:solidFill>
              </a:rPr>
              <a:t>precentrovania</a:t>
            </a:r>
            <a:r>
              <a:rPr lang="sk-SK" sz="2400" dirty="0" smtClean="0">
                <a:solidFill>
                  <a:srgbClr val="000000"/>
                </a:solidFill>
              </a:rPr>
              <a:t>. Pri riešení problému dochádza väčšinou k doplňovaniu chýbajúcich elementov alebo vzťahov, čo vedie k vzniku nového tvaru, novej štruktúry. Minulú skúsenosť tu však nepovažujú za rozhodujúci faktor, v čom je slabina tohto prístupu k učeniu.</a:t>
            </a:r>
          </a:p>
          <a:p>
            <a:pPr algn="l"/>
            <a:r>
              <a:rPr lang="sk-SK" sz="2400" dirty="0" smtClean="0">
                <a:solidFill>
                  <a:srgbClr val="000000"/>
                </a:solidFill>
              </a:rPr>
              <a:t>     Učenie </a:t>
            </a:r>
            <a:r>
              <a:rPr lang="sk-SK" sz="2400" dirty="0" err="1" smtClean="0">
                <a:solidFill>
                  <a:srgbClr val="000000"/>
                </a:solidFill>
              </a:rPr>
              <a:t>vhľadom</a:t>
            </a:r>
            <a:r>
              <a:rPr lang="sk-SK" sz="2400" dirty="0" smtClean="0">
                <a:solidFill>
                  <a:srgbClr val="000000"/>
                </a:solidFill>
              </a:rPr>
              <a:t> (postrehom) je, podľa tvarových psychológov, </a:t>
            </a:r>
            <a:r>
              <a:rPr lang="sk-SK" sz="2400" i="1" dirty="0" smtClean="0">
                <a:solidFill>
                  <a:srgbClr val="000000"/>
                </a:solidFill>
              </a:rPr>
              <a:t>aktom náhleho riešenia na základe </a:t>
            </a:r>
            <a:r>
              <a:rPr lang="sk-SK" sz="2400" i="1" dirty="0" err="1" smtClean="0">
                <a:solidFill>
                  <a:srgbClr val="000000"/>
                </a:solidFill>
              </a:rPr>
              <a:t>vhľadenia</a:t>
            </a:r>
            <a:r>
              <a:rPr lang="sk-SK" sz="2400" i="1" dirty="0" smtClean="0">
                <a:solidFill>
                  <a:srgbClr val="000000"/>
                </a:solidFill>
              </a:rPr>
              <a:t> sa do situácie</a:t>
            </a:r>
            <a:r>
              <a:rPr lang="sk-SK" sz="2400" dirty="0" smtClean="0">
                <a:solidFill>
                  <a:srgbClr val="000000"/>
                </a:solidFill>
              </a:rPr>
              <a:t>, ktorý je sprevádzaný uvoľnením napätia. Učenie sa chápe ako zmena organizácie psychických obsahov. Túto zmenu vysvetľujú tak, že na základe vstupu nových elementov do poľa vnímania sa väčšinou mení štruktúra celého psychického poľa. Tento proces sa podľa </a:t>
            </a:r>
            <a:r>
              <a:rPr lang="sk-SK" sz="2400" dirty="0" err="1" smtClean="0">
                <a:solidFill>
                  <a:srgbClr val="000000"/>
                </a:solidFill>
              </a:rPr>
              <a:t>geštaltistov</a:t>
            </a:r>
            <a:r>
              <a:rPr lang="sk-SK" sz="2400" dirty="0" smtClean="0">
                <a:solidFill>
                  <a:srgbClr val="000000"/>
                </a:solidFill>
              </a:rPr>
              <a:t> riadi špeciálnymi zákonitosťami globálneho tvaru, ktorého prameňom je akási </a:t>
            </a:r>
            <a:r>
              <a:rPr lang="sk-SK" sz="2400" i="1" dirty="0" smtClean="0">
                <a:solidFill>
                  <a:srgbClr val="000000"/>
                </a:solidFill>
              </a:rPr>
              <a:t>vrodená</a:t>
            </a:r>
            <a:r>
              <a:rPr lang="sk-SK" sz="2400" dirty="0" smtClean="0">
                <a:solidFill>
                  <a:srgbClr val="000000"/>
                </a:solidFill>
              </a:rPr>
              <a:t> schopnosť náhle pochopiť podstatné vzťahy v problémovej situácii.</a:t>
            </a:r>
          </a:p>
          <a:p>
            <a:pPr algn="l"/>
            <a:r>
              <a:rPr lang="sk-SK" sz="2400" dirty="0" smtClean="0">
                <a:solidFill>
                  <a:srgbClr val="000000"/>
                </a:solidFill>
              </a:rPr>
              <a:t>     Učenie </a:t>
            </a:r>
            <a:r>
              <a:rPr lang="sk-SK" sz="2400" dirty="0" err="1" smtClean="0">
                <a:solidFill>
                  <a:srgbClr val="000000"/>
                </a:solidFill>
              </a:rPr>
              <a:t>vhľadom</a:t>
            </a:r>
            <a:r>
              <a:rPr lang="sk-SK" sz="2400" dirty="0" smtClean="0">
                <a:solidFill>
                  <a:srgbClr val="000000"/>
                </a:solidFill>
              </a:rPr>
              <a:t> sa vyznačuje tromi základnými osobitosťami:</a:t>
            </a:r>
          </a:p>
          <a:p>
            <a:pPr algn="l"/>
            <a:r>
              <a:rPr lang="sk-SK" sz="2400" dirty="0" smtClean="0">
                <a:solidFill>
                  <a:srgbClr val="000000"/>
                </a:solidFill>
              </a:rPr>
              <a:t>     1. Cieľ a k nemu vedúci prostriedok sa chápu jednotne. Spájajú sa tu vizuálne obrazy, hoci na dosiahnutie cieľa sú potrebné pohybové výkony.</a:t>
            </a:r>
          </a:p>
          <a:p>
            <a:pPr algn="l"/>
            <a:r>
              <a:rPr lang="sk-SK" sz="2400" dirty="0" smtClean="0">
                <a:solidFill>
                  <a:srgbClr val="000000"/>
                </a:solidFill>
              </a:rPr>
              <a:t>     2. Vzťah medzi cieľom a prostriedkom sa postrehne odrazu, náhle.</a:t>
            </a:r>
          </a:p>
          <a:p>
            <a:pPr algn="l"/>
            <a:r>
              <a:rPr lang="sk-SK" sz="2400" dirty="0" smtClean="0">
                <a:solidFill>
                  <a:srgbClr val="000000"/>
                </a:solidFill>
              </a:rPr>
              <a:t>   3. Aj tu sa vyskytujú pokusné momenty. Nie sú to však chaotické pokusy (ako to je pri inštrumentálnom podmieňovaní). Vzťah medzi cieľom a prostriedkom sa nepostrehne na základe náhody, vplyvom náhodného motorického úkonu, ale pokusy sa odohrávajú skôr v hlave subjektu a až potom dochádza k úkonom riešenia.</a:t>
            </a:r>
            <a:endParaRPr lang="sk-SK" sz="2400" dirty="0">
              <a:solidFill>
                <a:srgbClr val="000000"/>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10000"/>
          </a:bodyPr>
          <a:lstStyle/>
          <a:p>
            <a:pPr algn="l"/>
            <a:r>
              <a:rPr lang="sk-SK" sz="2400" dirty="0" smtClean="0">
                <a:solidFill>
                  <a:srgbClr val="000000"/>
                </a:solidFill>
              </a:rPr>
              <a:t> Učenie </a:t>
            </a:r>
            <a:r>
              <a:rPr lang="sk-SK" sz="2400" dirty="0" err="1" smtClean="0">
                <a:solidFill>
                  <a:srgbClr val="000000"/>
                </a:solidFill>
              </a:rPr>
              <a:t>vhľadom</a:t>
            </a:r>
            <a:r>
              <a:rPr lang="sk-SK" sz="2400" dirty="0" smtClean="0">
                <a:solidFill>
                  <a:srgbClr val="000000"/>
                </a:solidFill>
              </a:rPr>
              <a:t> preniklo vo viacerých európskych štátoch, vrátane bývalého Československa do pedagogiky, najmä do didaktiky. V didaktike sa začala kritizovať dovtedy platná syntetizujúca metóda (vytvorená na základe spomínanej </a:t>
            </a:r>
            <a:r>
              <a:rPr lang="sk-SK" sz="2400" dirty="0" err="1" smtClean="0">
                <a:solidFill>
                  <a:srgbClr val="000000"/>
                </a:solidFill>
              </a:rPr>
              <a:t>asocianistickej</a:t>
            </a:r>
            <a:r>
              <a:rPr lang="sk-SK" sz="2400" dirty="0" smtClean="0">
                <a:solidFill>
                  <a:srgbClr val="000000"/>
                </a:solidFill>
              </a:rPr>
              <a:t> teórie učenia). Najmä v čítaní v prvých ročníkoch základných škôl sa často zdôrazňovalo, že deti sa majú učiť čítať </a:t>
            </a:r>
            <a:r>
              <a:rPr lang="sk-SK" sz="2400" i="1" dirty="0" smtClean="0">
                <a:solidFill>
                  <a:srgbClr val="000000"/>
                </a:solidFill>
              </a:rPr>
              <a:t>globálnou metódou</a:t>
            </a:r>
            <a:r>
              <a:rPr lang="sk-SK" sz="2400" dirty="0" smtClean="0">
                <a:solidFill>
                  <a:srgbClr val="000000"/>
                </a:solidFill>
              </a:rPr>
              <a:t>, teda metódou celých slov a vetných celkov a nie metódou spájania hlások do slabík a slov ako to bolo dovtedy. </a:t>
            </a:r>
          </a:p>
          <a:p>
            <a:pPr algn="l"/>
            <a:r>
              <a:rPr lang="sk-SK" sz="2400" dirty="0" smtClean="0">
                <a:solidFill>
                  <a:srgbClr val="000000"/>
                </a:solidFill>
              </a:rPr>
              <a:t>     Je zrejmé, že človek sa skutočne môže naučiť niektoré veci tak, že sa „</a:t>
            </a:r>
            <a:r>
              <a:rPr lang="sk-SK" sz="2400" dirty="0" err="1" smtClean="0">
                <a:solidFill>
                  <a:srgbClr val="000000"/>
                </a:solidFill>
              </a:rPr>
              <a:t>vhľadí</a:t>
            </a:r>
            <a:r>
              <a:rPr lang="sk-SK" sz="2400" dirty="0" smtClean="0">
                <a:solidFill>
                  <a:srgbClr val="000000"/>
                </a:solidFill>
              </a:rPr>
              <a:t>“ do situácie, pochopí súvislosti medzi jednotlivými komponentmi situácie a dôjde k „náhlemu“ vyriešeniu a tým aj naučeniu istého problému. Tomuto náhlemu „postrehnutiu“ však predchádza celý rad vnútorných procesov, ktoré zostávajú tak pre pozorovateľa, ako aj pre daného človeka skryté resp. ťažko postihnuteľné.</a:t>
            </a:r>
          </a:p>
          <a:p>
            <a:pPr algn="l"/>
            <a:r>
              <a:rPr lang="sk-SK" sz="2400" dirty="0" smtClean="0">
                <a:solidFill>
                  <a:srgbClr val="000000"/>
                </a:solidFill>
              </a:rPr>
              <a:t>     </a:t>
            </a:r>
            <a:r>
              <a:rPr lang="sk-SK" sz="2400" u="sng" dirty="0" smtClean="0">
                <a:solidFill>
                  <a:srgbClr val="000000"/>
                </a:solidFill>
              </a:rPr>
              <a:t>Celkové zhrnutie teórie učenia </a:t>
            </a:r>
            <a:r>
              <a:rPr lang="sk-SK" sz="2400" u="sng" dirty="0" err="1" smtClean="0">
                <a:solidFill>
                  <a:srgbClr val="000000"/>
                </a:solidFill>
              </a:rPr>
              <a:t>vhľadom</a:t>
            </a:r>
            <a:r>
              <a:rPr lang="sk-SK" sz="2400" u="sng" dirty="0" smtClean="0">
                <a:solidFill>
                  <a:srgbClr val="000000"/>
                </a:solidFill>
              </a:rPr>
              <a:t>.</a:t>
            </a:r>
            <a:endParaRPr lang="sk-SK" sz="2400" dirty="0" smtClean="0">
              <a:solidFill>
                <a:srgbClr val="000000"/>
              </a:solidFill>
            </a:endParaRPr>
          </a:p>
          <a:p>
            <a:pPr algn="l"/>
            <a:r>
              <a:rPr lang="sk-SK" sz="2400" dirty="0" smtClean="0">
                <a:solidFill>
                  <a:srgbClr val="000000"/>
                </a:solidFill>
              </a:rPr>
              <a:t>   1. Tvaroví psychológovia rozlišujú ľudské učenie a učenie zvierat. Učenie u človeka sa podľa nich riadi špecifickými zákonitosťami.</a:t>
            </a:r>
          </a:p>
          <a:p>
            <a:pPr algn="l"/>
            <a:r>
              <a:rPr lang="sk-SK" sz="2400" dirty="0" smtClean="0">
                <a:solidFill>
                  <a:srgbClr val="000000"/>
                </a:solidFill>
              </a:rPr>
              <a:t>   2. Naznačujú istý postup v učení riešením problému.</a:t>
            </a:r>
          </a:p>
          <a:p>
            <a:pPr algn="l"/>
            <a:r>
              <a:rPr lang="sk-SK" sz="2400" dirty="0" smtClean="0">
                <a:solidFill>
                  <a:srgbClr val="000000"/>
                </a:solidFill>
              </a:rPr>
              <a:t>   3. Ak sa učiacemu sa predkladá problém alebo úloha tak, aby mohol pochopiť podstatné vzťahy, umožňuje mu to nielen presne reprodukovať učebnú látku, ale takto získané vedomosti aj produktívne používať a využívať v praxi.</a:t>
            </a:r>
            <a:endParaRPr lang="sk-SK" sz="2400" dirty="0">
              <a:solidFill>
                <a:srgbClr val="000000"/>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dirty="0" smtClean="0">
                <a:solidFill>
                  <a:srgbClr val="000000"/>
                </a:solidFill>
              </a:rPr>
              <a:t> 4. Ak učiaci sa prenikne do podstatných vzťahov učiva a ich štruktúr, vzniká silný transferový účinok z jednej problémovej situácie na iné, ktoré sú v niečom podobné.</a:t>
            </a:r>
          </a:p>
          <a:p>
            <a:pPr algn="l"/>
            <a:r>
              <a:rPr lang="sk-SK" sz="2400" dirty="0" smtClean="0">
                <a:solidFill>
                  <a:srgbClr val="000000"/>
                </a:solidFill>
              </a:rPr>
              <a:t>    5. Tvaroví psychológovia v pedagogike zdôrazňujú nevyhnutnosť prirodzeného postupu vo výchove a  vyučovaní. Svoje názory dávajú do súvisu s názormi a skúsenosťami vynikajúcich pedagogických teoretikov a praktikov v dejinách pedagogiky (Komenský, </a:t>
            </a:r>
            <a:r>
              <a:rPr lang="sk-SK" sz="2400" dirty="0" err="1" smtClean="0">
                <a:solidFill>
                  <a:srgbClr val="000000"/>
                </a:solidFill>
              </a:rPr>
              <a:t>Pestalozzi</a:t>
            </a:r>
            <a:r>
              <a:rPr lang="sk-SK" sz="2400" dirty="0" smtClean="0">
                <a:solidFill>
                  <a:srgbClr val="000000"/>
                </a:solidFill>
              </a:rPr>
              <a:t>, </a:t>
            </a:r>
            <a:r>
              <a:rPr lang="sk-SK" sz="2400" dirty="0" err="1" smtClean="0">
                <a:solidFill>
                  <a:srgbClr val="000000"/>
                </a:solidFill>
              </a:rPr>
              <a:t>Rousseau</a:t>
            </a:r>
            <a:r>
              <a:rPr lang="sk-SK" sz="2400" dirty="0" smtClean="0">
                <a:solidFill>
                  <a:srgbClr val="000000"/>
                </a:solidFill>
              </a:rPr>
              <a:t> a iní).</a:t>
            </a:r>
          </a:p>
          <a:p>
            <a:pPr algn="l"/>
            <a:r>
              <a:rPr lang="sk-SK" sz="2400" dirty="0" smtClean="0">
                <a:solidFill>
                  <a:srgbClr val="000000"/>
                </a:solidFill>
              </a:rPr>
              <a:t>     6. V základných tézach tvarovej psychológie sú, ako vidno, obsiahnuté i správne, ale aj niektoré nesprávne, jednostranné teoretické východiská učenia </a:t>
            </a:r>
            <a:r>
              <a:rPr lang="sk-SK" sz="2400" dirty="0" err="1" smtClean="0">
                <a:solidFill>
                  <a:srgbClr val="000000"/>
                </a:solidFill>
              </a:rPr>
              <a:t>vhľadom</a:t>
            </a:r>
            <a:r>
              <a:rPr lang="sk-SK" sz="2400" dirty="0" smtClean="0">
                <a:solidFill>
                  <a:srgbClr val="000000"/>
                </a:solidFill>
              </a:rPr>
              <a:t>. Správe a veľmi jemne sa opisuje výsledný produkt procesu myslenia, ktorý skutočne spočíva v tom, že sa objaví nová štruktúra, nový tvar (</a:t>
            </a:r>
            <a:r>
              <a:rPr lang="sk-SK" sz="2400" dirty="0" err="1" smtClean="0">
                <a:solidFill>
                  <a:srgbClr val="000000"/>
                </a:solidFill>
              </a:rPr>
              <a:t>gestalt</a:t>
            </a:r>
            <a:r>
              <a:rPr lang="sk-SK" sz="2400" dirty="0" smtClean="0">
                <a:solidFill>
                  <a:srgbClr val="000000"/>
                </a:solidFill>
              </a:rPr>
              <a:t>), a len čo sa objekty zapoja do nových spojov a vzťahov, nadobúdajú nové vlastnosti, prejavujú sa z nových, predtým nezbadaných, stránok. Vážnou námietkou však je, že táto teória učenia odmieta úlohu analytickej činnosti v syntetickej integrácii prvkov pri riešení úloh a tým skresľujú podstatu myslenia a skutočný priebeh učenia (voľne podľa: </a:t>
            </a:r>
            <a:r>
              <a:rPr lang="sk-SK" sz="2400" dirty="0" err="1" smtClean="0">
                <a:solidFill>
                  <a:srgbClr val="000000"/>
                </a:solidFill>
              </a:rPr>
              <a:t>L.Ďurič</a:t>
            </a:r>
            <a:r>
              <a:rPr lang="sk-SK" sz="2400" dirty="0" smtClean="0">
                <a:solidFill>
                  <a:srgbClr val="000000"/>
                </a:solidFill>
              </a:rPr>
              <a:t> a kol., 1988).</a:t>
            </a:r>
          </a:p>
          <a:p>
            <a:pPr algn="l"/>
            <a:r>
              <a:rPr lang="sk-SK" sz="2400" b="1" dirty="0" smtClean="0">
                <a:solidFill>
                  <a:srgbClr val="000000"/>
                </a:solidFill>
              </a:rPr>
              <a:t>    Teórie učenia podmieňovaním</a:t>
            </a:r>
            <a:endParaRPr lang="sk-SK" sz="2400" dirty="0" smtClean="0">
              <a:solidFill>
                <a:srgbClr val="000000"/>
              </a:solidFill>
            </a:endParaRPr>
          </a:p>
          <a:p>
            <a:pPr algn="l"/>
            <a:r>
              <a:rPr lang="sk-SK" sz="2400" dirty="0" smtClean="0">
                <a:solidFill>
                  <a:srgbClr val="000000"/>
                </a:solidFill>
              </a:rPr>
              <a:t>     V podstate možno tieto teórie rozdeliť na dve skupiny: klasické podmieňovanie (predovšetkým Pavlovova teória podmienených reflexov) a operačné (alebo inštrumentálne) podmieňovanie (napr. </a:t>
            </a:r>
            <a:r>
              <a:rPr lang="sk-SK" sz="2400" dirty="0" err="1" smtClean="0">
                <a:solidFill>
                  <a:srgbClr val="000000"/>
                </a:solidFill>
              </a:rPr>
              <a:t>Thorndikeova</a:t>
            </a:r>
            <a:r>
              <a:rPr lang="sk-SK" sz="2400" dirty="0" smtClean="0">
                <a:solidFill>
                  <a:srgbClr val="000000"/>
                </a:solidFill>
              </a:rPr>
              <a:t>. teória učenia). Obidve teórie sme už čiastočne rozobrali v kapitolke o druhoch učenia. Je zrejmé, že nejde iba o jednotlivé druhy učenia, ale uvedení autori sa pokúsili aj vysvetliť podstatu učenia, vypracovali vlastne osobitné teórie učenia.</a:t>
            </a:r>
            <a:endParaRPr lang="sk-SK" sz="24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a:solidFill>
                  <a:srgbClr val="000000"/>
                </a:solidFill>
              </a:rPr>
              <a:t>Na každej farbe možno rozlíšiť tri kvality:</a:t>
            </a:r>
          </a:p>
          <a:p>
            <a:pPr algn="l"/>
            <a:r>
              <a:rPr lang="sk-SK" sz="2400" dirty="0">
                <a:solidFill>
                  <a:srgbClr val="000000"/>
                </a:solidFill>
              </a:rPr>
              <a:t>	</a:t>
            </a:r>
            <a:r>
              <a:rPr lang="sk-SK" sz="2400" dirty="0" smtClean="0">
                <a:solidFill>
                  <a:srgbClr val="000000"/>
                </a:solidFill>
              </a:rPr>
              <a:t>a</a:t>
            </a:r>
            <a:r>
              <a:rPr lang="sk-SK" sz="2400" dirty="0">
                <a:solidFill>
                  <a:srgbClr val="000000"/>
                </a:solidFill>
                <a:sym typeface="Times New Roman"/>
              </a:rPr>
              <a:t>/</a:t>
            </a:r>
            <a:r>
              <a:rPr lang="sk-SK" sz="2400" dirty="0" smtClean="0">
                <a:solidFill>
                  <a:srgbClr val="000000"/>
                </a:solidFill>
              </a:rPr>
              <a:t> </a:t>
            </a:r>
            <a:r>
              <a:rPr lang="sk-SK" sz="2400" dirty="0">
                <a:solidFill>
                  <a:srgbClr val="000000"/>
                </a:solidFill>
              </a:rPr>
              <a:t>kolor alebo farebný </a:t>
            </a:r>
            <a:r>
              <a:rPr lang="sk-SK" sz="2400" dirty="0" smtClean="0">
                <a:solidFill>
                  <a:srgbClr val="000000"/>
                </a:solidFill>
              </a:rPr>
              <a:t>tón</a:t>
            </a:r>
            <a:r>
              <a:rPr lang="sk-SK" sz="2400" dirty="0">
                <a:solidFill>
                  <a:srgbClr val="000000"/>
                </a:solidFill>
              </a:rPr>
              <a:t>, ktorý je závislý na vlnovej dĺžke</a:t>
            </a:r>
          </a:p>
          <a:p>
            <a:pPr algn="l"/>
            <a:r>
              <a:rPr lang="sk-SK" sz="2400" dirty="0">
                <a:solidFill>
                  <a:srgbClr val="000000"/>
                </a:solidFill>
              </a:rPr>
              <a:t>	</a:t>
            </a:r>
            <a:r>
              <a:rPr lang="sk-SK" sz="2400" dirty="0" smtClean="0">
                <a:solidFill>
                  <a:srgbClr val="000000"/>
                </a:solidFill>
              </a:rPr>
              <a:t>b/ </a:t>
            </a:r>
            <a:r>
              <a:rPr lang="sk-SK" sz="2400" dirty="0">
                <a:solidFill>
                  <a:srgbClr val="000000"/>
                </a:solidFill>
              </a:rPr>
              <a:t>svetlosť </a:t>
            </a:r>
            <a:r>
              <a:rPr lang="sk-SK" sz="2400" dirty="0" smtClean="0">
                <a:solidFill>
                  <a:srgbClr val="000000"/>
                </a:solidFill>
              </a:rPr>
              <a:t>/alebo jasnosť/ </a:t>
            </a:r>
            <a:r>
              <a:rPr lang="sk-SK" sz="2400" dirty="0">
                <a:solidFill>
                  <a:srgbClr val="000000"/>
                </a:solidFill>
              </a:rPr>
              <a:t>farby, ktorá je závislá od intenzity osvetlenia. Čím viac svetla odráža povrch predmetu, tým je svetlejší. Napr. biely papier má koeficient odrazu 85%, kým čierny zamat iba 0,03%.</a:t>
            </a:r>
          </a:p>
          <a:p>
            <a:pPr algn="l"/>
            <a:r>
              <a:rPr lang="sk-SK" sz="2400" dirty="0">
                <a:solidFill>
                  <a:srgbClr val="000000"/>
                </a:solidFill>
              </a:rPr>
              <a:t>	</a:t>
            </a:r>
            <a:r>
              <a:rPr lang="sk-SK" sz="2400" dirty="0" smtClean="0">
                <a:solidFill>
                  <a:srgbClr val="000000"/>
                </a:solidFill>
              </a:rPr>
              <a:t>c/ </a:t>
            </a:r>
            <a:r>
              <a:rPr lang="sk-SK" sz="2400" dirty="0">
                <a:solidFill>
                  <a:srgbClr val="000000"/>
                </a:solidFill>
              </a:rPr>
              <a:t>sýtosť, ktorá závisí od čistoty vlny (teda od toho, či nie je alebo nakoľko je zmiešaná s inými vlnovými dĺžkami. S čistými farbami sa stretávame iba u chromatických farieb. Achromatické farby sú vždy zmiešané. Chromatické alebo pestré farby sú tie, ktoré sa nachádzajú v spektre alebo v dúhe </a:t>
            </a:r>
            <a:r>
              <a:rPr lang="sk-SK" sz="2400" dirty="0" smtClean="0">
                <a:solidFill>
                  <a:srgbClr val="000000"/>
                </a:solidFill>
              </a:rPr>
              <a:t>/červená</a:t>
            </a:r>
            <a:r>
              <a:rPr lang="sk-SK" sz="2400" dirty="0">
                <a:solidFill>
                  <a:srgbClr val="000000"/>
                </a:solidFill>
              </a:rPr>
              <a:t>, oranžová, žltá, zelená, modrá, tmavomodrá, </a:t>
            </a:r>
            <a:r>
              <a:rPr lang="sk-SK" sz="2400" dirty="0" smtClean="0">
                <a:solidFill>
                  <a:srgbClr val="000000"/>
                </a:solidFill>
              </a:rPr>
              <a:t>fialová/.</a:t>
            </a:r>
            <a:endParaRPr lang="sk-SK" sz="2400" dirty="0">
              <a:solidFill>
                <a:srgbClr val="000000"/>
              </a:solidFill>
            </a:endParaRPr>
          </a:p>
          <a:p>
            <a:pPr algn="l"/>
            <a:endParaRPr lang="sk-SK" sz="2400" dirty="0">
              <a:solidFill>
                <a:srgbClr val="000000"/>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dirty="0" smtClean="0">
                <a:solidFill>
                  <a:srgbClr val="000000"/>
                </a:solidFill>
              </a:rPr>
              <a:t> </a:t>
            </a:r>
            <a:r>
              <a:rPr lang="sk-SK" sz="2400" b="1" dirty="0" smtClean="0">
                <a:solidFill>
                  <a:srgbClr val="000000"/>
                </a:solidFill>
              </a:rPr>
              <a:t>Klasické podmieňovanie</a:t>
            </a:r>
            <a:endParaRPr lang="sk-SK" sz="2400" dirty="0" smtClean="0">
              <a:solidFill>
                <a:srgbClr val="000000"/>
              </a:solidFill>
            </a:endParaRPr>
          </a:p>
          <a:p>
            <a:pPr algn="l"/>
            <a:r>
              <a:rPr lang="sk-SK" sz="2400" dirty="0" smtClean="0">
                <a:solidFill>
                  <a:srgbClr val="000000"/>
                </a:solidFill>
              </a:rPr>
              <a:t>    I.P. Pavlov objavil základné fyziologické mechanizmy učenia. Ide vlastne o vytváranie tzv. podmienených reflexov, ktoré každý z vás pozná a na základe ktorých sa naozaj mnoho vecí v živote „učíme“. Pokúsime sa krátko vysvetliť princíp podmieneného reflexu. U človeka (i u zvieraťa) existuje rad reakcií, ktoré sú vrodené a vznikajú vždy, ak sa objaví príslušný podnet. Napr. ak sa nám niečo dostane do dýchacej trubice, začneme reflexne kašľať, alebo ak sa nám dostane potrava na jazyk, začnú sa nám vylučovať sliny. Tieto vrodené reakcie nazval Pavlov nepodmienenými reflexami. Zostaneme pri vylučovaní slín. Ak sa potrava dostane na jazyk, podráždi chuťové poháriky (receptory chuťového analyzátora). Toto podráždenie sa vedie dostredivým nervom do chuťového centra v mozgu, kde vznikne vzruch, a odtiaľ sa vedie po odstredivých nervoch k výkonnému orgánu, v našom prípade k slinnej žľaze, ktoré začne vylučovať sliny. A čo sa stane, ak krátko pred podaním potravy aplikujeme iný, doteraz neutrálny, podnet, napríklad zažneme žiarovku? Podráždia sa citlivé bunky na sietnici, toto podráždenie sa vedie dostredivým nervom do príslušného centra v mozgu (zrakového centra), kde vznikne zrakový pocit. Znamená to, že v mozgu sú súčasne (alebo tesne za sebou) podráždené dve centrá. Keďže vzruch sa v mozgu šíri (</a:t>
            </a:r>
            <a:r>
              <a:rPr lang="sk-SK" sz="2400" dirty="0" err="1" smtClean="0">
                <a:solidFill>
                  <a:srgbClr val="000000"/>
                </a:solidFill>
              </a:rPr>
              <a:t>iradiuje</a:t>
            </a:r>
            <a:r>
              <a:rPr lang="sk-SK" sz="2400" dirty="0" smtClean="0">
                <a:solidFill>
                  <a:srgbClr val="000000"/>
                </a:solidFill>
              </a:rPr>
              <a:t>) a chuťové centrum je „silnejšie“ ako zrakové, dôjde medzi uvedenými centrami k spojeniu. </a:t>
            </a:r>
            <a:endParaRPr lang="sk-SK" sz="2400" dirty="0">
              <a:solidFill>
                <a:srgbClr val="000000"/>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10000"/>
          </a:bodyPr>
          <a:lstStyle/>
          <a:p>
            <a:pPr algn="l"/>
            <a:r>
              <a:rPr lang="sk-SK" sz="2400" dirty="0" smtClean="0">
                <a:solidFill>
                  <a:srgbClr val="000000"/>
                </a:solidFill>
              </a:rPr>
              <a:t>Ak sa celá situácia opakuje, spojenie sa upevňuje. Potom už nie je potrebná nijaká potrava. Stačí, ak zasvietime žiarovku a vzruch ide od sietnice do zrakového centra, odtiaľ po novo vytvorenom spojení do chuťového centra, odtiaľ k slinnej žľaze a človek (alebo zviera) začne vylučovať sliny. Vznikol teda podmienený reflex. Na jeho vytvorenie zvyčajne treba viacnásobné opakovanie nepodmieneného (potrava) a podmieneného (svetlo žiarovky) podnetu. Niekedy sa však také spojenie vytvorí pri prvom opakovaní. Samozrejme, že ak by dlhšie po zasvietení žiarovky nenasledovala nijaká potrava, podmienený reflex by „vyhasol“, nijaká reakcia slinenia by nenastala. Toto vyhasínanie však nemusí byť definitívne. Za istých okolností sa môže znova podmienený reflex objaviť.</a:t>
            </a:r>
          </a:p>
          <a:p>
            <a:pPr algn="l"/>
            <a:r>
              <a:rPr lang="sk-SK" sz="2400" dirty="0" smtClean="0">
                <a:solidFill>
                  <a:srgbClr val="000000"/>
                </a:solidFill>
              </a:rPr>
              <a:t>     Klasické podmieňovanie je prvotnou formou učenia sa, uchovávania individuálnej skúsenosti. Napr. po prvej bolestivej skúsenosti z návštevy lekára sa malé dieťa bojí, keď vidí biely plášť (podmienený podnet) hoci na predavačke, plače, už keď počuje, že pôjde k lekárovi, pričom táto averzia môže trvať celý život. Podobne napr. nepríjemné zážitky späté s telesnou výchovou v prvých rokoch školskej dochádzky môžu žiakovi nadlho (a niekedy aj na celý život) znechutiť telesnú výchovu a šport vôbec.</a:t>
            </a:r>
          </a:p>
          <a:p>
            <a:pPr algn="l"/>
            <a:endParaRPr lang="sk-SK" sz="2400" dirty="0">
              <a:solidFill>
                <a:srgbClr val="000000"/>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dirty="0" smtClean="0">
                <a:solidFill>
                  <a:srgbClr val="000000"/>
                </a:solidFill>
              </a:rPr>
              <a:t> </a:t>
            </a:r>
            <a:r>
              <a:rPr lang="sk-SK" sz="2400" b="1" dirty="0" smtClean="0">
                <a:solidFill>
                  <a:srgbClr val="000000"/>
                </a:solidFill>
              </a:rPr>
              <a:t>Operačné ( inštrumentálne) podmieňovanie</a:t>
            </a:r>
            <a:endParaRPr lang="sk-SK" sz="2400" dirty="0" smtClean="0">
              <a:solidFill>
                <a:srgbClr val="000000"/>
              </a:solidFill>
            </a:endParaRPr>
          </a:p>
          <a:p>
            <a:pPr algn="l"/>
            <a:r>
              <a:rPr lang="sk-SK" sz="2400" dirty="0" smtClean="0">
                <a:solidFill>
                  <a:srgbClr val="000000"/>
                </a:solidFill>
              </a:rPr>
              <a:t>     Aj tento druh podmieňovania sme už opísali v predchádzajúcej časti. Základom operačného podmieňovania je, že sa jednotlivec učí „následky“ svojho správania. Učenie teda závisí na správaní jednotlivca, na tom, čo robí. Skúša rôzne aktivity, úkony, správanie a to, čo mu prináša žiaduce výsledky, sa naučí. Ide v podstate o učenie sa </a:t>
            </a:r>
            <a:r>
              <a:rPr lang="sk-SK" sz="2400" i="1" dirty="0" smtClean="0">
                <a:solidFill>
                  <a:srgbClr val="000000"/>
                </a:solidFill>
              </a:rPr>
              <a:t>pokusom a omylom“</a:t>
            </a:r>
            <a:r>
              <a:rPr lang="sk-SK" sz="2400" dirty="0" smtClean="0">
                <a:solidFill>
                  <a:srgbClr val="000000"/>
                </a:solidFill>
              </a:rPr>
              <a:t>. V tomto prípade sa vytvárajú spojenia medzi situáciou a správaním. Americký psychológ </a:t>
            </a:r>
            <a:r>
              <a:rPr lang="sk-SK" sz="2400" dirty="0" err="1" smtClean="0">
                <a:solidFill>
                  <a:srgbClr val="000000"/>
                </a:solidFill>
              </a:rPr>
              <a:t>E.L.Thorndike</a:t>
            </a:r>
            <a:r>
              <a:rPr lang="sk-SK" sz="2400" dirty="0" smtClean="0">
                <a:solidFill>
                  <a:srgbClr val="000000"/>
                </a:solidFill>
              </a:rPr>
              <a:t> postuloval tri zákony tohto učenia, ktoré sme už krátko spomenuli v predchádzajúcej časti.</a:t>
            </a:r>
          </a:p>
          <a:p>
            <a:pPr algn="l"/>
            <a:r>
              <a:rPr lang="sk-SK" sz="2400" dirty="0" smtClean="0">
                <a:solidFill>
                  <a:srgbClr val="000000"/>
                </a:solidFill>
              </a:rPr>
              <a:t>     </a:t>
            </a:r>
            <a:r>
              <a:rPr lang="sk-SK" sz="2400" i="1" dirty="0" smtClean="0">
                <a:solidFill>
                  <a:srgbClr val="000000"/>
                </a:solidFill>
              </a:rPr>
              <a:t>a) Zákon pohotovosti</a:t>
            </a:r>
            <a:r>
              <a:rPr lang="sk-SK" sz="2400" dirty="0" smtClean="0">
                <a:solidFill>
                  <a:srgbClr val="000000"/>
                </a:solidFill>
              </a:rPr>
              <a:t> znamená, že jednotlivec sa učí vtedy, ak je pripravený konať, resp. ak je dostatočne motivovaný. Vtedy činnosť vyvoláva spokojnosť organizmu, kým nečinnosť nespokojnosť. Ak však organizmus nie je pripravený konať a musí činnosť vykonávať, potom vzniká stav nespokojnosti. Ak napr. dieťa túži niečo robiť, ale je mu to znemožnené, potom je nespokojné. Tiež je nespokojné, ak ho nútia robiť niečo, čo sa mu nechce.</a:t>
            </a:r>
          </a:p>
          <a:p>
            <a:pPr algn="l"/>
            <a:r>
              <a:rPr lang="sk-SK" sz="2400" dirty="0" smtClean="0">
                <a:solidFill>
                  <a:srgbClr val="000000"/>
                </a:solidFill>
              </a:rPr>
              <a:t>     b) </a:t>
            </a:r>
            <a:r>
              <a:rPr lang="sk-SK" sz="2400" i="1" dirty="0" smtClean="0">
                <a:solidFill>
                  <a:srgbClr val="000000"/>
                </a:solidFill>
              </a:rPr>
              <a:t>Zákon cviku </a:t>
            </a:r>
            <a:r>
              <a:rPr lang="sk-SK" sz="2400" dirty="0" smtClean="0">
                <a:solidFill>
                  <a:srgbClr val="000000"/>
                </a:solidFill>
              </a:rPr>
              <a:t>(ktorý možno charakterizovať aj ako zákon frekvencie, opakovania, používania alebo praxe) znamená, že spojenia sa zosilňujú činnosťou, opakovaním. Čím viac je daná reakcia spojená s istou situáciou, tým viac sa spoj medzi nimi upevňuje a opačne. Cvik teda upevňuje spoj medzi S (situáciou) a R (reakciou), nedostatok cviku tento spoj oslabuje. Vedľajším faktorom ovplyvňujúcim cvik je intenzita a čerstvosť stimulu. Čím novšie je spojenie, tým ľahšie sa obnovuje.</a:t>
            </a:r>
          </a:p>
          <a:p>
            <a:pPr algn="l"/>
            <a:r>
              <a:rPr lang="sk-SK" sz="2400" dirty="0" smtClean="0">
                <a:solidFill>
                  <a:srgbClr val="000000"/>
                </a:solidFill>
              </a:rPr>
              <a:t>     </a:t>
            </a:r>
            <a:r>
              <a:rPr lang="sk-SK" sz="2400" i="1" dirty="0" smtClean="0">
                <a:solidFill>
                  <a:srgbClr val="000000"/>
                </a:solidFill>
              </a:rPr>
              <a:t>c) Zákon efektu</a:t>
            </a:r>
            <a:r>
              <a:rPr lang="sk-SK" sz="2400" dirty="0" smtClean="0">
                <a:solidFill>
                  <a:srgbClr val="000000"/>
                </a:solidFill>
              </a:rPr>
              <a:t> znamená, že pozitívne dôsledky správania posilňujú spojenia medzi situáciou a správaním (reakciou), negatívne dôsledky správania ho oslabujú. </a:t>
            </a:r>
            <a:r>
              <a:rPr lang="sk-SK" sz="2400" dirty="0" err="1" smtClean="0">
                <a:solidFill>
                  <a:srgbClr val="000000"/>
                </a:solidFill>
              </a:rPr>
              <a:t>Thorndike</a:t>
            </a:r>
            <a:r>
              <a:rPr lang="sk-SK" sz="2400" dirty="0" smtClean="0">
                <a:solidFill>
                  <a:srgbClr val="000000"/>
                </a:solidFill>
              </a:rPr>
              <a:t> považoval tento zákon za základný zákon učenia a vyučovania.</a:t>
            </a:r>
            <a:endParaRPr lang="sk-SK" sz="2400" dirty="0">
              <a:solidFill>
                <a:srgbClr val="000000"/>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fontScale="77500" lnSpcReduction="20000"/>
          </a:bodyPr>
          <a:lstStyle/>
          <a:p>
            <a:pPr algn="l"/>
            <a:r>
              <a:rPr lang="sk-SK" sz="2400" dirty="0" smtClean="0">
                <a:solidFill>
                  <a:srgbClr val="000000"/>
                </a:solidFill>
              </a:rPr>
              <a:t>Neskoršie experimenty ukázali, že tieto zákony neplatia za všetkých okolností. Azda iba zákon pohotovosti vystihuje veľmi dobre funkciu v učení. Zákon cviku však neplatí v pôvodnej podobe. Ukázalo sa to v pokusoch, v ktorých pokusným osobám zaviazali oči a takto mali nacvičovať kreslenie úsečiek určitej dĺžky. Výsledky ukázali, že bez znalosti výsledkov jednotlivých pokusov sa výkon celkom nezlepšoval ani pri viacnásobnom opakovaní. Samotný cvik teda zrejme na úspešné učenie nestačí. Ani zákon efektu zrejme neplatí absolútne. Ak totiž uspokojujúce účinky posilňujú spojenia medzi S a R a neuspokojujúce ich oslabujú, potom by sme si mali zapamätať uspokojujúce skúsenosti a zabudnúť neuspokojujúce. Každá z vás však vie, že to tak nie je. Zapamätúvame si aj skúsenosti, ktoré boli nielen neuspokojujúce, ale priam bolestné.</a:t>
            </a:r>
          </a:p>
          <a:p>
            <a:pPr algn="l"/>
            <a:r>
              <a:rPr lang="sk-SK" sz="2400" dirty="0" smtClean="0">
                <a:solidFill>
                  <a:srgbClr val="000000"/>
                </a:solidFill>
              </a:rPr>
              <a:t>     </a:t>
            </a:r>
            <a:r>
              <a:rPr lang="sk-SK" sz="2400" dirty="0" err="1" smtClean="0">
                <a:solidFill>
                  <a:srgbClr val="000000"/>
                </a:solidFill>
              </a:rPr>
              <a:t>Thorndike</a:t>
            </a:r>
            <a:r>
              <a:rPr lang="sk-SK" sz="2400" dirty="0" smtClean="0">
                <a:solidFill>
                  <a:srgbClr val="000000"/>
                </a:solidFill>
              </a:rPr>
              <a:t> a jeho nasledovníci sa usilovali operačné princípy preniesť z experimentálnych podmienok do praxe, do sveta školskej triedy, atletického štadiónu, nemocnice, materskej školy, rehabilitačnej starostlivosti, stredísk s celodennou opaterou, do závodov i úradov. Používanie operačných techník (ale aj techník klasického podmieňovania) v takomto reálnom životnom prostredí sa nazýva </a:t>
            </a:r>
            <a:r>
              <a:rPr lang="sk-SK" sz="2400" i="1" dirty="0" smtClean="0">
                <a:solidFill>
                  <a:srgbClr val="000000"/>
                </a:solidFill>
              </a:rPr>
              <a:t>modifikácia správania</a:t>
            </a:r>
            <a:r>
              <a:rPr lang="sk-SK" sz="2400" dirty="0" smtClean="0">
                <a:solidFill>
                  <a:srgbClr val="000000"/>
                </a:solidFill>
              </a:rPr>
              <a:t>. Treba po pravde priznať, že modifikácia správania bola v mnohých prípadoch úspešná. Psychológovia tohto zamerania učili rodičov, ako učiť svoje deti rannej toalete, naučili </a:t>
            </a:r>
            <a:r>
              <a:rPr lang="sk-SK" sz="2400" dirty="0" err="1" smtClean="0">
                <a:solidFill>
                  <a:srgbClr val="000000"/>
                </a:solidFill>
              </a:rPr>
              <a:t>autistické</a:t>
            </a:r>
            <a:r>
              <a:rPr lang="sk-SK" sz="2400" dirty="0" smtClean="0">
                <a:solidFill>
                  <a:srgbClr val="000000"/>
                </a:solidFill>
              </a:rPr>
              <a:t> deti, ktoré nikdy predtým nehovorili, používať slovník obsahujúci niekoľko sto slov, cvičili alebo učili postihnutých a mentálne retardovaných dospelých komunikovať, obliekať sa atď. Učili pacientov s poškodením mozgu kontrolovať svoje neprimerané správanie, zamerať pozornosť, zlepšovať rečové schopnosti a učili ľudí eliminovať ich neželateľné návyky ako je fajčenie. Napokon boli úspešní aj v prípadoch, keď učili ľudí hre na klavíri alebo im pomáhali pri štúdiu. Už len výpočet týchto úspešných pokusov svedčí o tom, že teória učenia pomocou inštrumentálneho podmieňovania má svoje opodstatnenie, aj keď zrejme nie je jedinou a nevysvetľuje všetko.</a:t>
            </a:r>
          </a:p>
          <a:p>
            <a:pPr algn="l"/>
            <a:endParaRPr lang="sk-SK" sz="2400" dirty="0">
              <a:solidFill>
                <a:srgbClr val="000000"/>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Učenie</a:t>
            </a:r>
            <a:endParaRPr lang="sk-SK" dirty="0"/>
          </a:p>
        </p:txBody>
      </p:sp>
      <p:sp>
        <p:nvSpPr>
          <p:cNvPr id="3" name="Podnadpis 2"/>
          <p:cNvSpPr>
            <a:spLocks noGrp="1"/>
          </p:cNvSpPr>
          <p:nvPr>
            <p:ph type="subTitle" idx="1"/>
          </p:nvPr>
        </p:nvSpPr>
        <p:spPr>
          <a:xfrm>
            <a:off x="107504" y="692696"/>
            <a:ext cx="8928992" cy="5976664"/>
          </a:xfrm>
        </p:spPr>
        <p:txBody>
          <a:bodyPr>
            <a:normAutofit/>
          </a:bodyPr>
          <a:lstStyle/>
          <a:p>
            <a:pPr algn="l"/>
            <a:r>
              <a:rPr lang="sk-SK" sz="2400" dirty="0" smtClean="0">
                <a:solidFill>
                  <a:srgbClr val="000000"/>
                </a:solidFill>
              </a:rPr>
              <a:t> Priamou aplikáciou teórie učenia operačným podmieňovaním v školskej praxi je </a:t>
            </a:r>
            <a:r>
              <a:rPr lang="sk-SK" sz="2400" i="1" dirty="0" smtClean="0">
                <a:solidFill>
                  <a:srgbClr val="000000"/>
                </a:solidFill>
              </a:rPr>
              <a:t>programované vyučovanie, </a:t>
            </a:r>
            <a:r>
              <a:rPr lang="sk-SK" sz="2400" dirty="0" smtClean="0">
                <a:solidFill>
                  <a:srgbClr val="000000"/>
                </a:solidFill>
              </a:rPr>
              <a:t>ktorého autorom je </a:t>
            </a:r>
            <a:r>
              <a:rPr lang="sk-SK" sz="2400" dirty="0" err="1" smtClean="0">
                <a:solidFill>
                  <a:srgbClr val="000000"/>
                </a:solidFill>
              </a:rPr>
              <a:t>B.F.Skinner</a:t>
            </a:r>
            <a:r>
              <a:rPr lang="sk-SK" sz="2400" dirty="0" smtClean="0">
                <a:solidFill>
                  <a:srgbClr val="000000"/>
                </a:solidFill>
              </a:rPr>
              <a:t>. Podstatou tohto vyučovania je systém malých krokov. Celá učebná látka je rozdelená na malé jednotky. Učiaci sa má možnosť zvoliť si vlastné tempo postupu, ktoré mu najviac vyhovuje. Pri učení je aktívny, pričom na svoju aktivitu dostáva bezprostredne odpoveď, bezprostrednú spätnú väzbu. Existuje aj možnosť zmeny programu, ak si to situácia vyžiada. Programované vyučovanie sa široko používa v rôznych typoch škôl. Existujú podrobne rozpracované programované učebnice a dnes už aj veľa počítačových programov založených na princípoch programovaného vyučovania.</a:t>
            </a:r>
          </a:p>
          <a:p>
            <a:pPr algn="l"/>
            <a:r>
              <a:rPr lang="sk-SK" sz="2400" dirty="0" smtClean="0">
                <a:solidFill>
                  <a:srgbClr val="000000"/>
                </a:solidFill>
              </a:rPr>
              <a:t>     Bolo by možné uviesť i niektoré ďalšie teórie učenia, ktoré sú však v podstate iba rozpracovaním druhov učenia, o ktorých sme hovorili vyššie.         </a:t>
            </a:r>
            <a:endParaRPr lang="sk-SK" sz="2400" dirty="0">
              <a:solidFill>
                <a:srgbClr val="000000"/>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b="1" dirty="0" smtClean="0">
                <a:solidFill>
                  <a:srgbClr val="000000"/>
                </a:solidFill>
              </a:rPr>
              <a:t>Myslenie</a:t>
            </a:r>
            <a:endParaRPr lang="sk-SK" sz="2400" dirty="0" smtClean="0">
              <a:solidFill>
                <a:srgbClr val="000000"/>
              </a:solidFill>
            </a:endParaRPr>
          </a:p>
          <a:p>
            <a:pPr algn="l"/>
            <a:r>
              <a:rPr lang="sk-SK" sz="2400" u="sng" dirty="0" smtClean="0">
                <a:solidFill>
                  <a:srgbClr val="000000"/>
                </a:solidFill>
              </a:rPr>
              <a:t>Všeobecná charakteristika myslenia</a:t>
            </a:r>
            <a:endParaRPr lang="sk-SK" sz="2400" dirty="0" smtClean="0">
              <a:solidFill>
                <a:srgbClr val="000000"/>
              </a:solidFill>
            </a:endParaRPr>
          </a:p>
          <a:p>
            <a:pPr algn="l"/>
            <a:r>
              <a:rPr lang="sk-SK" sz="2400" dirty="0" smtClean="0">
                <a:solidFill>
                  <a:srgbClr val="000000"/>
                </a:solidFill>
              </a:rPr>
              <a:t>1. </a:t>
            </a:r>
            <a:r>
              <a:rPr lang="sk-SK" sz="2400" i="1" dirty="0" smtClean="0">
                <a:solidFill>
                  <a:srgbClr val="000000"/>
                </a:solidFill>
              </a:rPr>
              <a:t>Myslenie je proces sprostredkovaného poznania. </a:t>
            </a:r>
            <a:r>
              <a:rPr lang="sk-SK" sz="2400" dirty="0" smtClean="0">
                <a:solidFill>
                  <a:srgbClr val="000000"/>
                </a:solidFill>
              </a:rPr>
              <a:t>Týmto	prostriedkom býva najčastejšie naša minulá skúsenosť, naše vedomosti alebo i rôzne prístroje. Príklad. Žiak uteká ráno do školy a vie, že už je neskoro. Celú cestu si vymýšľa nejakú výhovorku, bojí sa, ako to bude vyzerať, až otvorí dvere od triedy a bude sa musieť ospravedlňovať atď. Len čo však vbehne na chodbu a blíži sa k svojej triede, počuje krik, šum, ba aj pískanie. Okamžite sa mu uľaví. Prečo? Učiteľ ešte neprišiel. Ako to spoznal? Prostriedkom mu bola minulá skúsenosť. Keby tam bol učiteľ, určite by nikto nepískal a nekričal - o tom sa už veľa ráz predtým presvedčil.</a:t>
            </a:r>
          </a:p>
          <a:p>
            <a:pPr algn="l"/>
            <a:r>
              <a:rPr lang="sk-SK" sz="2400" dirty="0" smtClean="0">
                <a:solidFill>
                  <a:srgbClr val="000000"/>
                </a:solidFill>
              </a:rPr>
              <a:t>2. </a:t>
            </a:r>
            <a:r>
              <a:rPr lang="sk-SK" sz="2400" i="1" dirty="0" smtClean="0">
                <a:solidFill>
                  <a:srgbClr val="000000"/>
                </a:solidFill>
              </a:rPr>
              <a:t>Myslenie poznáva predmety v ich podstatných vzťahoch a závislostiach. </a:t>
            </a:r>
            <a:r>
              <a:rPr lang="sk-SK" sz="2400" dirty="0" smtClean="0">
                <a:solidFill>
                  <a:srgbClr val="000000"/>
                </a:solidFill>
              </a:rPr>
              <a:t>Napr. bez predchádzajúceho vzťahu, bez znalosti toho, čo predchádzalo, nemôžeme nič povedať o človeku, ktorého uvidíme so zdvihnutou rukou, čo práve robí. Závislosti sú však rôzne - sú vonkajšie, viditeľné a vnútorné, ktoré nie sú na prvý pohľad zrejmé. Myslenie hľadá zákonité závislosti, podstatné vzťahy, bez ktorých by daný jav prestal byť samým sebou, bez ktorých by nemohol existovať.</a:t>
            </a:r>
          </a:p>
          <a:p>
            <a:pPr algn="l"/>
            <a:r>
              <a:rPr lang="sk-SK" sz="2400" dirty="0" smtClean="0">
                <a:solidFill>
                  <a:srgbClr val="000000"/>
                </a:solidFill>
              </a:rPr>
              <a:t>3. </a:t>
            </a:r>
            <a:r>
              <a:rPr lang="sk-SK" sz="2400" i="1" dirty="0" smtClean="0">
                <a:solidFill>
                  <a:srgbClr val="000000"/>
                </a:solidFill>
              </a:rPr>
              <a:t>Myslenie je zovšeobecnené poznanie. </a:t>
            </a:r>
            <a:r>
              <a:rPr lang="sk-SK" sz="2400" dirty="0" smtClean="0">
                <a:solidFill>
                  <a:srgbClr val="000000"/>
                </a:solidFill>
              </a:rPr>
              <a:t>Napr. ak starší žiak vojde do ktorejkoľvek školy a bude tam počuť šum, krik a pískanie, bude mu úplne jasné, že tam učiteľ nie je. Je to všeobecný poznatok, nadobudnutý skúsenosťou. Práve na základe zovšeobecnenia boli sformulované všetky fyzikálne zákony atď.</a:t>
            </a:r>
          </a:p>
          <a:p>
            <a:pPr algn="l"/>
            <a:r>
              <a:rPr lang="sk-SK" sz="2400" dirty="0" smtClean="0">
                <a:solidFill>
                  <a:srgbClr val="000000"/>
                </a:solidFill>
              </a:rPr>
              <a:t>4. </a:t>
            </a:r>
            <a:r>
              <a:rPr lang="sk-SK" sz="2400" i="1" dirty="0" smtClean="0">
                <a:solidFill>
                  <a:srgbClr val="000000"/>
                </a:solidFill>
              </a:rPr>
              <a:t>Myslením odrážame skutočnosť presnejšie a hlbšie ako v predstave. </a:t>
            </a:r>
            <a:r>
              <a:rPr lang="sk-SK" sz="2400" dirty="0" smtClean="0">
                <a:solidFill>
                  <a:srgbClr val="000000"/>
                </a:solidFill>
              </a:rPr>
              <a:t>Nevieme si predstaviť rýchlosť svetla, ale myslieť o nej, reálne s ňou rátať, dokonca aj merať ju môžeme. Rovnako je to v diferenciálnom počte. Tam sa narába s nekonečne malými veličinami, ktoré sa blížia nule, ale nie sú rovné nule. To si predstaviť nevieme, ale predsa práve na tom je založený celý </a:t>
            </a:r>
            <a:r>
              <a:rPr lang="sk-SK" sz="2400" dirty="0" err="1" smtClean="0">
                <a:solidFill>
                  <a:srgbClr val="000000"/>
                </a:solidFill>
              </a:rPr>
              <a:t>infinitezimálny</a:t>
            </a:r>
            <a:r>
              <a:rPr lang="sk-SK" sz="2400" dirty="0" smtClean="0">
                <a:solidFill>
                  <a:srgbClr val="000000"/>
                </a:solidFill>
              </a:rPr>
              <a:t> počet.</a:t>
            </a:r>
          </a:p>
          <a:p>
            <a:pPr algn="l"/>
            <a:endParaRPr lang="sk-SK" sz="2400" dirty="0">
              <a:solidFill>
                <a:srgbClr val="000000"/>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dirty="0" smtClean="0">
                <a:solidFill>
                  <a:srgbClr val="000000"/>
                </a:solidFill>
              </a:rPr>
              <a:t>5. </a:t>
            </a:r>
            <a:r>
              <a:rPr lang="sk-SK" sz="2400" i="1" dirty="0" smtClean="0">
                <a:solidFill>
                  <a:srgbClr val="000000"/>
                </a:solidFill>
              </a:rPr>
              <a:t>Myslenie znamená i vedecky predvídať, predpovedať. </a:t>
            </a:r>
            <a:r>
              <a:rPr lang="sk-SK" sz="2400" dirty="0" smtClean="0">
                <a:solidFill>
                  <a:srgbClr val="000000"/>
                </a:solidFill>
              </a:rPr>
              <a:t>Myslenie nám dáva možnosť poznať to, čo je práve teraz, ale aj to, čo bude a to práve na základe poznania zákonov prírody a spoločnosti. Každé vedecké bádanie nie je nič iné, ako predvídanie. Príklad. Predvídam, že ak vypustím z ruky kľúč, spadne na zem, lebo poznám gravitačný zákon.</a:t>
            </a:r>
          </a:p>
          <a:p>
            <a:pPr algn="l"/>
            <a:r>
              <a:rPr lang="sk-SK" sz="2400" dirty="0" smtClean="0">
                <a:solidFill>
                  <a:srgbClr val="000000"/>
                </a:solidFill>
              </a:rPr>
              <a:t>6. </a:t>
            </a:r>
            <a:r>
              <a:rPr lang="sk-SK" sz="2400" i="1" dirty="0" smtClean="0">
                <a:solidFill>
                  <a:srgbClr val="000000"/>
                </a:solidFill>
              </a:rPr>
              <a:t>Myslenie je proces cieľavedomý. </a:t>
            </a:r>
            <a:r>
              <a:rPr lang="sk-SK" sz="2400" dirty="0" smtClean="0">
                <a:solidFill>
                  <a:srgbClr val="000000"/>
                </a:solidFill>
              </a:rPr>
              <a:t>Každá myšlienka, to ešte nie je myslenie. Môžem si ležať v posteli, napadajú ma rôzne myšlienky, ale to ešte ani zďaleka neznamená, že už myslím, to by bolo veľmi jednoduché. Myslenie sa začína iba vtedy, ak sa pred nami vynorí nejaká otázka, problém. a myslenie je riešením tejto otázky, tohto problému.</a:t>
            </a:r>
          </a:p>
          <a:p>
            <a:pPr algn="l"/>
            <a:r>
              <a:rPr lang="sk-SK" sz="2400" dirty="0" smtClean="0">
                <a:solidFill>
                  <a:srgbClr val="000000"/>
                </a:solidFill>
              </a:rPr>
              <a:t>7. </a:t>
            </a:r>
            <a:r>
              <a:rPr lang="sk-SK" sz="2400" i="1" dirty="0" smtClean="0">
                <a:solidFill>
                  <a:srgbClr val="000000"/>
                </a:solidFill>
              </a:rPr>
              <a:t>Naše myslenie je úzko späté s rečou. </a:t>
            </a:r>
            <a:r>
              <a:rPr lang="sk-SK" sz="2400" dirty="0" smtClean="0">
                <a:solidFill>
                  <a:srgbClr val="000000"/>
                </a:solidFill>
              </a:rPr>
              <a:t>Myslenie sa uskutočňuje v podobe slov, reči, aj keď najčastejšie je to naša vnútorná reč.</a:t>
            </a:r>
          </a:p>
          <a:p>
            <a:pPr algn="l"/>
            <a:r>
              <a:rPr lang="sk-SK" sz="2400" dirty="0" smtClean="0">
                <a:solidFill>
                  <a:srgbClr val="000000"/>
                </a:solidFill>
              </a:rPr>
              <a:t>	Pokúsime sa teraz sformulovať definíciu myslenia.</a:t>
            </a:r>
          </a:p>
          <a:p>
            <a:pPr algn="l"/>
            <a:r>
              <a:rPr lang="sk-SK" sz="2400" dirty="0" smtClean="0">
                <a:solidFill>
                  <a:srgbClr val="000000"/>
                </a:solidFill>
              </a:rPr>
              <a:t>	</a:t>
            </a:r>
            <a:r>
              <a:rPr lang="sk-SK" sz="2400" u="sng" dirty="0" smtClean="0">
                <a:solidFill>
                  <a:srgbClr val="000000"/>
                </a:solidFill>
              </a:rPr>
              <a:t>Myslenie je sprostredkovaný a zovšeobecnený odraz predmetov a javov objektívneho sveta v ich podstatných vzťahoch, vlastnostiach a zákonitostiach.</a:t>
            </a:r>
            <a:endParaRPr lang="sk-SK" sz="2400" dirty="0" smtClean="0">
              <a:solidFill>
                <a:srgbClr val="000000"/>
              </a:solidFill>
            </a:endParaRPr>
          </a:p>
          <a:p>
            <a:pPr algn="l"/>
            <a:r>
              <a:rPr lang="sk-SK" sz="2400" dirty="0" smtClean="0">
                <a:solidFill>
                  <a:srgbClr val="000000"/>
                </a:solidFill>
              </a:rPr>
              <a:t>	</a:t>
            </a:r>
            <a:r>
              <a:rPr lang="sk-SK" sz="2400" b="1" dirty="0" smtClean="0">
                <a:solidFill>
                  <a:srgbClr val="000000"/>
                </a:solidFill>
              </a:rPr>
              <a:t>Formy myslenia</a:t>
            </a:r>
            <a:endParaRPr lang="sk-SK" sz="2400" dirty="0" smtClean="0">
              <a:solidFill>
                <a:srgbClr val="000000"/>
              </a:solidFill>
            </a:endParaRPr>
          </a:p>
          <a:p>
            <a:pPr algn="l"/>
            <a:r>
              <a:rPr lang="sk-SK" sz="2400" b="1" dirty="0" smtClean="0">
                <a:solidFill>
                  <a:srgbClr val="000000"/>
                </a:solidFill>
              </a:rPr>
              <a:t>	</a:t>
            </a:r>
            <a:r>
              <a:rPr lang="sk-SK" sz="2400" dirty="0" smtClean="0">
                <a:solidFill>
                  <a:srgbClr val="000000"/>
                </a:solidFill>
              </a:rPr>
              <a:t>Existujú tri formy myslenia: pojem, súd a úsudok.</a:t>
            </a:r>
          </a:p>
          <a:p>
            <a:pPr algn="l"/>
            <a:r>
              <a:rPr lang="sk-SK" sz="2400" u="sng" dirty="0" smtClean="0">
                <a:solidFill>
                  <a:srgbClr val="000000"/>
                </a:solidFill>
              </a:rPr>
              <a:t>Pojem</a:t>
            </a:r>
            <a:r>
              <a:rPr lang="sk-SK" sz="2400" dirty="0" smtClean="0">
                <a:solidFill>
                  <a:srgbClr val="000000"/>
                </a:solidFill>
              </a:rPr>
              <a:t> - forma myslenia, ktorou odrážame všeobecné a podstatné znaky a vlastnosti predmetov a javov reálneho sveta.</a:t>
            </a:r>
          </a:p>
          <a:p>
            <a:pPr algn="l"/>
            <a:r>
              <a:rPr lang="sk-SK" sz="2400" dirty="0" smtClean="0">
                <a:solidFill>
                  <a:srgbClr val="000000"/>
                </a:solidFill>
              </a:rPr>
              <a:t>	Pojem nemôže existovať bez slova. Nie je myšlienka bez slova, nie je ani pojem bez slova. A je známe, že už samo slovo zovšeobecňuje. Prečo? Pretože každé slovo je vlastne signálom signálov, teda signalizuje celý rad predmetov a nie iba jeden. Ak povieme napríklad „les“, neznamená to iba nejaký konkrétny les, povedzme, v Karpatoch, ale v podstate akýkoľvek les, kdekoľvek na svete.</a:t>
            </a:r>
          </a:p>
          <a:p>
            <a:pPr algn="l"/>
            <a:r>
              <a:rPr lang="sk-SK" sz="2400" b="1" dirty="0" smtClean="0">
                <a:solidFill>
                  <a:srgbClr val="000000"/>
                </a:solidFill>
              </a:rPr>
              <a:t>	</a:t>
            </a:r>
            <a:r>
              <a:rPr lang="sk-SK" sz="2400" dirty="0" smtClean="0">
                <a:solidFill>
                  <a:srgbClr val="000000"/>
                </a:solidFill>
              </a:rPr>
              <a:t>Z druhej strany si však treba uvedomiť, že pojem a slovo, to nie je to isté. Ide o to, že ten istý pojem môžeme vyjadriť rôznymi slovami /už preto, že v každom jazyku znie inak/, alebo niekedy zasa pre niekoľko rôznych pojmov existuje iba jedno slovo</a:t>
            </a:r>
            <a:r>
              <a:rPr lang="sk-SK" sz="2400" b="1" dirty="0" smtClean="0">
                <a:solidFill>
                  <a:srgbClr val="000000"/>
                </a:solidFill>
              </a:rPr>
              <a:t> /</a:t>
            </a:r>
            <a:r>
              <a:rPr lang="sk-SK" sz="2400" dirty="0" smtClean="0">
                <a:solidFill>
                  <a:srgbClr val="000000"/>
                </a:solidFill>
              </a:rPr>
              <a:t>napr. koruna, čelo, atď./.</a:t>
            </a:r>
          </a:p>
          <a:p>
            <a:pPr algn="l"/>
            <a:endParaRPr lang="sk-SK" sz="2400" dirty="0">
              <a:solidFill>
                <a:srgbClr val="000000"/>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u="sng" dirty="0" smtClean="0">
                <a:solidFill>
                  <a:srgbClr val="000000"/>
                </a:solidFill>
                <a:latin typeface="Times New Roman" pitchFamily="18" charset="0"/>
                <a:cs typeface="Times New Roman" pitchFamily="18" charset="0"/>
              </a:rPr>
              <a:t>Pojem a predstava</a:t>
            </a:r>
            <a:endParaRPr lang="sk-SK" sz="2400" dirty="0" smtClean="0">
              <a:solidFill>
                <a:srgbClr val="000000"/>
              </a:solidFill>
              <a:latin typeface="Times New Roman" pitchFamily="18" charset="0"/>
              <a:cs typeface="Times New Roman" pitchFamily="18" charset="0"/>
            </a:endParaRPr>
          </a:p>
          <a:p>
            <a:pPr algn="l"/>
            <a:r>
              <a:rPr lang="sk-SK" sz="2400" dirty="0" smtClean="0">
                <a:solidFill>
                  <a:srgbClr val="000000"/>
                </a:solidFill>
                <a:latin typeface="Times New Roman" pitchFamily="18" charset="0"/>
                <a:cs typeface="Times New Roman" pitchFamily="18" charset="0"/>
              </a:rPr>
              <a:t>1. Medzi nimi je tesný vzťah</a:t>
            </a:r>
          </a:p>
          <a:p>
            <a:pPr algn="l"/>
            <a:r>
              <a:rPr lang="sk-SK" sz="2400" dirty="0" smtClean="0">
                <a:solidFill>
                  <a:srgbClr val="000000"/>
                </a:solidFill>
                <a:latin typeface="Times New Roman" pitchFamily="18" charset="0"/>
                <a:cs typeface="Times New Roman" pitchFamily="18" charset="0"/>
              </a:rPr>
              <a:t>a/ Pojem vzniká na základe predstáv. Vzniká totiž na základe analýzy mnohých konkrétnych predmetov.</a:t>
            </a:r>
          </a:p>
          <a:p>
            <a:pPr algn="l"/>
            <a:r>
              <a:rPr lang="sk-SK" sz="2400" dirty="0" smtClean="0">
                <a:solidFill>
                  <a:srgbClr val="000000"/>
                </a:solidFill>
                <a:latin typeface="Times New Roman" pitchFamily="18" charset="0"/>
                <a:cs typeface="Times New Roman" pitchFamily="18" charset="0"/>
              </a:rPr>
              <a:t>b/ Predstava je oporou pojmu. Pri zložitých pojmoch je často potrebné vracať sa k predstavám. Geometria napr. často používa toto vracanie sa k predstave.</a:t>
            </a:r>
          </a:p>
          <a:p>
            <a:pPr algn="l"/>
            <a:r>
              <a:rPr lang="sk-SK" sz="2400" dirty="0" smtClean="0">
                <a:solidFill>
                  <a:srgbClr val="000000"/>
                </a:solidFill>
                <a:latin typeface="Times New Roman" pitchFamily="18" charset="0"/>
                <a:cs typeface="Times New Roman" pitchFamily="18" charset="0"/>
              </a:rPr>
              <a:t>2. Sú medzi nimi i určité rozdiely</a:t>
            </a:r>
          </a:p>
          <a:p>
            <a:pPr algn="l"/>
            <a:r>
              <a:rPr lang="sk-SK" sz="2400" u="sng" dirty="0" smtClean="0">
                <a:solidFill>
                  <a:srgbClr val="000000"/>
                </a:solidFill>
                <a:latin typeface="Times New Roman" pitchFamily="18" charset="0"/>
                <a:cs typeface="Times New Roman" pitchFamily="18" charset="0"/>
              </a:rPr>
              <a:t>Pojem:</a:t>
            </a:r>
            <a:r>
              <a:rPr lang="sk-SK" sz="2400" dirty="0" smtClean="0">
                <a:solidFill>
                  <a:srgbClr val="000000"/>
                </a:solidFill>
                <a:latin typeface="Times New Roman" pitchFamily="18" charset="0"/>
                <a:cs typeface="Times New Roman" pitchFamily="18" charset="0"/>
              </a:rPr>
              <a:t>					</a:t>
            </a:r>
            <a:r>
              <a:rPr lang="sk-SK" sz="2400" u="sng" dirty="0" smtClean="0">
                <a:solidFill>
                  <a:srgbClr val="000000"/>
                </a:solidFill>
                <a:latin typeface="Times New Roman" pitchFamily="18" charset="0"/>
                <a:cs typeface="Times New Roman" pitchFamily="18" charset="0"/>
              </a:rPr>
              <a:t>Predstava:</a:t>
            </a:r>
            <a:endParaRPr lang="sk-SK" sz="2400" dirty="0" smtClean="0">
              <a:solidFill>
                <a:srgbClr val="000000"/>
              </a:solidFill>
              <a:latin typeface="Times New Roman" pitchFamily="18" charset="0"/>
              <a:cs typeface="Times New Roman" pitchFamily="18" charset="0"/>
            </a:endParaRPr>
          </a:p>
          <a:p>
            <a:pPr algn="l"/>
            <a:r>
              <a:rPr lang="sk-SK" sz="2400" dirty="0" smtClean="0">
                <a:solidFill>
                  <a:srgbClr val="000000"/>
                </a:solidFill>
                <a:latin typeface="Times New Roman" pitchFamily="18" charset="0"/>
                <a:cs typeface="Times New Roman" pitchFamily="18" charset="0"/>
              </a:rPr>
              <a:t>a/ nenázorný				a/ názorná</a:t>
            </a:r>
          </a:p>
          <a:p>
            <a:pPr algn="l"/>
            <a:r>
              <a:rPr lang="sk-SK" sz="2400" dirty="0" smtClean="0">
                <a:solidFill>
                  <a:srgbClr val="000000"/>
                </a:solidFill>
                <a:latin typeface="Times New Roman" pitchFamily="18" charset="0"/>
                <a:cs typeface="Times New Roman" pitchFamily="18" charset="0"/>
              </a:rPr>
              <a:t>b/ zovšeobecnený, abstraktný		                 b/ konkrétna, jedinečná</a:t>
            </a:r>
          </a:p>
          <a:p>
            <a:pPr algn="l"/>
            <a:r>
              <a:rPr lang="sk-SK" sz="2400" dirty="0" smtClean="0">
                <a:solidFill>
                  <a:srgbClr val="000000"/>
                </a:solidFill>
                <a:latin typeface="Times New Roman" pitchFamily="18" charset="0"/>
                <a:cs typeface="Times New Roman" pitchFamily="18" charset="0"/>
              </a:rPr>
              <a:t>c/ odráža iba podstatné vlastnosti	                 c/ odráža aj nepodstatné vlastnosti</a:t>
            </a:r>
          </a:p>
          <a:p>
            <a:pPr algn="l"/>
            <a:r>
              <a:rPr lang="sk-SK" sz="2400" dirty="0" smtClean="0">
                <a:solidFill>
                  <a:srgbClr val="000000"/>
                </a:solidFill>
                <a:latin typeface="Times New Roman" pitchFamily="18" charset="0"/>
                <a:cs typeface="Times New Roman" pitchFamily="18" charset="0"/>
              </a:rPr>
              <a:t>	Pojem je myšlienka o predmete, predstava je obraz predmetu.</a:t>
            </a:r>
          </a:p>
          <a:p>
            <a:pPr algn="l"/>
            <a:r>
              <a:rPr lang="sk-SK" sz="2400" dirty="0" smtClean="0">
                <a:solidFill>
                  <a:srgbClr val="000000"/>
                </a:solidFill>
                <a:latin typeface="Times New Roman" pitchFamily="18" charset="0"/>
                <a:cs typeface="Times New Roman" pitchFamily="18" charset="0"/>
              </a:rPr>
              <a:t>	Veda sa stále rozvíja, rozvíjajú sa aj pojmy. Napr. pojem „atóm“ už dávno nezodpovedá pôvodnému významu - nedeliteľný.</a:t>
            </a:r>
          </a:p>
          <a:p>
            <a:pPr algn="l"/>
            <a:r>
              <a:rPr lang="sk-SK" sz="2400" u="sng" dirty="0" smtClean="0">
                <a:solidFill>
                  <a:srgbClr val="000000"/>
                </a:solidFill>
                <a:latin typeface="Times New Roman" pitchFamily="18" charset="0"/>
                <a:cs typeface="Times New Roman" pitchFamily="18" charset="0"/>
              </a:rPr>
              <a:t>Súd</a:t>
            </a:r>
            <a:r>
              <a:rPr lang="sk-SK" sz="2400" dirty="0" smtClean="0">
                <a:solidFill>
                  <a:srgbClr val="000000"/>
                </a:solidFill>
                <a:latin typeface="Times New Roman" pitchFamily="18" charset="0"/>
                <a:cs typeface="Times New Roman" pitchFamily="18" charset="0"/>
              </a:rPr>
              <a:t> - druhá forma myslenia, ktorá odráža vzťah medzi dvoma pojmami. V základe súdu teda leží pojem. Keď hovoríme, vždy vyslovujeme súdy. Príklady: Nemám peniaze; svieti slnko; atď.</a:t>
            </a:r>
          </a:p>
          <a:p>
            <a:pPr algn="l"/>
            <a:r>
              <a:rPr lang="sk-SK" sz="2400" dirty="0" smtClean="0">
                <a:solidFill>
                  <a:srgbClr val="000000"/>
                </a:solidFill>
                <a:latin typeface="Times New Roman" pitchFamily="18" charset="0"/>
                <a:cs typeface="Times New Roman" pitchFamily="18" charset="0"/>
              </a:rPr>
              <a:t>Súd je teda </a:t>
            </a:r>
            <a:r>
              <a:rPr lang="sk-SK" sz="2400" i="1" dirty="0" smtClean="0">
                <a:solidFill>
                  <a:srgbClr val="000000"/>
                </a:solidFill>
                <a:latin typeface="Times New Roman" pitchFamily="18" charset="0"/>
                <a:cs typeface="Times New Roman" pitchFamily="18" charset="0"/>
              </a:rPr>
              <a:t>taká forma myslenia, ktorou niečo o predmete či jave tvrdíme alebo popierame.</a:t>
            </a:r>
            <a:r>
              <a:rPr lang="sk-SK" sz="2400" dirty="0" smtClean="0">
                <a:solidFill>
                  <a:srgbClr val="000000"/>
                </a:solidFill>
                <a:latin typeface="Times New Roman" pitchFamily="18" charset="0"/>
                <a:cs typeface="Times New Roman" pitchFamily="18" charset="0"/>
              </a:rPr>
              <a:t> Vynesenie súdu predpokladá vždy dve veci: poznanie vzťahov medzi jeho časťami a presvedčenie o správnosti súdu.</a:t>
            </a:r>
          </a:p>
          <a:p>
            <a:pPr algn="l"/>
            <a:r>
              <a:rPr lang="sk-SK" sz="2400" u="sng" dirty="0" smtClean="0">
                <a:solidFill>
                  <a:srgbClr val="000000"/>
                </a:solidFill>
                <a:latin typeface="Times New Roman" pitchFamily="18" charset="0"/>
                <a:cs typeface="Times New Roman" pitchFamily="18" charset="0"/>
              </a:rPr>
              <a:t>Úsudok</a:t>
            </a:r>
            <a:r>
              <a:rPr lang="sk-SK" sz="2400" dirty="0" smtClean="0">
                <a:solidFill>
                  <a:srgbClr val="000000"/>
                </a:solidFill>
                <a:latin typeface="Times New Roman" pitchFamily="18" charset="0"/>
                <a:cs typeface="Times New Roman" pitchFamily="18" charset="0"/>
              </a:rPr>
              <a:t> - forma myslenia, ktorou vynášame súd o niečom, čo vyplýva z platnosti iného súdu alebo iných súdov. Často sa možno stretnúť s tvrdením, že úsudok vzniká na základe viacerých súdov, ale je zrejmé, že niekedy na to stačí súd jediný. Napr. ak poviem, že lampa je na stole, logicky z toho vyplýva ďalší súd - stôl je pod lampou.</a:t>
            </a:r>
          </a:p>
          <a:p>
            <a:pPr algn="l"/>
            <a:endParaRPr lang="sk-SK" sz="2400" dirty="0">
              <a:solidFill>
                <a:srgbClr val="000000"/>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dirty="0" smtClean="0">
                <a:solidFill>
                  <a:srgbClr val="000000"/>
                </a:solidFill>
              </a:rPr>
              <a:t>Pre proces vyučovania je dôležité poznať úsudok </a:t>
            </a:r>
            <a:r>
              <a:rPr lang="sk-SK" sz="2400" i="1" dirty="0" smtClean="0">
                <a:solidFill>
                  <a:srgbClr val="000000"/>
                </a:solidFill>
              </a:rPr>
              <a:t>induktívny, deduktívny a úsudok z analógie.</a:t>
            </a:r>
            <a:endParaRPr lang="sk-SK" sz="2400" dirty="0" smtClean="0">
              <a:solidFill>
                <a:srgbClr val="000000"/>
              </a:solidFill>
            </a:endParaRPr>
          </a:p>
          <a:p>
            <a:pPr algn="l"/>
            <a:r>
              <a:rPr lang="sk-SK" sz="2400" b="1" dirty="0" smtClean="0">
                <a:solidFill>
                  <a:srgbClr val="000000"/>
                </a:solidFill>
              </a:rPr>
              <a:t>	</a:t>
            </a:r>
            <a:r>
              <a:rPr lang="sk-SK" sz="2400" u="sng" dirty="0" smtClean="0">
                <a:solidFill>
                  <a:srgbClr val="000000"/>
                </a:solidFill>
              </a:rPr>
              <a:t>Indukcia - úsudok z indukcie</a:t>
            </a:r>
            <a:endParaRPr lang="sk-SK" sz="2400" dirty="0" smtClean="0">
              <a:solidFill>
                <a:srgbClr val="000000"/>
              </a:solidFill>
            </a:endParaRPr>
          </a:p>
          <a:p>
            <a:pPr algn="l"/>
            <a:r>
              <a:rPr lang="sk-SK" sz="2400" dirty="0" smtClean="0">
                <a:solidFill>
                  <a:srgbClr val="000000"/>
                </a:solidFill>
              </a:rPr>
              <a:t>	</a:t>
            </a:r>
            <a:r>
              <a:rPr lang="sk-SK" sz="2400" i="1" dirty="0" smtClean="0">
                <a:solidFill>
                  <a:srgbClr val="000000"/>
                </a:solidFill>
              </a:rPr>
              <a:t>Induktívny úsudok je postup od zvláštnych, konkrétnych  prípadov k všeobecnému poznatku - od príkladu k pravidlu.</a:t>
            </a:r>
            <a:endParaRPr lang="sk-SK" sz="2400" dirty="0" smtClean="0">
              <a:solidFill>
                <a:srgbClr val="000000"/>
              </a:solidFill>
            </a:endParaRPr>
          </a:p>
          <a:p>
            <a:pPr algn="l"/>
            <a:r>
              <a:rPr lang="sk-SK" sz="2400" dirty="0" smtClean="0">
                <a:solidFill>
                  <a:srgbClr val="000000"/>
                </a:solidFill>
              </a:rPr>
              <a:t>Príklad: železo, cín, meď atď. sa teplom rozťahujú. To sú všetko kovy.  Z toho vyplýva záver, že kovy sa teplom rozťahujú.</a:t>
            </a:r>
          </a:p>
          <a:p>
            <a:pPr algn="l"/>
            <a:r>
              <a:rPr lang="sk-SK" sz="2400" dirty="0" smtClean="0">
                <a:solidFill>
                  <a:srgbClr val="000000"/>
                </a:solidFill>
              </a:rPr>
              <a:t>	Všeobecný záver, ktorý sa robí na základe indukcie je značne hodnoverný. V opačnom prípade nemáme právo robiť široké zovšeobecnenia. Pre správnosť induktívneho úsudku je preto dôležité vedieť, od akých vlastností alebo kvalít predmetu môže závisieť nami pozorovaný jav, a zisťovať, či sa mení tento znak v jednotlivých prípadoch, s ktorými sme sa oboznámili, alebo či sa nemení.</a:t>
            </a:r>
          </a:p>
          <a:p>
            <a:pPr algn="l"/>
            <a:r>
              <a:rPr lang="sk-SK" sz="2400" dirty="0" smtClean="0">
                <a:solidFill>
                  <a:srgbClr val="000000"/>
                </a:solidFill>
              </a:rPr>
              <a:t>	</a:t>
            </a:r>
            <a:r>
              <a:rPr lang="sk-SK" sz="2400" u="sng" dirty="0" smtClean="0">
                <a:solidFill>
                  <a:srgbClr val="000000"/>
                </a:solidFill>
              </a:rPr>
              <a:t>Dedukcia - úsudok z dedukcie</a:t>
            </a:r>
            <a:endParaRPr lang="sk-SK" sz="2400" dirty="0" smtClean="0">
              <a:solidFill>
                <a:srgbClr val="000000"/>
              </a:solidFill>
            </a:endParaRPr>
          </a:p>
          <a:p>
            <a:pPr algn="l"/>
            <a:r>
              <a:rPr lang="sk-SK" sz="2400" dirty="0" smtClean="0">
                <a:solidFill>
                  <a:srgbClr val="000000"/>
                </a:solidFill>
              </a:rPr>
              <a:t>	Opačným procesom indukcie je dedukcia. </a:t>
            </a:r>
            <a:r>
              <a:rPr lang="sk-SK" sz="2400" i="1" dirty="0" smtClean="0">
                <a:solidFill>
                  <a:srgbClr val="000000"/>
                </a:solidFill>
              </a:rPr>
              <a:t>Deduktívny úsudok je vyvodzovaním zvláštneho prípadu zo všeobecného poznatku.</a:t>
            </a:r>
            <a:endParaRPr lang="sk-SK" sz="2400" dirty="0" smtClean="0">
              <a:solidFill>
                <a:srgbClr val="000000"/>
              </a:solidFill>
            </a:endParaRPr>
          </a:p>
          <a:p>
            <a:pPr algn="l"/>
            <a:r>
              <a:rPr lang="sk-SK" sz="2400" dirty="0" smtClean="0">
                <a:solidFill>
                  <a:srgbClr val="000000"/>
                </a:solidFill>
              </a:rPr>
              <a:t>	Napr. keď viem, že 3 sú deliteľné všetky čísla, ktorých číslice v súčte sú násobkom 3, potom z toho môžeme vyvodiť, že aj číslo 4128 je deliteľné 3. Podobne postupujeme i pri kontrole predpokladov. Ak si myslíme, že máme do činenia s kyselinou, používame na potvrdenie tohto tvrdenia lakmusový papierik. Ak sa zafarbí na červeno pri ponorení do danej tekutiny, tak vieme, že skutočne ide o kyselinu. V tomto prípade sme sa opierali o všeobecný poznatok, podľa ktorého od kyseliny sa lakmus vždy zafarbí na červeno.</a:t>
            </a:r>
          </a:p>
          <a:p>
            <a:pPr algn="l"/>
            <a:r>
              <a:rPr lang="sk-SK" sz="2400" dirty="0" smtClean="0">
                <a:solidFill>
                  <a:srgbClr val="000000"/>
                </a:solidFill>
              </a:rPr>
              <a:t>	</a:t>
            </a:r>
            <a:r>
              <a:rPr lang="sk-SK" sz="2400" u="sng" dirty="0" smtClean="0">
                <a:solidFill>
                  <a:srgbClr val="000000"/>
                </a:solidFill>
              </a:rPr>
              <a:t>Analógia - úsudok z analógie</a:t>
            </a:r>
            <a:endParaRPr lang="sk-SK" sz="2400" dirty="0" smtClean="0">
              <a:solidFill>
                <a:srgbClr val="000000"/>
              </a:solidFill>
            </a:endParaRPr>
          </a:p>
          <a:p>
            <a:pPr algn="l"/>
            <a:r>
              <a:rPr lang="sk-SK" sz="2400" dirty="0" smtClean="0">
                <a:solidFill>
                  <a:srgbClr val="000000"/>
                </a:solidFill>
              </a:rPr>
              <a:t>	</a:t>
            </a:r>
            <a:r>
              <a:rPr lang="sk-SK" sz="2400" i="1" dirty="0" smtClean="0">
                <a:solidFill>
                  <a:srgbClr val="000000"/>
                </a:solidFill>
              </a:rPr>
              <a:t>Analógia spočíva v tom, že zo známych konkrétnych prípadov usudzujeme na iný podobný prípad. </a:t>
            </a:r>
            <a:r>
              <a:rPr lang="sk-SK" sz="2400" dirty="0" smtClean="0">
                <a:solidFill>
                  <a:srgbClr val="000000"/>
                </a:solidFill>
              </a:rPr>
              <a:t>Napr. z toho, že forma sopiek na Zemi je podobná forme hôr na Mesiaci, začalo sa usudzovať na sopečný pôvod týchto hôr.</a:t>
            </a:r>
          </a:p>
          <a:p>
            <a:pPr algn="l"/>
            <a:r>
              <a:rPr lang="sk-SK" sz="2400" dirty="0" smtClean="0">
                <a:solidFill>
                  <a:srgbClr val="000000"/>
                </a:solidFill>
              </a:rPr>
              <a:t>	Analógiu najčastejšie používajú deti, ale i dospelí. Treba povedať, že poznatky získané analógiou nie sú dostatočne hodnoverné.</a:t>
            </a:r>
          </a:p>
          <a:p>
            <a:pPr algn="l"/>
            <a:endParaRPr lang="sk-SK" sz="2400" dirty="0">
              <a:solidFill>
                <a:srgbClr val="000000"/>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92500"/>
          </a:bodyPr>
          <a:lstStyle/>
          <a:p>
            <a:pPr algn="l"/>
            <a:r>
              <a:rPr lang="sk-SK" sz="2400" u="sng" dirty="0" smtClean="0">
                <a:solidFill>
                  <a:srgbClr val="000000"/>
                </a:solidFill>
              </a:rPr>
              <a:t>Myšlienkové operácie</a:t>
            </a:r>
            <a:endParaRPr lang="sk-SK" sz="2400" dirty="0" smtClean="0">
              <a:solidFill>
                <a:srgbClr val="000000"/>
              </a:solidFill>
            </a:endParaRPr>
          </a:p>
          <a:p>
            <a:pPr algn="l"/>
            <a:r>
              <a:rPr lang="sk-SK" sz="2400" dirty="0" smtClean="0">
                <a:solidFill>
                  <a:srgbClr val="000000"/>
                </a:solidFill>
              </a:rPr>
              <a:t>	1. Porovnávanie - je to zisťovanie podobnosti a rozdielnosti predmetov alebo javov.</a:t>
            </a:r>
          </a:p>
          <a:p>
            <a:pPr algn="l"/>
            <a:r>
              <a:rPr lang="sk-SK" sz="2400" dirty="0" smtClean="0">
                <a:solidFill>
                  <a:srgbClr val="000000"/>
                </a:solidFill>
              </a:rPr>
              <a:t>	2. Analýza - myšlienkové rozčlenenie niečoho na časti, alebo myšlienkové vyčleňovanie jednotlivých vlastností predmetov alebo javov.</a:t>
            </a:r>
          </a:p>
          <a:p>
            <a:pPr algn="l"/>
            <a:r>
              <a:rPr lang="sk-SK" sz="2400" dirty="0" smtClean="0">
                <a:solidFill>
                  <a:srgbClr val="000000"/>
                </a:solidFill>
              </a:rPr>
              <a:t>	3. Syntéza - myšlienkové spájanie týchto častí alebo vlastností</a:t>
            </a:r>
          </a:p>
          <a:p>
            <a:pPr algn="l"/>
            <a:r>
              <a:rPr lang="sk-SK" sz="2400" dirty="0" smtClean="0">
                <a:solidFill>
                  <a:srgbClr val="000000"/>
                </a:solidFill>
              </a:rPr>
              <a:t>	4.  Abstrakcia - odmyslenie so niektorých vlastností alebo častí predmetu, ktorý práve vnímame alebo o ktorom rozmýšľame.</a:t>
            </a:r>
          </a:p>
          <a:p>
            <a:pPr algn="l"/>
            <a:r>
              <a:rPr lang="sk-SK" sz="2400" dirty="0" smtClean="0">
                <a:solidFill>
                  <a:srgbClr val="000000"/>
                </a:solidFill>
              </a:rPr>
              <a:t>	5. Konkretizácia - protikladný proces abstrakcie. Je to v podstate uvedenie nejakého príkladu, akási ilustrácia niečoho všeobecného. V škole sa používa veľmi často.</a:t>
            </a:r>
          </a:p>
          <a:p>
            <a:pPr algn="l"/>
            <a:r>
              <a:rPr lang="sk-SK" sz="2400" dirty="0" smtClean="0">
                <a:solidFill>
                  <a:srgbClr val="000000"/>
                </a:solidFill>
              </a:rPr>
              <a:t>	6. Indukcia - postup od zvláštnych prípadov k všeobecnému poznatku. Tak boli objavené všetky prírodné zákony.</a:t>
            </a:r>
          </a:p>
          <a:p>
            <a:pPr algn="l"/>
            <a:r>
              <a:rPr lang="sk-SK" sz="2400" dirty="0" smtClean="0">
                <a:solidFill>
                  <a:srgbClr val="000000"/>
                </a:solidFill>
              </a:rPr>
              <a:t>	7. Dedukcia - postup, ktorý spočíva vo vyvodzovaní zvláštneho konkrétneho prípadu zo všeobecného poznatku. Treba vedieť, že i dedukcia prináša nové cenné poznatky.</a:t>
            </a:r>
          </a:p>
          <a:p>
            <a:pPr algn="l"/>
            <a:endParaRPr lang="sk-SK" sz="2400"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PSYCHICKÉ PROCESY – Pociťovanie</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b="1" dirty="0">
                <a:solidFill>
                  <a:srgbClr val="000000"/>
                </a:solidFill>
              </a:rPr>
              <a:t>Farbosleposť a teórie videnia.</a:t>
            </a:r>
            <a:endParaRPr lang="sk-SK" sz="2400" dirty="0">
              <a:solidFill>
                <a:srgbClr val="000000"/>
              </a:solidFill>
            </a:endParaRPr>
          </a:p>
          <a:p>
            <a:pPr algn="l"/>
            <a:r>
              <a:rPr lang="sk-SK" sz="2400" b="1" dirty="0">
                <a:solidFill>
                  <a:srgbClr val="000000"/>
                </a:solidFill>
              </a:rPr>
              <a:t>	</a:t>
            </a:r>
            <a:r>
              <a:rPr lang="sk-SK" sz="2400" dirty="0">
                <a:solidFill>
                  <a:srgbClr val="000000"/>
                </a:solidFill>
              </a:rPr>
              <a:t>Vyskytuje sa časť ľudí </a:t>
            </a:r>
            <a:r>
              <a:rPr lang="sk-SK" sz="2400" dirty="0" smtClean="0">
                <a:solidFill>
                  <a:srgbClr val="000000"/>
                </a:solidFill>
              </a:rPr>
              <a:t>/asi </a:t>
            </a:r>
            <a:r>
              <a:rPr lang="sk-SK" sz="2400" dirty="0">
                <a:solidFill>
                  <a:srgbClr val="000000"/>
                </a:solidFill>
              </a:rPr>
              <a:t>4</a:t>
            </a:r>
            <a:r>
              <a:rPr lang="sk-SK" sz="2400" dirty="0" smtClean="0">
                <a:solidFill>
                  <a:srgbClr val="000000"/>
                </a:solidFill>
              </a:rPr>
              <a:t>%/, </a:t>
            </a:r>
            <a:r>
              <a:rPr lang="sk-SK" sz="2400" dirty="0">
                <a:solidFill>
                  <a:srgbClr val="000000"/>
                </a:solidFill>
              </a:rPr>
              <a:t>ktorí nevidia všetky farby. Táto ich chyba sa volá farbosleposť alebo daltonizmus </a:t>
            </a:r>
            <a:r>
              <a:rPr lang="sk-SK" sz="2400" dirty="0" smtClean="0">
                <a:solidFill>
                  <a:srgbClr val="000000"/>
                </a:solidFill>
              </a:rPr>
              <a:t>/podľa </a:t>
            </a:r>
            <a:r>
              <a:rPr lang="sk-SK" sz="2400" dirty="0">
                <a:solidFill>
                  <a:srgbClr val="000000"/>
                </a:solidFill>
              </a:rPr>
              <a:t>bádateľa </a:t>
            </a:r>
            <a:r>
              <a:rPr lang="sk-SK" sz="2400" dirty="0" err="1">
                <a:solidFill>
                  <a:srgbClr val="000000"/>
                </a:solidFill>
              </a:rPr>
              <a:t>Daltona</a:t>
            </a:r>
            <a:r>
              <a:rPr lang="sk-SK" sz="2400" dirty="0">
                <a:solidFill>
                  <a:srgbClr val="000000"/>
                </a:solidFill>
              </a:rPr>
              <a:t>, ktorý túto chybu objavil už v r. </a:t>
            </a:r>
            <a:r>
              <a:rPr lang="sk-SK" sz="2400" dirty="0" smtClean="0">
                <a:solidFill>
                  <a:srgbClr val="000000"/>
                </a:solidFill>
              </a:rPr>
              <a:t>1794/. </a:t>
            </a:r>
            <a:r>
              <a:rPr lang="sk-SK" sz="2400" dirty="0">
                <a:solidFill>
                  <a:srgbClr val="000000"/>
                </a:solidFill>
              </a:rPr>
              <a:t>Existuje totálna a čiastočná farbosleposť. Je to vrodená chyba, ktorou trpia zvyčajne muži, pričom dedične ju prenášajú ženy. Pre niektoré zamestnania je dôležité zistiť túto chybu </a:t>
            </a:r>
            <a:r>
              <a:rPr lang="sk-SK" sz="2400" dirty="0" smtClean="0">
                <a:solidFill>
                  <a:srgbClr val="000000"/>
                </a:solidFill>
              </a:rPr>
              <a:t>/rušňovodič/.</a:t>
            </a:r>
            <a:endParaRPr lang="sk-SK" sz="2400" dirty="0">
              <a:solidFill>
                <a:srgbClr val="000000"/>
              </a:solidFill>
            </a:endParaRPr>
          </a:p>
          <a:p>
            <a:pPr algn="l"/>
            <a:r>
              <a:rPr lang="sk-SK" sz="2400" dirty="0">
                <a:solidFill>
                  <a:srgbClr val="000000"/>
                </a:solidFill>
              </a:rPr>
              <a:t>	Na vysvetlenie videnia bolo zostavených niekoľko teórií. Najznámejšou z nich je teória duplicity, ktorú rozpracoval v dnešnej podobe Kries. Podľa tejto teórie sa na videní priamo zúčastňujú zakončenia zrakového nervu, ktoré sú, ako sme už spomínali, dvojaké druhu: tyčinky, ktorých je v ľudskom oku okolo 130 miliónov a čapíky, ktorých je okolo 7 miliónov. Čapíky sú aparátom denného, farebného videnia a tyčinky súmračného, nočného videnia, videnia za šera. Ak sú porušené čapíky, vzniká farbosleposť, ak sú porušené tyčinky, vznikne </a:t>
            </a:r>
            <a:r>
              <a:rPr lang="sk-SK" sz="2400" dirty="0" err="1">
                <a:solidFill>
                  <a:srgbClr val="000000"/>
                </a:solidFill>
              </a:rPr>
              <a:t>hemeralopia</a:t>
            </a:r>
            <a:r>
              <a:rPr lang="sk-SK" sz="2400" dirty="0">
                <a:solidFill>
                  <a:srgbClr val="000000"/>
                </a:solidFill>
              </a:rPr>
              <a:t> - vlčia tma alebo </a:t>
            </a:r>
            <a:r>
              <a:rPr lang="sk-SK" sz="2400" dirty="0" err="1">
                <a:solidFill>
                  <a:srgbClr val="000000"/>
                </a:solidFill>
              </a:rPr>
              <a:t>šerosleposť</a:t>
            </a:r>
            <a:r>
              <a:rPr lang="sk-SK" sz="2400" dirty="0">
                <a:solidFill>
                  <a:srgbClr val="000000"/>
                </a:solidFill>
              </a:rPr>
              <a:t>.</a:t>
            </a:r>
          </a:p>
          <a:p>
            <a:pPr algn="l"/>
            <a:endParaRPr lang="sk-SK" sz="2400" dirty="0">
              <a:solidFill>
                <a:srgbClr val="000000"/>
              </a:solidFill>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85000" lnSpcReduction="20000"/>
          </a:bodyPr>
          <a:lstStyle/>
          <a:p>
            <a:pPr algn="l"/>
            <a:r>
              <a:rPr lang="sk-SK" sz="2400" b="1" dirty="0" smtClean="0">
                <a:solidFill>
                  <a:srgbClr val="000000"/>
                </a:solidFill>
              </a:rPr>
              <a:t>Myslenie ako riešenie problému</a:t>
            </a:r>
            <a:endParaRPr lang="sk-SK" sz="2400" dirty="0" smtClean="0">
              <a:solidFill>
                <a:srgbClr val="000000"/>
              </a:solidFill>
            </a:endParaRPr>
          </a:p>
          <a:p>
            <a:pPr algn="l"/>
            <a:r>
              <a:rPr lang="sk-SK" sz="2400" dirty="0" smtClean="0">
                <a:solidFill>
                  <a:srgbClr val="000000"/>
                </a:solidFill>
              </a:rPr>
              <a:t>1. Už sme uviedli, že myslenie začína tam, kde sa pred nami vynorí nejaká otázka, nejaký problém. Kde nie sú otázky, nie sú problémy, tam nie je o čom rozmýšľať. Prvou nevyhnutnou podmienkou myslenia je teda videnie otázky, problému. Vidieť problém, to už je vlastne i začiatok jeho riešenia. Vo vedeckej práci videnie problému je veľmi závažná vec, ktorá závisí od skúseností a vedomostí. Kto nič nevie, ten ani nemáva nijaké otázky, ale čím viac o veci vieme, tým viac sa pýtame. Samozrejme, že nestačí iba vidieť otázku. Treba si jasne uvedomiť, v čom otázka spočíva. Treba vedieť správne otázku postaviť /jasná formulácia a konkrétnosť otázky/.</a:t>
            </a:r>
          </a:p>
          <a:p>
            <a:pPr algn="l"/>
            <a:r>
              <a:rPr lang="sk-SK" sz="2400" dirty="0" smtClean="0">
                <a:solidFill>
                  <a:srgbClr val="000000"/>
                </a:solidFill>
              </a:rPr>
              <a:t>2. Druhým podstatným znakom alebo etapou riešenia problému je oboznámenie sa s údajmi, s podmienkami riešenia, s tým, čo už vieme, či by sa z toho nedalo vyvodiť niečo, čo by nás priviedlo k cieľu. Tak postupujeme napr. pri matematických úlohách. Najskôr si zistíme, čo je nám dané, a potom na základe týchto poznatkov vyvodzujeme ďalšie.</a:t>
            </a:r>
          </a:p>
          <a:p>
            <a:pPr algn="l"/>
            <a:r>
              <a:rPr lang="sk-SK" sz="2400" dirty="0" smtClean="0">
                <a:solidFill>
                  <a:srgbClr val="000000"/>
                </a:solidFill>
              </a:rPr>
              <a:t>3. Najdôležitejšiu úlohu v procesoch myslenia majú predpoklady, hypotézy. Každý takýto predpoklad, každú hypotézu je potrebné overiť, tie ktoré k cieľu nevedú, vypustiť, zamietnuť.</a:t>
            </a:r>
          </a:p>
          <a:p>
            <a:pPr algn="l"/>
            <a:r>
              <a:rPr lang="sk-SK" sz="2400" dirty="0" smtClean="0">
                <a:solidFill>
                  <a:srgbClr val="000000"/>
                </a:solidFill>
              </a:rPr>
              <a:t>4. To je vlastne štvrtá etapa riešenia myšlienkovej úlohy, problému - overovanie hypotéz. Základným spôsobom overovania je prax - spoločenská prax. Niekedy je nutné overovať iba „v hlave“.</a:t>
            </a:r>
          </a:p>
          <a:p>
            <a:pPr algn="l"/>
            <a:r>
              <a:rPr lang="sk-SK" sz="2400" dirty="0" smtClean="0">
                <a:solidFill>
                  <a:srgbClr val="000000"/>
                </a:solidFill>
              </a:rPr>
              <a:t>5. Napokon poslednou etapou je prikročenie k realizácii a splneniu úlohy.</a:t>
            </a:r>
          </a:p>
          <a:p>
            <a:pPr algn="l"/>
            <a:endParaRPr lang="sk-SK" sz="2400" dirty="0">
              <a:solidFill>
                <a:srgbClr val="000000"/>
              </a:solidFil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b="1" dirty="0" smtClean="0">
                <a:solidFill>
                  <a:srgbClr val="000000"/>
                </a:solidFill>
              </a:rPr>
              <a:t>Reč</a:t>
            </a:r>
            <a:endParaRPr lang="sk-SK" sz="2400" dirty="0" smtClean="0">
              <a:solidFill>
                <a:srgbClr val="000000"/>
              </a:solidFill>
            </a:endParaRPr>
          </a:p>
          <a:p>
            <a:pPr algn="l"/>
            <a:r>
              <a:rPr lang="sk-SK" sz="2400" b="1" dirty="0" smtClean="0">
                <a:solidFill>
                  <a:srgbClr val="000000"/>
                </a:solidFill>
              </a:rPr>
              <a:t>	</a:t>
            </a:r>
            <a:r>
              <a:rPr lang="sk-SK" sz="2400" u="sng" dirty="0" smtClean="0">
                <a:solidFill>
                  <a:srgbClr val="000000"/>
                </a:solidFill>
              </a:rPr>
              <a:t>Charakteristika reči</a:t>
            </a:r>
            <a:endParaRPr lang="sk-SK" sz="2400" dirty="0" smtClean="0">
              <a:solidFill>
                <a:srgbClr val="000000"/>
              </a:solidFill>
            </a:endParaRPr>
          </a:p>
          <a:p>
            <a:pPr algn="l"/>
            <a:r>
              <a:rPr lang="sk-SK" sz="2400" dirty="0" smtClean="0">
                <a:solidFill>
                  <a:srgbClr val="000000"/>
                </a:solidFill>
              </a:rPr>
              <a:t>	</a:t>
            </a:r>
            <a:r>
              <a:rPr lang="sk-SK" sz="2400" i="1" dirty="0" smtClean="0">
                <a:solidFill>
                  <a:srgbClr val="000000"/>
                </a:solidFill>
              </a:rPr>
              <a:t>Reč je proces styku medzi ľu</a:t>
            </a:r>
            <a:r>
              <a:rPr lang="sk-SK" sz="2400" i="1" dirty="0" smtClean="0">
                <a:solidFill>
                  <a:srgbClr val="000000"/>
                </a:solidFill>
                <a:sym typeface="Times New Roman"/>
              </a:rPr>
              <a:t>ď</a:t>
            </a:r>
            <a:r>
              <a:rPr lang="sk-SK" sz="2400" i="1" dirty="0" smtClean="0">
                <a:solidFill>
                  <a:srgbClr val="000000"/>
                </a:solidFill>
              </a:rPr>
              <a:t>mi prostredníctvom jazyka. </a:t>
            </a:r>
            <a:r>
              <a:rPr lang="sk-SK" sz="2400" dirty="0" smtClean="0">
                <a:solidFill>
                  <a:srgbClr val="000000"/>
                </a:solidFill>
              </a:rPr>
              <a:t>Rečový styk nie je možný ináč, ako na základe a prostredníctvom jazyka.</a:t>
            </a:r>
          </a:p>
          <a:p>
            <a:pPr algn="l"/>
            <a:r>
              <a:rPr lang="sk-SK" sz="2400" dirty="0" smtClean="0">
                <a:solidFill>
                  <a:srgbClr val="000000"/>
                </a:solidFill>
              </a:rPr>
              <a:t>	Musíme jasne rozlišovať tie dva pojmy: </a:t>
            </a:r>
            <a:r>
              <a:rPr lang="sk-SK" sz="2400" u="sng" dirty="0" smtClean="0">
                <a:solidFill>
                  <a:srgbClr val="000000"/>
                </a:solidFill>
              </a:rPr>
              <a:t>jazyk a reč.</a:t>
            </a:r>
            <a:endParaRPr lang="sk-SK" sz="2400" dirty="0" smtClean="0">
              <a:solidFill>
                <a:srgbClr val="000000"/>
              </a:solidFill>
            </a:endParaRPr>
          </a:p>
          <a:p>
            <a:pPr algn="l"/>
            <a:r>
              <a:rPr lang="sk-SK" sz="2400" u="sng" dirty="0" smtClean="0">
                <a:solidFill>
                  <a:srgbClr val="000000"/>
                </a:solidFill>
              </a:rPr>
              <a:t>Jazyk</a:t>
            </a:r>
            <a:r>
              <a:rPr lang="sk-SK" sz="2400" dirty="0" smtClean="0">
                <a:solidFill>
                  <a:srgbClr val="000000"/>
                </a:solidFill>
              </a:rPr>
              <a:t> si vytvára spoločnosť. Formuje sa v reči ľudí a súčasne je produktom spoločenského vývinu. Každý jednotlivec nájde už hotový jazyk, ktorým hovoria ľudia okolo neho, ľudia, ktorí ho obklopujú. Tento si v priebehu vlastného vývinu osvojuje.</a:t>
            </a:r>
          </a:p>
          <a:p>
            <a:pPr algn="l"/>
            <a:r>
              <a:rPr lang="sk-SK" sz="2400" dirty="0" smtClean="0">
                <a:solidFill>
                  <a:srgbClr val="000000"/>
                </a:solidFill>
              </a:rPr>
              <a:t>	Každý jazyk má tieto atribúty:</a:t>
            </a:r>
          </a:p>
          <a:p>
            <a:pPr algn="l"/>
            <a:r>
              <a:rPr lang="sk-SK" sz="2400" dirty="0" smtClean="0">
                <a:solidFill>
                  <a:srgbClr val="000000"/>
                </a:solidFill>
              </a:rPr>
              <a:t>a/ určitý systém významových slov /lexikálne zloženie jazyka/</a:t>
            </a:r>
          </a:p>
          <a:p>
            <a:pPr algn="l"/>
            <a:r>
              <a:rPr lang="sk-SK" sz="2400" dirty="0" smtClean="0">
                <a:solidFill>
                  <a:srgbClr val="000000"/>
                </a:solidFill>
              </a:rPr>
              <a:t>b/ určitý systém rozličných pomerov, vzťahov slov a slovných spojení /gramatika/</a:t>
            </a:r>
          </a:p>
          <a:p>
            <a:pPr algn="l"/>
            <a:r>
              <a:rPr lang="sk-SK" sz="2400" dirty="0" smtClean="0">
                <a:solidFill>
                  <a:srgbClr val="000000"/>
                </a:solidFill>
              </a:rPr>
              <a:t>c/ jazyk sa vyznačuje tiež určitým hláskovým zložením /fonetika/.</a:t>
            </a:r>
          </a:p>
          <a:p>
            <a:pPr algn="l"/>
            <a:r>
              <a:rPr lang="sk-SK" sz="2400" dirty="0" smtClean="0">
                <a:solidFill>
                  <a:srgbClr val="000000"/>
                </a:solidFill>
              </a:rPr>
              <a:t>	V systéme jazyka je každému slovu historicky priradený určitý význam. Význam slova je vždy zovšeobecnenie.</a:t>
            </a:r>
          </a:p>
          <a:p>
            <a:pPr algn="l"/>
            <a:r>
              <a:rPr lang="sk-SK" sz="2400" u="sng" dirty="0" smtClean="0">
                <a:solidFill>
                  <a:srgbClr val="000000"/>
                </a:solidFill>
              </a:rPr>
              <a:t>Rečou</a:t>
            </a:r>
            <a:r>
              <a:rPr lang="sk-SK" sz="2400" dirty="0" smtClean="0">
                <a:solidFill>
                  <a:srgbClr val="000000"/>
                </a:solidFill>
              </a:rPr>
              <a:t>, na rozdiel od jazyka, nazývame samotný proces slovného styku: oznámenia, pokyny, otázky, rozkazy. Z psychologického hľadiska jazykový styk predstavuje zložitú činnosť. Aby sme podali prostredníctvom reči nejaký obsah, je nutné nájsť tie slovné významy, ktoré sa hodia na správne vyjadrenie tohto obsahu, ale je nutné ich tiež konkretizovať /napr. „učebnica psychológie“ - tu je slovo psychológia konkretizované slovom učebnica/.</a:t>
            </a:r>
          </a:p>
          <a:p>
            <a:pPr algn="l"/>
            <a:r>
              <a:rPr lang="sk-SK" sz="2400" dirty="0" smtClean="0">
                <a:solidFill>
                  <a:srgbClr val="000000"/>
                </a:solidFill>
              </a:rPr>
              <a:t>Okrem obsahu. podávaného jazykom, sa v reči vyjadruje aj náš emocionálny vzťah k tomuto obsahu /napr. rôznou intonáciou/.</a:t>
            </a:r>
          </a:p>
          <a:p>
            <a:pPr algn="l"/>
            <a:r>
              <a:rPr lang="sk-SK" sz="2400" dirty="0" smtClean="0">
                <a:solidFill>
                  <a:srgbClr val="000000"/>
                </a:solidFill>
              </a:rPr>
              <a:t>Napokon v reči je vyjadrené i to, prečo sa niečo hovorí, t.j. aký význam má výpoveď pre samotného hovoriaceho /podtext/. Napr. ak hovorím: “Ja by som to urobil tak - tým už dávam jasne najavo, že nesúhlasím s tým, ako sa to spravilo a že sa to nespravilo tak, ako si to ja predstavujem.</a:t>
            </a:r>
          </a:p>
          <a:p>
            <a:pPr algn="l"/>
            <a:endParaRPr lang="sk-SK" sz="2400" dirty="0">
              <a:solidFill>
                <a:srgbClr val="000000"/>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Myslenie</a:t>
            </a:r>
            <a:endParaRPr lang="sk-SK" dirty="0"/>
          </a:p>
        </p:txBody>
      </p:sp>
      <p:sp>
        <p:nvSpPr>
          <p:cNvPr id="3" name="Podnadpis 2"/>
          <p:cNvSpPr>
            <a:spLocks noGrp="1"/>
          </p:cNvSpPr>
          <p:nvPr>
            <p:ph type="subTitle" idx="1"/>
          </p:nvPr>
        </p:nvSpPr>
        <p:spPr>
          <a:xfrm>
            <a:off x="107504" y="692696"/>
            <a:ext cx="8928992" cy="5976664"/>
          </a:xfrm>
        </p:spPr>
        <p:txBody>
          <a:bodyPr>
            <a:normAutofit fontScale="70000" lnSpcReduction="20000"/>
          </a:bodyPr>
          <a:lstStyle/>
          <a:p>
            <a:pPr algn="l"/>
            <a:r>
              <a:rPr lang="sk-SK" sz="2400" u="sng" dirty="0" smtClean="0">
                <a:solidFill>
                  <a:srgbClr val="000000"/>
                </a:solidFill>
              </a:rPr>
              <a:t>Druhy reči</a:t>
            </a:r>
            <a:endParaRPr lang="sk-SK" sz="2400" dirty="0" smtClean="0">
              <a:solidFill>
                <a:srgbClr val="000000"/>
              </a:solidFill>
            </a:endParaRPr>
          </a:p>
          <a:p>
            <a:pPr algn="l"/>
            <a:r>
              <a:rPr lang="sk-SK" sz="2400" dirty="0" smtClean="0">
                <a:solidFill>
                  <a:srgbClr val="000000"/>
                </a:solidFill>
              </a:rPr>
              <a:t>Predovšetkým delíme reč na: a</a:t>
            </a:r>
            <a:r>
              <a:rPr lang="sk-SK" sz="2400" dirty="0" smtClean="0">
                <a:solidFill>
                  <a:srgbClr val="000000"/>
                </a:solidFill>
                <a:sym typeface="Times New Roman"/>
              </a:rPr>
              <a:t>/ </a:t>
            </a:r>
            <a:r>
              <a:rPr lang="sk-SK" sz="2400" dirty="0" smtClean="0">
                <a:solidFill>
                  <a:srgbClr val="000000"/>
                </a:solidFill>
              </a:rPr>
              <a:t>vnútornú a b/ vonkajšiu.</a:t>
            </a:r>
          </a:p>
          <a:p>
            <a:pPr algn="l"/>
            <a:r>
              <a:rPr lang="sk-SK" sz="2400" dirty="0" smtClean="0">
                <a:solidFill>
                  <a:srgbClr val="000000"/>
                </a:solidFill>
              </a:rPr>
              <a:t>	</a:t>
            </a:r>
            <a:r>
              <a:rPr lang="sk-SK" sz="2400" u="sng" dirty="0" smtClean="0">
                <a:solidFill>
                  <a:srgbClr val="000000"/>
                </a:solidFill>
              </a:rPr>
              <a:t>Vnútorná reč</a:t>
            </a:r>
            <a:r>
              <a:rPr lang="sk-SK" sz="2400" dirty="0" smtClean="0">
                <a:solidFill>
                  <a:srgbClr val="000000"/>
                </a:solidFill>
              </a:rPr>
              <a:t> vznikla na istom stupni vývoja ľudskej spoločnosti, vtedy, keď už bol človek schopný vnútorného procesu odzrkadľovania skutočnosti v slovných pojmoch. Myšlienka sa formuje vo vnútornej reči.</a:t>
            </a:r>
          </a:p>
          <a:p>
            <a:pPr algn="l"/>
            <a:r>
              <a:rPr lang="sk-SK" sz="2400" dirty="0" smtClean="0">
                <a:solidFill>
                  <a:srgbClr val="000000"/>
                </a:solidFill>
              </a:rPr>
              <a:t>	</a:t>
            </a:r>
            <a:r>
              <a:rPr lang="sk-SK" sz="2400" u="sng" dirty="0" smtClean="0">
                <a:solidFill>
                  <a:srgbClr val="000000"/>
                </a:solidFill>
              </a:rPr>
              <a:t>Vonkajšia reč</a:t>
            </a:r>
            <a:r>
              <a:rPr lang="sk-SK" sz="2400" dirty="0" smtClean="0">
                <a:solidFill>
                  <a:srgbClr val="000000"/>
                </a:solidFill>
              </a:rPr>
              <a:t> sa delí na 1. ústnu a 2. písomnú.</a:t>
            </a:r>
          </a:p>
          <a:p>
            <a:pPr algn="l"/>
            <a:r>
              <a:rPr lang="sk-SK" sz="2400" dirty="0" smtClean="0">
                <a:solidFill>
                  <a:srgbClr val="000000"/>
                </a:solidFill>
              </a:rPr>
              <a:t>Základným východiskovým druhom</a:t>
            </a:r>
            <a:r>
              <a:rPr lang="sk-SK" sz="2400" i="1" dirty="0" smtClean="0">
                <a:solidFill>
                  <a:srgbClr val="000000"/>
                </a:solidFill>
              </a:rPr>
              <a:t> ústnej</a:t>
            </a:r>
            <a:r>
              <a:rPr lang="sk-SK" sz="2400" dirty="0" smtClean="0">
                <a:solidFill>
                  <a:srgbClr val="000000"/>
                </a:solidFill>
              </a:rPr>
              <a:t> reči je reč, ktorá plynie v podobe rozhovoru. Taká reč sa nazýva dialogickou. Je aktívne podporovaná.</a:t>
            </a:r>
          </a:p>
          <a:p>
            <a:pPr algn="l"/>
            <a:r>
              <a:rPr lang="sk-SK" sz="2400" dirty="0" smtClean="0">
                <a:solidFill>
                  <a:srgbClr val="000000"/>
                </a:solidFill>
              </a:rPr>
              <a:t>Inou formou ústnej reči je reč, ktorú prednáša jeden človek. To je reč monologická /rečník, prednášateľ/.</a:t>
            </a:r>
          </a:p>
          <a:p>
            <a:pPr algn="l"/>
            <a:r>
              <a:rPr lang="sk-SK" sz="2400" dirty="0" smtClean="0">
                <a:solidFill>
                  <a:srgbClr val="000000"/>
                </a:solidFill>
              </a:rPr>
              <a:t>Veľmi dôležitou formou je reč </a:t>
            </a:r>
            <a:r>
              <a:rPr lang="sk-SK" sz="2400" i="1" dirty="0" smtClean="0">
                <a:solidFill>
                  <a:srgbClr val="000000"/>
                </a:solidFill>
              </a:rPr>
              <a:t>písomná.</a:t>
            </a:r>
            <a:r>
              <a:rPr lang="sk-SK" sz="2400" dirty="0" smtClean="0">
                <a:solidFill>
                  <a:srgbClr val="000000"/>
                </a:solidFill>
              </a:rPr>
              <a:t> Prečo? Dnes už väčšina ľudí vie písať a čítať. Táto forma je náročnejšia, pretože tu nie je priamy kontakt s poslucháčom. Práve preto musí byť maximálne presná. Napríklad pomerne ľahko môžete o niekom povedať, ako sa vám javí, aký je. Ale napísať to /v podobe nejakého hodnotenia/ to už je oveľa ťažšie.</a:t>
            </a:r>
          </a:p>
          <a:p>
            <a:pPr algn="l"/>
            <a:r>
              <a:rPr lang="sk-SK" sz="2400" dirty="0" smtClean="0">
                <a:solidFill>
                  <a:srgbClr val="000000"/>
                </a:solidFill>
              </a:rPr>
              <a:t>	Keď s niekým vedieme rozhovor, nekomunikujeme iba jazykovo. Do komunikácie vstupujú i naše predstavy o sociálnych poznatkoch a očakávaniach. K zdôrazneniu toho, čo hovoríme, používame i </a:t>
            </a:r>
            <a:r>
              <a:rPr lang="sk-SK" sz="2400" i="1" dirty="0" smtClean="0">
                <a:solidFill>
                  <a:srgbClr val="000000"/>
                </a:solidFill>
              </a:rPr>
              <a:t>neverbálne signály</a:t>
            </a:r>
            <a:r>
              <a:rPr lang="sk-SK" sz="2400" dirty="0" smtClean="0">
                <a:solidFill>
                  <a:srgbClr val="000000"/>
                </a:solidFill>
              </a:rPr>
              <a:t> alebo kľúče. Reakcie na neverbálne signály sú niekedy dokonca silnejšie ako na slová. Schopnosť primerane reagovať na sociálne komunikačné signály je podmienkou zapojenia sa do spoločenského života.</a:t>
            </a:r>
          </a:p>
          <a:p>
            <a:pPr algn="l"/>
            <a:r>
              <a:rPr lang="sk-SK" sz="2400" dirty="0" smtClean="0">
                <a:solidFill>
                  <a:srgbClr val="000000"/>
                </a:solidFill>
              </a:rPr>
              <a:t>	Pri konverzácii si tiež pomáhame </a:t>
            </a:r>
            <a:r>
              <a:rPr lang="sk-SK" sz="2400" i="1" dirty="0" smtClean="0">
                <a:solidFill>
                  <a:srgbClr val="000000"/>
                </a:solidFill>
              </a:rPr>
              <a:t>gestami</a:t>
            </a:r>
            <a:r>
              <a:rPr lang="sk-SK" sz="2400" dirty="0" smtClean="0">
                <a:solidFill>
                  <a:srgbClr val="000000"/>
                </a:solidFill>
              </a:rPr>
              <a:t>. Gestá sú pohyby v priebehu rozhovoru, ktoré zvyčajne robíme rukou a pažou. Používame ich k tomu, aby sme zdôraznili alebo ilustrovali to, čo hovoríme. Pravdepodobne majú veľmi presné, kultúrne vymedzené významy. </a:t>
            </a:r>
          </a:p>
          <a:p>
            <a:pPr algn="l"/>
            <a:r>
              <a:rPr lang="sk-SK" sz="2400" dirty="0" smtClean="0">
                <a:solidFill>
                  <a:srgbClr val="000000"/>
                </a:solidFill>
              </a:rPr>
              <a:t>	Neverbálne aspekty komunikácie, o ktorých budeme podrobnejšie hovoriť v rámci sociálnej psychol</a:t>
            </a:r>
            <a:r>
              <a:rPr lang="sk-SK" sz="2400" dirty="0" smtClean="0">
                <a:solidFill>
                  <a:srgbClr val="000000"/>
                </a:solidFill>
                <a:sym typeface="Times New Roman"/>
              </a:rPr>
              <a:t>ó</a:t>
            </a:r>
            <a:r>
              <a:rPr lang="sk-SK" sz="2400" dirty="0" smtClean="0">
                <a:solidFill>
                  <a:srgbClr val="000000"/>
                </a:solidFill>
              </a:rPr>
              <a:t>gie, majú zrejme veľký význam. Neverbálne signály sú však často nevedomé, a azda aj preto ich ľudia často považujú za závažnejšie indikátory „skutočných“ postojov hovoriaceho ako to, čo práve hovorí. </a:t>
            </a:r>
          </a:p>
          <a:p>
            <a:pPr algn="l"/>
            <a:endParaRPr lang="sk-SK" sz="2400" dirty="0">
              <a:solidFill>
                <a:srgbClr val="000000"/>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Pozornosť</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b="1" dirty="0" smtClean="0">
                <a:solidFill>
                  <a:srgbClr val="000000"/>
                </a:solidFill>
              </a:rPr>
              <a:t>Pozornosť</a:t>
            </a:r>
            <a:endParaRPr lang="sk-SK" sz="2400" dirty="0" smtClean="0">
              <a:solidFill>
                <a:srgbClr val="000000"/>
              </a:solidFill>
            </a:endParaRPr>
          </a:p>
          <a:p>
            <a:pPr algn="l"/>
            <a:r>
              <a:rPr lang="sk-SK" sz="2400" dirty="0" smtClean="0">
                <a:solidFill>
                  <a:srgbClr val="000000"/>
                </a:solidFill>
              </a:rPr>
              <a:t>	</a:t>
            </a:r>
          </a:p>
          <a:p>
            <a:pPr algn="l"/>
            <a:r>
              <a:rPr lang="sk-SK" sz="2400" dirty="0" smtClean="0">
                <a:solidFill>
                  <a:srgbClr val="000000"/>
                </a:solidFill>
              </a:rPr>
              <a:t>	</a:t>
            </a:r>
            <a:r>
              <a:rPr lang="sk-SK" sz="2400" u="sng" dirty="0" smtClean="0">
                <a:solidFill>
                  <a:srgbClr val="000000"/>
                </a:solidFill>
              </a:rPr>
              <a:t>Zameranosť a sústredenosť psychickej činnosti na niečo určité sa nazýva pozornosťou.</a:t>
            </a:r>
            <a:endParaRPr lang="sk-SK" sz="2400" dirty="0" smtClean="0">
              <a:solidFill>
                <a:srgbClr val="000000"/>
              </a:solidFill>
            </a:endParaRPr>
          </a:p>
          <a:p>
            <a:pPr algn="l"/>
            <a:r>
              <a:rPr lang="sk-SK" sz="2400" dirty="0" smtClean="0">
                <a:solidFill>
                  <a:srgbClr val="000000"/>
                </a:solidFill>
              </a:rPr>
              <a:t>Z tejto krátkej definície vyplýva predovšetkým to, že pozornosť je vlastne nevyhnutnou súčasťou všetkých psychických procesov. A naozaj, bez pozornosti by nebolo možné ani vnímať, ani pociťovať, ani myslieť at</a:t>
            </a:r>
            <a:r>
              <a:rPr lang="sk-SK" sz="2400" dirty="0" smtClean="0">
                <a:solidFill>
                  <a:srgbClr val="000000"/>
                </a:solidFill>
                <a:sym typeface="Times New Roman"/>
              </a:rPr>
              <a:t>ď</a:t>
            </a:r>
            <a:r>
              <a:rPr lang="sk-SK" sz="2400" dirty="0" smtClean="0">
                <a:solidFill>
                  <a:srgbClr val="000000"/>
                </a:solidFill>
              </a:rPr>
              <a:t>. </a:t>
            </a:r>
          </a:p>
          <a:p>
            <a:pPr algn="l"/>
            <a:r>
              <a:rPr lang="sk-SK" sz="2400" dirty="0" smtClean="0">
                <a:solidFill>
                  <a:srgbClr val="000000"/>
                </a:solidFill>
              </a:rPr>
              <a:t>Okrem toho z definície vyplýva, že pozornosť má výberový charakter. Je to vždy zameranosť na niečo určité.</a:t>
            </a:r>
          </a:p>
          <a:p>
            <a:pPr algn="l"/>
            <a:r>
              <a:rPr lang="sk-SK" sz="2400" dirty="0" smtClean="0">
                <a:solidFill>
                  <a:srgbClr val="000000"/>
                </a:solidFill>
              </a:rPr>
              <a:t>Pod sústredenosťou rozumieme akési prehĺbenie činnosti; sústredenosť súčasne súvisí s odpútaním sa od všetkého postranného, vedľajšieho.</a:t>
            </a:r>
          </a:p>
          <a:p>
            <a:pPr algn="l"/>
            <a:r>
              <a:rPr lang="sk-SK" sz="2400" dirty="0" smtClean="0">
                <a:solidFill>
                  <a:srgbClr val="000000"/>
                </a:solidFill>
              </a:rPr>
              <a:t>	</a:t>
            </a:r>
            <a:r>
              <a:rPr lang="sk-SK" sz="2400" u="sng" dirty="0" smtClean="0">
                <a:solidFill>
                  <a:srgbClr val="000000"/>
                </a:solidFill>
              </a:rPr>
              <a:t>Fyziologické základy pozornosti</a:t>
            </a:r>
            <a:endParaRPr lang="sk-SK" sz="2400" dirty="0" smtClean="0">
              <a:solidFill>
                <a:srgbClr val="000000"/>
              </a:solidFill>
            </a:endParaRPr>
          </a:p>
          <a:p>
            <a:pPr algn="l"/>
            <a:r>
              <a:rPr lang="sk-SK" sz="2400" dirty="0" smtClean="0">
                <a:solidFill>
                  <a:srgbClr val="000000"/>
                </a:solidFill>
              </a:rPr>
              <a:t>	Je to koncentrácie vzruchu v určitých častiach mozgovej kôry, v ohnisku optimálneho vzruchu, pri súčasnom viac alebo menej silnom útlme v ostatných častiach kôry. To sa dosahuje podľa zákona zápornej indukcie. Toto ohnisko optimálneho vzruchu /ktoré ruský fyziológ </a:t>
            </a:r>
            <a:r>
              <a:rPr lang="sk-SK" sz="2400" dirty="0" err="1" smtClean="0">
                <a:solidFill>
                  <a:srgbClr val="000000"/>
                </a:solidFill>
              </a:rPr>
              <a:t>Uchtomskij</a:t>
            </a:r>
            <a:r>
              <a:rPr lang="sk-SK" sz="2400" dirty="0" smtClean="0">
                <a:solidFill>
                  <a:srgbClr val="000000"/>
                </a:solidFill>
              </a:rPr>
              <a:t> nazval dominantou/ nezostáva na jednom mieste. A tak sa naša pozornosť presúva, zameriava zas na niečo iné.</a:t>
            </a:r>
          </a:p>
          <a:p>
            <a:pPr algn="l"/>
            <a:r>
              <a:rPr lang="sk-SK" sz="2400" dirty="0" smtClean="0">
                <a:solidFill>
                  <a:srgbClr val="000000"/>
                </a:solidFill>
              </a:rPr>
              <a:t>	Pozornosť sa prejavuje aj navonok. Ak sa objaví niečo nové v našom okolí, vyvoláva to v nás orientačno-pátrací reflex. Ten sa navonok prejavuje tak, že zaujmeme určitú výhodnú polohu a nastavujeme v smere podnetu svoje receptory tak, aby sme ho mohli čo najlepšie odraziť, zachytiť. Napr. ak počujeme lietadlo, zdvihneme hlavu ap. Okrem toho sa usilujeme vykonať pohyby, ktorými by sme si mohli podnet priblížiť /alebo ktorými by sme sa mi priblížili k nemu/. Pôsobením vzájomnej indukcie sa utlmia všetky reakcie, ktoré by mohli prekážať našej pozornosti. Napr. pri výklade učiteľa sedíme nielen tvárou k nemu, ale sedíme aj nehybne, t.j. zbytočné pohyby vylúčime. Niekedy, aby sme sa mohli lepšie sústrediť, na niečo si spomenúť, zatvárame oči, rovnako to býva pri počúvaní hudby a pod.;</a:t>
            </a:r>
          </a:p>
          <a:p>
            <a:pPr algn="l"/>
            <a:r>
              <a:rPr lang="sk-SK" sz="2400" dirty="0" smtClean="0">
                <a:solidFill>
                  <a:srgbClr val="000000"/>
                </a:solidFill>
              </a:rPr>
              <a:t>Aj činnosť vnútorných orgánov sa pri pozornosti mení. Dýchanie sa stáva menej častým, pomalším, niekedy pozorujeme „so zatajeným dychom“.</a:t>
            </a:r>
          </a:p>
          <a:p>
            <a:pPr algn="l"/>
            <a:endParaRPr lang="sk-SK" sz="2400" dirty="0">
              <a:solidFill>
                <a:srgbClr val="000000"/>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Pozornosť</a:t>
            </a:r>
            <a:endParaRPr lang="sk-SK" dirty="0"/>
          </a:p>
        </p:txBody>
      </p:sp>
      <p:sp>
        <p:nvSpPr>
          <p:cNvPr id="3" name="Podnadpis 2"/>
          <p:cNvSpPr>
            <a:spLocks noGrp="1"/>
          </p:cNvSpPr>
          <p:nvPr>
            <p:ph type="subTitle" idx="1"/>
          </p:nvPr>
        </p:nvSpPr>
        <p:spPr>
          <a:xfrm>
            <a:off x="107504" y="692696"/>
            <a:ext cx="8928992" cy="5976664"/>
          </a:xfrm>
        </p:spPr>
        <p:txBody>
          <a:bodyPr>
            <a:normAutofit fontScale="92500" lnSpcReduction="20000"/>
          </a:bodyPr>
          <a:lstStyle/>
          <a:p>
            <a:pPr algn="l"/>
            <a:r>
              <a:rPr lang="sk-SK" sz="2400" u="sng" dirty="0" smtClean="0">
                <a:solidFill>
                  <a:srgbClr val="000000"/>
                </a:solidFill>
              </a:rPr>
              <a:t>Druhy pozornosti</a:t>
            </a:r>
            <a:endParaRPr lang="sk-SK" sz="2400" dirty="0" smtClean="0">
              <a:solidFill>
                <a:srgbClr val="000000"/>
              </a:solidFill>
            </a:endParaRPr>
          </a:p>
          <a:p>
            <a:pPr algn="l"/>
            <a:r>
              <a:rPr lang="sk-SK" sz="2400" dirty="0" smtClean="0">
                <a:solidFill>
                  <a:srgbClr val="000000"/>
                </a:solidFill>
              </a:rPr>
              <a:t>	V zásade možno pozornosť rozdeliť na neúmyselnú a úmyselnú</a:t>
            </a:r>
          </a:p>
          <a:p>
            <a:pPr algn="l"/>
            <a:r>
              <a:rPr lang="sk-SK" sz="2400" dirty="0" smtClean="0">
                <a:solidFill>
                  <a:srgbClr val="000000"/>
                </a:solidFill>
              </a:rPr>
              <a:t>	1. </a:t>
            </a:r>
            <a:r>
              <a:rPr lang="sk-SK" sz="2400" u="sng" dirty="0" smtClean="0">
                <a:solidFill>
                  <a:srgbClr val="000000"/>
                </a:solidFill>
              </a:rPr>
              <a:t>Neúmyselná pozornosť:</a:t>
            </a:r>
            <a:r>
              <a:rPr lang="sk-SK" sz="2400" dirty="0" smtClean="0">
                <a:solidFill>
                  <a:srgbClr val="000000"/>
                </a:solidFill>
              </a:rPr>
              <a:t> vyvolávajú ju zmeny v našom okolí /ale nie všetky/:</a:t>
            </a:r>
          </a:p>
          <a:p>
            <a:pPr algn="l"/>
            <a:r>
              <a:rPr lang="sk-SK" sz="2400" dirty="0" smtClean="0">
                <a:solidFill>
                  <a:srgbClr val="000000"/>
                </a:solidFill>
              </a:rPr>
              <a:t>a/ sila podnetu /pestré farby, silné zvuky atď. vyvolávajú túto pozornosť/</a:t>
            </a:r>
          </a:p>
          <a:p>
            <a:pPr algn="l"/>
            <a:r>
              <a:rPr lang="sk-SK" sz="2400" dirty="0" smtClean="0">
                <a:solidFill>
                  <a:srgbClr val="000000"/>
                </a:solidFill>
              </a:rPr>
              <a:t>b/ relatívna sila podnetu /záleží od toho na akom pozadí sa daný podnet exponuje/</a:t>
            </a:r>
          </a:p>
          <a:p>
            <a:pPr algn="l"/>
            <a:r>
              <a:rPr lang="sk-SK" sz="2400" dirty="0" smtClean="0">
                <a:solidFill>
                  <a:srgbClr val="000000"/>
                </a:solidFill>
              </a:rPr>
              <a:t>c/ kontrast</a:t>
            </a:r>
          </a:p>
          <a:p>
            <a:pPr algn="l"/>
            <a:r>
              <a:rPr lang="sk-SK" sz="2400" dirty="0" smtClean="0">
                <a:solidFill>
                  <a:srgbClr val="000000"/>
                </a:solidFill>
              </a:rPr>
              <a:t>d/ novosť predmetov a javov, ich neočakávanosť /zastavia sa hodiny a vyvolá to našu pozornosť/</a:t>
            </a:r>
          </a:p>
          <a:p>
            <a:pPr algn="l"/>
            <a:r>
              <a:rPr lang="sk-SK" sz="2400" dirty="0" smtClean="0">
                <a:solidFill>
                  <a:srgbClr val="000000"/>
                </a:solidFill>
              </a:rPr>
              <a:t>e/ momentálny stav človeka hrá tiež dôležitú úlohu /únava/.</a:t>
            </a:r>
          </a:p>
          <a:p>
            <a:pPr algn="l"/>
            <a:r>
              <a:rPr lang="sk-SK" sz="2400" dirty="0" smtClean="0">
                <a:solidFill>
                  <a:srgbClr val="000000"/>
                </a:solidFill>
              </a:rPr>
              <a:t>	2. </a:t>
            </a:r>
            <a:r>
              <a:rPr lang="sk-SK" sz="2400" u="sng" dirty="0" smtClean="0">
                <a:solidFill>
                  <a:srgbClr val="000000"/>
                </a:solidFill>
              </a:rPr>
              <a:t>Úmyselná pozornosť: </a:t>
            </a:r>
            <a:r>
              <a:rPr lang="sk-SK" sz="2400" dirty="0" smtClean="0">
                <a:solidFill>
                  <a:srgbClr val="000000"/>
                </a:solidFill>
              </a:rPr>
              <a:t>tu si dávame za cieľ zamerať našu pozornosť. Čo je to dôležité?</a:t>
            </a:r>
          </a:p>
          <a:p>
            <a:pPr algn="l"/>
            <a:r>
              <a:rPr lang="sk-SK" sz="2400" dirty="0" smtClean="0">
                <a:solidFill>
                  <a:srgbClr val="000000"/>
                </a:solidFill>
              </a:rPr>
              <a:t>	a/ mať svoje obvyklé, zvyčajné podmienky, aby nás nič nové nevyrušovalo</a:t>
            </a:r>
          </a:p>
          <a:p>
            <a:pPr algn="l"/>
            <a:r>
              <a:rPr lang="sk-SK" sz="2400" dirty="0" smtClean="0">
                <a:solidFill>
                  <a:srgbClr val="000000"/>
                </a:solidFill>
              </a:rPr>
              <a:t>	b/ dôležitý je význam danej úlohy pre nás</a:t>
            </a:r>
          </a:p>
          <a:p>
            <a:pPr algn="l"/>
            <a:r>
              <a:rPr lang="sk-SK" sz="2400" dirty="0" smtClean="0">
                <a:solidFill>
                  <a:srgbClr val="000000"/>
                </a:solidFill>
              </a:rPr>
              <a:t>	c/ záujem, ktorý v nás daná činnosť vyvolala a vôbec naše záujmy</a:t>
            </a:r>
          </a:p>
          <a:p>
            <a:pPr algn="l"/>
            <a:r>
              <a:rPr lang="sk-SK" sz="2400" dirty="0" smtClean="0">
                <a:solidFill>
                  <a:srgbClr val="000000"/>
                </a:solidFill>
              </a:rPr>
              <a:t>	d/ úloha vnútornej reči, treba si pripomínať, že sa musíme sústrediť.</a:t>
            </a:r>
          </a:p>
          <a:p>
            <a:pPr algn="l"/>
            <a:endParaRPr lang="sk-SK" sz="2400" dirty="0">
              <a:solidFill>
                <a:srgbClr val="000000"/>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Pozornosť</a:t>
            </a:r>
            <a:endParaRPr lang="sk-SK" dirty="0"/>
          </a:p>
        </p:txBody>
      </p:sp>
      <p:sp>
        <p:nvSpPr>
          <p:cNvPr id="3" name="Podnadpis 2"/>
          <p:cNvSpPr>
            <a:spLocks noGrp="1"/>
          </p:cNvSpPr>
          <p:nvPr>
            <p:ph type="subTitle" idx="1"/>
          </p:nvPr>
        </p:nvSpPr>
        <p:spPr>
          <a:xfrm>
            <a:off x="107504" y="692696"/>
            <a:ext cx="8928992" cy="5976664"/>
          </a:xfrm>
        </p:spPr>
        <p:txBody>
          <a:bodyPr>
            <a:normAutofit lnSpcReduction="10000"/>
          </a:bodyPr>
          <a:lstStyle/>
          <a:p>
            <a:pPr algn="l"/>
            <a:r>
              <a:rPr lang="sk-SK" sz="2400" dirty="0" smtClean="0">
                <a:solidFill>
                  <a:srgbClr val="000000"/>
                </a:solidFill>
              </a:rPr>
              <a:t>Treba povedať, že tieto dva druhy pozornosti nie sú od seba nijako ostro oddelené. Naopak, sú v tesnom spojení, jeden druh vyvoláva druhý. Napokon, v mladších triedach v škole často začíname neúmyselnou pozornosťou a prechádzame z nej k úmyselnej /najprv obrázky a pod. a na tom základe výklad/. Ale aj naopak. Pri úmyselnej pozornosti nás niečo tak zaujme, že už nemusíme vynakladať nijaké úsilie vôle. Preto sa niekedy hovorí o treťom druhu pozornosti, o tzv. </a:t>
            </a:r>
            <a:r>
              <a:rPr lang="sk-SK" sz="2400" dirty="0" err="1" smtClean="0">
                <a:solidFill>
                  <a:srgbClr val="000000"/>
                </a:solidFill>
              </a:rPr>
              <a:t>poúmyselnej</a:t>
            </a:r>
            <a:r>
              <a:rPr lang="sk-SK" sz="2400" dirty="0" smtClean="0">
                <a:solidFill>
                  <a:srgbClr val="000000"/>
                </a:solidFill>
              </a:rPr>
              <a:t> pozornosti. Má tiež povahu zameranosti na cieľ, ale nevyžaduje si nijaké úsilie vôle. Je to akýsi prechod od úmyselnej pozornosti k spontánnej pozornosti.</a:t>
            </a:r>
          </a:p>
          <a:p>
            <a:pPr algn="l"/>
            <a:r>
              <a:rPr lang="sk-SK" sz="2400" dirty="0" smtClean="0">
                <a:solidFill>
                  <a:srgbClr val="000000"/>
                </a:solidFill>
              </a:rPr>
              <a:t>Druhy pozornosti možno ilustrovať takto:</a:t>
            </a:r>
          </a:p>
          <a:p>
            <a:r>
              <a:rPr lang="sk-SK" sz="2400" dirty="0" smtClean="0">
                <a:solidFill>
                  <a:srgbClr val="000000"/>
                </a:solidFill>
              </a:rPr>
              <a:t> </a:t>
            </a:r>
          </a:p>
          <a:p>
            <a:pPr algn="l"/>
            <a:r>
              <a:rPr lang="sk-SK" sz="2400" b="1" dirty="0" smtClean="0">
                <a:solidFill>
                  <a:srgbClr val="000000"/>
                </a:solidFill>
              </a:rPr>
              <a:t>Druhy                         Cieľ                                   Vôľa</a:t>
            </a:r>
            <a:endParaRPr lang="sk-SK" sz="2400" dirty="0" smtClean="0">
              <a:solidFill>
                <a:srgbClr val="000000"/>
              </a:solidFill>
            </a:endParaRPr>
          </a:p>
          <a:p>
            <a:pPr algn="l"/>
            <a:r>
              <a:rPr lang="sk-SK" sz="2400" dirty="0" smtClean="0">
                <a:solidFill>
                  <a:srgbClr val="000000"/>
                </a:solidFill>
              </a:rPr>
              <a:t>Neúmyselná                 -                                         -</a:t>
            </a:r>
          </a:p>
          <a:p>
            <a:pPr algn="l"/>
            <a:r>
              <a:rPr lang="sk-SK" sz="2400" dirty="0" smtClean="0">
                <a:solidFill>
                  <a:srgbClr val="000000"/>
                </a:solidFill>
              </a:rPr>
              <a:t>Úmyselná                     +                                         + </a:t>
            </a:r>
          </a:p>
          <a:p>
            <a:pPr algn="l"/>
            <a:r>
              <a:rPr lang="sk-SK" sz="2400" dirty="0" err="1" smtClean="0">
                <a:solidFill>
                  <a:srgbClr val="000000"/>
                </a:solidFill>
              </a:rPr>
              <a:t>Poúmyselná</a:t>
            </a:r>
            <a:r>
              <a:rPr lang="sk-SK" sz="2400" dirty="0" smtClean="0">
                <a:solidFill>
                  <a:srgbClr val="000000"/>
                </a:solidFill>
              </a:rPr>
              <a:t>                 +                                         - </a:t>
            </a:r>
          </a:p>
          <a:p>
            <a:pPr algn="l"/>
            <a:endParaRPr lang="sk-SK" sz="2400" dirty="0">
              <a:solidFill>
                <a:srgbClr val="000000"/>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0"/>
            <a:ext cx="7772400" cy="593304"/>
          </a:xfrm>
        </p:spPr>
        <p:txBody>
          <a:bodyPr>
            <a:normAutofit fontScale="90000"/>
          </a:bodyPr>
          <a:lstStyle/>
          <a:p>
            <a:r>
              <a:rPr lang="sk-SK" dirty="0"/>
              <a:t>	</a:t>
            </a:r>
            <a:r>
              <a:rPr lang="sk-SK" sz="3100" b="1" dirty="0" smtClean="0"/>
              <a:t> PSYCHICKÉ PROCESY – Pozornosť</a:t>
            </a:r>
            <a:endParaRPr lang="sk-SK" dirty="0"/>
          </a:p>
        </p:txBody>
      </p:sp>
      <p:sp>
        <p:nvSpPr>
          <p:cNvPr id="3" name="Podnadpis 2"/>
          <p:cNvSpPr>
            <a:spLocks noGrp="1"/>
          </p:cNvSpPr>
          <p:nvPr>
            <p:ph type="subTitle" idx="1"/>
          </p:nvPr>
        </p:nvSpPr>
        <p:spPr>
          <a:xfrm>
            <a:off x="107504" y="692696"/>
            <a:ext cx="8928992" cy="6165304"/>
          </a:xfrm>
        </p:spPr>
        <p:txBody>
          <a:bodyPr>
            <a:normAutofit fontScale="70000" lnSpcReduction="20000"/>
          </a:bodyPr>
          <a:lstStyle/>
          <a:p>
            <a:pPr algn="l"/>
            <a:r>
              <a:rPr lang="sk-SK" sz="2400" u="sng" dirty="0" smtClean="0">
                <a:solidFill>
                  <a:srgbClr val="000000"/>
                </a:solidFill>
              </a:rPr>
              <a:t>Vlastnosti pozornosti</a:t>
            </a:r>
            <a:endParaRPr lang="sk-SK" sz="2400" dirty="0" smtClean="0">
              <a:solidFill>
                <a:srgbClr val="000000"/>
              </a:solidFill>
            </a:endParaRPr>
          </a:p>
          <a:p>
            <a:pPr lvl="0" algn="l"/>
            <a:r>
              <a:rPr lang="sk-SK" sz="2400" i="1" dirty="0" smtClean="0">
                <a:solidFill>
                  <a:srgbClr val="000000"/>
                </a:solidFill>
              </a:rPr>
              <a:t>Koncentrácia pozornosti - </a:t>
            </a:r>
            <a:r>
              <a:rPr lang="sk-SK" sz="2400" dirty="0" smtClean="0">
                <a:solidFill>
                  <a:srgbClr val="000000"/>
                </a:solidFill>
              </a:rPr>
              <a:t>je to výber určitého okruhu objektov, na ktoré sa naša pozornosť zameria. Množstvo týchto objektov sa označuje ako </a:t>
            </a:r>
            <a:r>
              <a:rPr lang="sk-SK" sz="2400" i="1" dirty="0" smtClean="0">
                <a:solidFill>
                  <a:srgbClr val="000000"/>
                </a:solidFill>
              </a:rPr>
              <a:t>rozsah </a:t>
            </a:r>
            <a:r>
              <a:rPr lang="sk-SK" sz="2400" dirty="0" smtClean="0">
                <a:solidFill>
                  <a:srgbClr val="000000"/>
                </a:solidFill>
              </a:rPr>
              <a:t>alebo </a:t>
            </a:r>
            <a:r>
              <a:rPr lang="sk-SK" sz="2400" i="1" dirty="0" smtClean="0">
                <a:solidFill>
                  <a:srgbClr val="000000"/>
                </a:solidFill>
              </a:rPr>
              <a:t>objem pozornosti</a:t>
            </a:r>
            <a:r>
              <a:rPr lang="sk-SK" sz="2400" dirty="0" smtClean="0">
                <a:solidFill>
                  <a:srgbClr val="000000"/>
                </a:solidFill>
              </a:rPr>
              <a:t>. Rozsah závisí jednak od osobitostí samotných vnímaných predmetov /ich zoskupenie, farba, tvar/, jednak od úlohy, ktorú máme pred sebou, a napokon, od charakteru a schopností človeka, ktorý vníma.</a:t>
            </a:r>
          </a:p>
          <a:p>
            <a:pPr lvl="0" algn="l"/>
            <a:r>
              <a:rPr lang="sk-SK" sz="2400" u="sng" dirty="0" smtClean="0">
                <a:solidFill>
                  <a:srgbClr val="000000"/>
                </a:solidFill>
              </a:rPr>
              <a:t>Intenzita pozornosti</a:t>
            </a:r>
            <a:r>
              <a:rPr lang="sk-SK" sz="2400" dirty="0" smtClean="0">
                <a:solidFill>
                  <a:srgbClr val="000000"/>
                </a:solidFill>
              </a:rPr>
              <a:t> - je charakterizovaná stupňom zameranosti na daný objekt a súčasne stupňom odpútania sa od iných, postranných podnetov.</a:t>
            </a:r>
          </a:p>
          <a:p>
            <a:pPr lvl="0" algn="l"/>
            <a:r>
              <a:rPr lang="sk-SK" sz="2400" u="sng" dirty="0" smtClean="0">
                <a:solidFill>
                  <a:srgbClr val="000000"/>
                </a:solidFill>
              </a:rPr>
              <a:t>Rozdeľovanie pozornosti</a:t>
            </a:r>
            <a:r>
              <a:rPr lang="sk-SK" sz="2400" dirty="0" smtClean="0">
                <a:solidFill>
                  <a:srgbClr val="000000"/>
                </a:solidFill>
              </a:rPr>
              <a:t> - ide o súčasné vykonávanie dvoch alebo viacerých činností. Podľa posledných výskumov je to možné iba vtedy, ak sa len jedna činnosť vykonáva s plným zameraním pozornosti a všetky ostatné musia mať charakter zautomatizovanej činnosti. Príkladom môže byť hra na klavíri dvoma rukami - a ešte aj pedál, vedenie auta atď.</a:t>
            </a:r>
          </a:p>
          <a:p>
            <a:pPr lvl="0" algn="l"/>
            <a:r>
              <a:rPr lang="sk-SK" sz="2400" u="sng" dirty="0" smtClean="0">
                <a:solidFill>
                  <a:srgbClr val="000000"/>
                </a:solidFill>
              </a:rPr>
              <a:t>Stálosť pozornosti</a:t>
            </a:r>
            <a:r>
              <a:rPr lang="sk-SK" sz="2400" dirty="0" smtClean="0">
                <a:solidFill>
                  <a:srgbClr val="000000"/>
                </a:solidFill>
              </a:rPr>
              <a:t> - udržanie pozornosti na jednom objekte po istý čas. Čo je tu dôležité? a/ rôznorodosť činností, b/ vykonávať s predmetom nejakú činnosť, c</a:t>
            </a:r>
            <a:r>
              <a:rPr lang="sk-SK" sz="2400" dirty="0" smtClean="0">
                <a:solidFill>
                  <a:srgbClr val="000000"/>
                </a:solidFill>
                <a:sym typeface="Times New Roman"/>
              </a:rPr>
              <a:t>/</a:t>
            </a:r>
            <a:r>
              <a:rPr lang="sk-SK" sz="2400" dirty="0" smtClean="0">
                <a:solidFill>
                  <a:srgbClr val="000000"/>
                </a:solidFill>
              </a:rPr>
              <a:t> myšlienky treba zamerať na túto činnosť.</a:t>
            </a:r>
          </a:p>
          <a:p>
            <a:pPr algn="l"/>
            <a:r>
              <a:rPr lang="sk-SK" sz="2400" dirty="0" smtClean="0">
                <a:solidFill>
                  <a:srgbClr val="000000"/>
                </a:solidFill>
              </a:rPr>
              <a:t>    Opakom stálosti je </a:t>
            </a:r>
            <a:r>
              <a:rPr lang="sk-SK" sz="2400" i="1" dirty="0" smtClean="0">
                <a:solidFill>
                  <a:srgbClr val="000000"/>
                </a:solidFill>
              </a:rPr>
              <a:t>odvádzanie pozornosti. </a:t>
            </a:r>
            <a:r>
              <a:rPr lang="sk-SK" sz="2400" dirty="0" smtClean="0">
                <a:solidFill>
                  <a:srgbClr val="000000"/>
                </a:solidFill>
              </a:rPr>
              <a:t>S tým treba bojovať. Existuje však periodické   </a:t>
            </a:r>
          </a:p>
          <a:p>
            <a:pPr algn="l"/>
            <a:r>
              <a:rPr lang="sk-SK" sz="2400" dirty="0" smtClean="0">
                <a:solidFill>
                  <a:srgbClr val="000000"/>
                </a:solidFill>
              </a:rPr>
              <a:t>    odvádzanie pozornosti alebo jej oslabenie a opäť návrat k tomu istému objektu či činnosti. </a:t>
            </a:r>
          </a:p>
          <a:p>
            <a:pPr algn="l"/>
            <a:r>
              <a:rPr lang="sk-SK" sz="2400" dirty="0" smtClean="0">
                <a:solidFill>
                  <a:srgbClr val="000000"/>
                </a:solidFill>
              </a:rPr>
              <a:t>    To sa nazýva </a:t>
            </a:r>
            <a:r>
              <a:rPr lang="sk-SK" sz="2400" i="1" dirty="0" smtClean="0">
                <a:solidFill>
                  <a:srgbClr val="000000"/>
                </a:solidFill>
              </a:rPr>
              <a:t>kolísaním pozornosti</a:t>
            </a:r>
            <a:r>
              <a:rPr lang="sk-SK" sz="2400" dirty="0" smtClean="0">
                <a:solidFill>
                  <a:srgbClr val="000000"/>
                </a:solidFill>
              </a:rPr>
              <a:t>. Toto kolísanie pri práci zvyčajne ani nezbadáme.</a:t>
            </a:r>
          </a:p>
          <a:p>
            <a:pPr algn="l"/>
            <a:r>
              <a:rPr lang="sk-SK" sz="2400" dirty="0" smtClean="0">
                <a:solidFill>
                  <a:srgbClr val="000000"/>
                </a:solidFill>
              </a:rPr>
              <a:t>5. </a:t>
            </a:r>
            <a:r>
              <a:rPr lang="sk-SK" sz="2400" u="sng" dirty="0" smtClean="0">
                <a:solidFill>
                  <a:srgbClr val="000000"/>
                </a:solidFill>
              </a:rPr>
              <a:t>Prenášanie alebo prepájanie pozornosti</a:t>
            </a:r>
            <a:r>
              <a:rPr lang="sk-SK" sz="2400" dirty="0" smtClean="0">
                <a:solidFill>
                  <a:srgbClr val="000000"/>
                </a:solidFill>
              </a:rPr>
              <a:t> - túto vlastnosť treba odlišovať od kolísania. </a:t>
            </a:r>
          </a:p>
          <a:p>
            <a:pPr algn="l"/>
            <a:r>
              <a:rPr lang="sk-SK" sz="2400" dirty="0" smtClean="0">
                <a:solidFill>
                  <a:srgbClr val="000000"/>
                </a:solidFill>
              </a:rPr>
              <a:t>    Prepájanie je </a:t>
            </a:r>
            <a:r>
              <a:rPr lang="sk-SK" sz="2400" i="1" dirty="0" smtClean="0">
                <a:solidFill>
                  <a:srgbClr val="000000"/>
                </a:solidFill>
              </a:rPr>
              <a:t>schopnosť </a:t>
            </a:r>
            <a:r>
              <a:rPr lang="sk-SK" sz="2400" dirty="0" smtClean="0">
                <a:solidFill>
                  <a:srgbClr val="000000"/>
                </a:solidFill>
              </a:rPr>
              <a:t>prechádzať od jednej činnosti k druhej. Toto je veľmi dôležitá </a:t>
            </a:r>
          </a:p>
          <a:p>
            <a:pPr algn="l"/>
            <a:r>
              <a:rPr lang="sk-SK" sz="2400" dirty="0" smtClean="0">
                <a:solidFill>
                  <a:srgbClr val="000000"/>
                </a:solidFill>
              </a:rPr>
              <a:t>    vlastnosť pozornosti a mnohým robí problémy /čítanie titulkom vo filme</a:t>
            </a:r>
            <a:r>
              <a:rPr lang="sk-SK" sz="2400" dirty="0" smtClean="0">
                <a:solidFill>
                  <a:srgbClr val="000000"/>
                </a:solidFill>
                <a:sym typeface="Times New Roman"/>
              </a:rPr>
              <a:t>/</a:t>
            </a:r>
            <a:r>
              <a:rPr lang="sk-SK" sz="2400" dirty="0" smtClean="0">
                <a:solidFill>
                  <a:srgbClr val="000000"/>
                </a:solidFill>
              </a:rPr>
              <a:t>.</a:t>
            </a:r>
          </a:p>
          <a:p>
            <a:pPr algn="l"/>
            <a:r>
              <a:rPr lang="sk-SK" sz="2400" dirty="0" smtClean="0">
                <a:solidFill>
                  <a:srgbClr val="000000"/>
                </a:solidFill>
              </a:rPr>
              <a:t>    Protikladom pozornosti je </a:t>
            </a:r>
            <a:r>
              <a:rPr lang="sk-SK" sz="2400" u="sng" dirty="0" smtClean="0">
                <a:solidFill>
                  <a:srgbClr val="000000"/>
                </a:solidFill>
              </a:rPr>
              <a:t>roztržitosť</a:t>
            </a:r>
            <a:r>
              <a:rPr lang="sk-SK" sz="2400" dirty="0" smtClean="0">
                <a:solidFill>
                  <a:srgbClr val="000000"/>
                </a:solidFill>
              </a:rPr>
              <a:t> - znamená to, že človek nie je schopný sa na niečo dlhšie sústrediť, ustavične preskakuje z jedného objektu na druhý, z jednej činnosti na druhú a nezotrváva ani pri jednej. Roztržitosť sa najčastejšie prejavuje u malých detí, ale ak u dospelých v čase únavy.</a:t>
            </a:r>
          </a:p>
          <a:p>
            <a:pPr algn="l"/>
            <a:r>
              <a:rPr lang="sk-SK" sz="2400" dirty="0" smtClean="0">
                <a:solidFill>
                  <a:srgbClr val="000000"/>
                </a:solidFill>
              </a:rPr>
              <a:t>     Niekedy sa roztržitosť zamieňa s prílišnou sústredenosťou /roztržitosť profesorov, vedcov - to je vlastne hlboké sústredenie pozornosti na nejakom probléme/.</a:t>
            </a:r>
          </a:p>
          <a:p>
            <a:pPr algn="l"/>
            <a:r>
              <a:rPr lang="sk-SK" sz="2400" dirty="0" smtClean="0">
                <a:solidFill>
                  <a:srgbClr val="000000"/>
                </a:solidFill>
              </a:rPr>
              <a:t>     Pozornosť má obrovský význam pre poznávaciu a vôbec pre akúkoľvek  činnosť človeka. 	</a:t>
            </a:r>
          </a:p>
          <a:p>
            <a:pPr algn="l"/>
            <a:endParaRPr lang="sk-SK" sz="2400" dirty="0">
              <a:solidFill>
                <a:srgbClr val="000000"/>
              </a:solidFill>
            </a:endParaRPr>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11286</Words>
  <Application>Microsoft Office PowerPoint</Application>
  <PresentationFormat>Předvádění na obrazovce (4:3)</PresentationFormat>
  <Paragraphs>660</Paragraphs>
  <Slides>96</Slides>
  <Notes>0</Notes>
  <HiddenSlides>0</HiddenSlides>
  <MMClips>0</MMClips>
  <ScaleCrop>false</ScaleCrop>
  <HeadingPairs>
    <vt:vector size="4" baseType="variant">
      <vt:variant>
        <vt:lpstr>Motiv</vt:lpstr>
      </vt:variant>
      <vt:variant>
        <vt:i4>1</vt:i4>
      </vt:variant>
      <vt:variant>
        <vt:lpstr>Nadpisy snímků</vt:lpstr>
      </vt:variant>
      <vt:variant>
        <vt:i4>96</vt:i4>
      </vt:variant>
    </vt:vector>
  </HeadingPairs>
  <TitlesOfParts>
    <vt:vector size="97" baseType="lpstr">
      <vt:lpstr>Motiv sady Office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Pociťovanie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Vnímanie</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Pamäť</vt:lpstr>
      <vt:lpstr>  PSYCHICKÉ PROCESY – Fantázia</vt:lpstr>
      <vt:lpstr>  PSYCHICKÉ PROCESY – Fantázia</vt:lpstr>
      <vt:lpstr>  PSYCHICKÉ PROCESY – Fantázia</vt:lpstr>
      <vt:lpstr>  PSYCHICKÉ PROCESY – Fantázia</vt:lpstr>
      <vt:lpstr>  PSYCHICKÉ PROCESY – Fantázia</vt:lpstr>
      <vt:lpstr>  PSYCHICKÉ PROCESY – Fantázia</vt:lpstr>
      <vt:lpstr>  PSYCHICKÉ PROCESY – Fantázia</vt:lpstr>
      <vt:lpstr>  PSYCHICKÉ PROCESY – Fantázia</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Učenie</vt:lpstr>
      <vt:lpstr>  PSYCHICKÉ PROCESY – Myslenie</vt:lpstr>
      <vt:lpstr>  PSYCHICKÉ PROCESY – Myslenie</vt:lpstr>
      <vt:lpstr>  PSYCHICKÉ PROCESY – Myslenie</vt:lpstr>
      <vt:lpstr>  PSYCHICKÉ PROCESY – Myslenie</vt:lpstr>
      <vt:lpstr>  PSYCHICKÉ PROCESY – Myslenie</vt:lpstr>
      <vt:lpstr>  PSYCHICKÉ PROCESY – Myslenie</vt:lpstr>
      <vt:lpstr>  PSYCHICKÉ PROCESY – Myslenie</vt:lpstr>
      <vt:lpstr>  PSYCHICKÉ PROCESY – Myslenie</vt:lpstr>
      <vt:lpstr>  PSYCHICKÉ PROCESY – Pozornosť</vt:lpstr>
      <vt:lpstr>  PSYCHICKÉ PROCESY – Pozornosť</vt:lpstr>
      <vt:lpstr>  PSYCHICKÉ PROCESY – Pozornosť</vt:lpstr>
      <vt:lpstr>  PSYCHICKÉ PROCESY – Pozornosť</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PSYCHICKÉ PROCESY – Pociťovanie</dc:title>
  <dc:creator>pc</dc:creator>
  <cp:lastModifiedBy>Peter Szeliga</cp:lastModifiedBy>
  <cp:revision>28</cp:revision>
  <dcterms:created xsi:type="dcterms:W3CDTF">2010-11-03T10:50:32Z</dcterms:created>
  <dcterms:modified xsi:type="dcterms:W3CDTF">2010-11-05T10:34:06Z</dcterms:modified>
</cp:coreProperties>
</file>