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sk-SK"/>
          </a:p>
        </p:txBody>
      </p:sp>
      <p:sp>
        <p:nvSpPr>
          <p:cNvPr id="4" name="Zástupný symbol pro datum 3"/>
          <p:cNvSpPr>
            <a:spLocks noGrp="1"/>
          </p:cNvSpPr>
          <p:nvPr>
            <p:ph type="dt" sz="half" idx="10"/>
          </p:nvPr>
        </p:nvSpPr>
        <p:spPr/>
        <p:txBody>
          <a:bodyPr/>
          <a:lstStyle/>
          <a:p>
            <a:fld id="{2C52F5AA-D4CA-4C65-B11F-4F540F775A22}" type="datetimeFigureOut">
              <a:rPr lang="sk-SK" smtClean="0"/>
              <a:pPr/>
              <a:t>20. 10. 2010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FA885BEC-8D36-4C09-87E0-1D593FA660AC}" type="slidenum">
              <a:rPr lang="sk-SK" smtClean="0"/>
              <a:pPr/>
              <a:t>‹#›</a:t>
            </a:fld>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sk-SK"/>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datum 3"/>
          <p:cNvSpPr>
            <a:spLocks noGrp="1"/>
          </p:cNvSpPr>
          <p:nvPr>
            <p:ph type="dt" sz="half" idx="10"/>
          </p:nvPr>
        </p:nvSpPr>
        <p:spPr/>
        <p:txBody>
          <a:bodyPr/>
          <a:lstStyle/>
          <a:p>
            <a:fld id="{2C52F5AA-D4CA-4C65-B11F-4F540F775A22}" type="datetimeFigureOut">
              <a:rPr lang="sk-SK" smtClean="0"/>
              <a:pPr/>
              <a:t>20. 10. 2010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FA885BEC-8D36-4C09-87E0-1D593FA660AC}"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sk-SK"/>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datum 3"/>
          <p:cNvSpPr>
            <a:spLocks noGrp="1"/>
          </p:cNvSpPr>
          <p:nvPr>
            <p:ph type="dt" sz="half" idx="10"/>
          </p:nvPr>
        </p:nvSpPr>
        <p:spPr/>
        <p:txBody>
          <a:bodyPr/>
          <a:lstStyle/>
          <a:p>
            <a:fld id="{2C52F5AA-D4CA-4C65-B11F-4F540F775A22}" type="datetimeFigureOut">
              <a:rPr lang="sk-SK" smtClean="0"/>
              <a:pPr/>
              <a:t>20. 10. 2010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FA885BEC-8D36-4C09-87E0-1D593FA660AC}"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sk-SK"/>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datum 3"/>
          <p:cNvSpPr>
            <a:spLocks noGrp="1"/>
          </p:cNvSpPr>
          <p:nvPr>
            <p:ph type="dt" sz="half" idx="10"/>
          </p:nvPr>
        </p:nvSpPr>
        <p:spPr/>
        <p:txBody>
          <a:bodyPr/>
          <a:lstStyle/>
          <a:p>
            <a:fld id="{2C52F5AA-D4CA-4C65-B11F-4F540F775A22}" type="datetimeFigureOut">
              <a:rPr lang="sk-SK" smtClean="0"/>
              <a:pPr/>
              <a:t>20. 10. 2010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FA885BEC-8D36-4C09-87E0-1D593FA660AC}"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sk-SK"/>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2C52F5AA-D4CA-4C65-B11F-4F540F775A22}" type="datetimeFigureOut">
              <a:rPr lang="sk-SK" smtClean="0"/>
              <a:pPr/>
              <a:t>20. 10. 2010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FA885BEC-8D36-4C09-87E0-1D593FA660AC}" type="slidenum">
              <a:rPr lang="sk-SK" smtClean="0"/>
              <a:pPr/>
              <a:t>‹#›</a:t>
            </a:fld>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sk-SK"/>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5" name="Zástupný symbol pro datum 4"/>
          <p:cNvSpPr>
            <a:spLocks noGrp="1"/>
          </p:cNvSpPr>
          <p:nvPr>
            <p:ph type="dt" sz="half" idx="10"/>
          </p:nvPr>
        </p:nvSpPr>
        <p:spPr/>
        <p:txBody>
          <a:bodyPr/>
          <a:lstStyle/>
          <a:p>
            <a:fld id="{2C52F5AA-D4CA-4C65-B11F-4F540F775A22}" type="datetimeFigureOut">
              <a:rPr lang="sk-SK" smtClean="0"/>
              <a:pPr/>
              <a:t>20. 10. 2010</a:t>
            </a:fld>
            <a:endParaRPr lang="sk-SK"/>
          </a:p>
        </p:txBody>
      </p:sp>
      <p:sp>
        <p:nvSpPr>
          <p:cNvPr id="6" name="Zástupný symbol pro zápatí 5"/>
          <p:cNvSpPr>
            <a:spLocks noGrp="1"/>
          </p:cNvSpPr>
          <p:nvPr>
            <p:ph type="ftr" sz="quarter" idx="11"/>
          </p:nvPr>
        </p:nvSpPr>
        <p:spPr/>
        <p:txBody>
          <a:bodyPr/>
          <a:lstStyle/>
          <a:p>
            <a:endParaRPr lang="sk-SK"/>
          </a:p>
        </p:txBody>
      </p:sp>
      <p:sp>
        <p:nvSpPr>
          <p:cNvPr id="7" name="Zástupný symbol pro číslo snímku 6"/>
          <p:cNvSpPr>
            <a:spLocks noGrp="1"/>
          </p:cNvSpPr>
          <p:nvPr>
            <p:ph type="sldNum" sz="quarter" idx="12"/>
          </p:nvPr>
        </p:nvSpPr>
        <p:spPr/>
        <p:txBody>
          <a:bodyPr/>
          <a:lstStyle/>
          <a:p>
            <a:fld id="{FA885BEC-8D36-4C09-87E0-1D593FA660AC}"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sk-SK"/>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7" name="Zástupný symbol pro datum 6"/>
          <p:cNvSpPr>
            <a:spLocks noGrp="1"/>
          </p:cNvSpPr>
          <p:nvPr>
            <p:ph type="dt" sz="half" idx="10"/>
          </p:nvPr>
        </p:nvSpPr>
        <p:spPr/>
        <p:txBody>
          <a:bodyPr/>
          <a:lstStyle/>
          <a:p>
            <a:fld id="{2C52F5AA-D4CA-4C65-B11F-4F540F775A22}" type="datetimeFigureOut">
              <a:rPr lang="sk-SK" smtClean="0"/>
              <a:pPr/>
              <a:t>20. 10. 2010</a:t>
            </a:fld>
            <a:endParaRPr lang="sk-SK"/>
          </a:p>
        </p:txBody>
      </p:sp>
      <p:sp>
        <p:nvSpPr>
          <p:cNvPr id="8" name="Zástupný symbol pro zápatí 7"/>
          <p:cNvSpPr>
            <a:spLocks noGrp="1"/>
          </p:cNvSpPr>
          <p:nvPr>
            <p:ph type="ftr" sz="quarter" idx="11"/>
          </p:nvPr>
        </p:nvSpPr>
        <p:spPr/>
        <p:txBody>
          <a:bodyPr/>
          <a:lstStyle/>
          <a:p>
            <a:endParaRPr lang="sk-SK"/>
          </a:p>
        </p:txBody>
      </p:sp>
      <p:sp>
        <p:nvSpPr>
          <p:cNvPr id="9" name="Zástupný symbol pro číslo snímku 8"/>
          <p:cNvSpPr>
            <a:spLocks noGrp="1"/>
          </p:cNvSpPr>
          <p:nvPr>
            <p:ph type="sldNum" sz="quarter" idx="12"/>
          </p:nvPr>
        </p:nvSpPr>
        <p:spPr/>
        <p:txBody>
          <a:bodyPr/>
          <a:lstStyle/>
          <a:p>
            <a:fld id="{FA885BEC-8D36-4C09-87E0-1D593FA660AC}"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sk-SK"/>
          </a:p>
        </p:txBody>
      </p:sp>
      <p:sp>
        <p:nvSpPr>
          <p:cNvPr id="3" name="Zástupný symbol pro datum 2"/>
          <p:cNvSpPr>
            <a:spLocks noGrp="1"/>
          </p:cNvSpPr>
          <p:nvPr>
            <p:ph type="dt" sz="half" idx="10"/>
          </p:nvPr>
        </p:nvSpPr>
        <p:spPr/>
        <p:txBody>
          <a:bodyPr/>
          <a:lstStyle/>
          <a:p>
            <a:fld id="{2C52F5AA-D4CA-4C65-B11F-4F540F775A22}" type="datetimeFigureOut">
              <a:rPr lang="sk-SK" smtClean="0"/>
              <a:pPr/>
              <a:t>20. 10. 2010</a:t>
            </a:fld>
            <a:endParaRPr lang="sk-SK"/>
          </a:p>
        </p:txBody>
      </p:sp>
      <p:sp>
        <p:nvSpPr>
          <p:cNvPr id="4" name="Zástupný symbol pro zápatí 3"/>
          <p:cNvSpPr>
            <a:spLocks noGrp="1"/>
          </p:cNvSpPr>
          <p:nvPr>
            <p:ph type="ftr" sz="quarter" idx="11"/>
          </p:nvPr>
        </p:nvSpPr>
        <p:spPr/>
        <p:txBody>
          <a:bodyPr/>
          <a:lstStyle/>
          <a:p>
            <a:endParaRPr lang="sk-SK"/>
          </a:p>
        </p:txBody>
      </p:sp>
      <p:sp>
        <p:nvSpPr>
          <p:cNvPr id="5" name="Zástupný symbol pro číslo snímku 4"/>
          <p:cNvSpPr>
            <a:spLocks noGrp="1"/>
          </p:cNvSpPr>
          <p:nvPr>
            <p:ph type="sldNum" sz="quarter" idx="12"/>
          </p:nvPr>
        </p:nvSpPr>
        <p:spPr/>
        <p:txBody>
          <a:bodyPr/>
          <a:lstStyle/>
          <a:p>
            <a:fld id="{FA885BEC-8D36-4C09-87E0-1D593FA660AC}"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2C52F5AA-D4CA-4C65-B11F-4F540F775A22}" type="datetimeFigureOut">
              <a:rPr lang="sk-SK" smtClean="0"/>
              <a:pPr/>
              <a:t>20. 10. 2010</a:t>
            </a:fld>
            <a:endParaRPr lang="sk-SK"/>
          </a:p>
        </p:txBody>
      </p:sp>
      <p:sp>
        <p:nvSpPr>
          <p:cNvPr id="3" name="Zástupný symbol pro zápatí 2"/>
          <p:cNvSpPr>
            <a:spLocks noGrp="1"/>
          </p:cNvSpPr>
          <p:nvPr>
            <p:ph type="ftr" sz="quarter" idx="11"/>
          </p:nvPr>
        </p:nvSpPr>
        <p:spPr/>
        <p:txBody>
          <a:bodyPr/>
          <a:lstStyle/>
          <a:p>
            <a:endParaRPr lang="sk-SK"/>
          </a:p>
        </p:txBody>
      </p:sp>
      <p:sp>
        <p:nvSpPr>
          <p:cNvPr id="4" name="Zástupný symbol pro číslo snímku 3"/>
          <p:cNvSpPr>
            <a:spLocks noGrp="1"/>
          </p:cNvSpPr>
          <p:nvPr>
            <p:ph type="sldNum" sz="quarter" idx="12"/>
          </p:nvPr>
        </p:nvSpPr>
        <p:spPr/>
        <p:txBody>
          <a:bodyPr/>
          <a:lstStyle/>
          <a:p>
            <a:fld id="{FA885BEC-8D36-4C09-87E0-1D593FA660AC}"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sk-SK"/>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2C52F5AA-D4CA-4C65-B11F-4F540F775A22}" type="datetimeFigureOut">
              <a:rPr lang="sk-SK" smtClean="0"/>
              <a:pPr/>
              <a:t>20. 10. 2010</a:t>
            </a:fld>
            <a:endParaRPr lang="sk-SK"/>
          </a:p>
        </p:txBody>
      </p:sp>
      <p:sp>
        <p:nvSpPr>
          <p:cNvPr id="6" name="Zástupný symbol pro zápatí 5"/>
          <p:cNvSpPr>
            <a:spLocks noGrp="1"/>
          </p:cNvSpPr>
          <p:nvPr>
            <p:ph type="ftr" sz="quarter" idx="11"/>
          </p:nvPr>
        </p:nvSpPr>
        <p:spPr/>
        <p:txBody>
          <a:bodyPr/>
          <a:lstStyle/>
          <a:p>
            <a:endParaRPr lang="sk-SK"/>
          </a:p>
        </p:txBody>
      </p:sp>
      <p:sp>
        <p:nvSpPr>
          <p:cNvPr id="7" name="Zástupný symbol pro číslo snímku 6"/>
          <p:cNvSpPr>
            <a:spLocks noGrp="1"/>
          </p:cNvSpPr>
          <p:nvPr>
            <p:ph type="sldNum" sz="quarter" idx="12"/>
          </p:nvPr>
        </p:nvSpPr>
        <p:spPr/>
        <p:txBody>
          <a:bodyPr/>
          <a:lstStyle/>
          <a:p>
            <a:fld id="{FA885BEC-8D36-4C09-87E0-1D593FA660AC}" type="slidenum">
              <a:rPr lang="sk-SK" smtClean="0"/>
              <a:pPr/>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sk-SK"/>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2C52F5AA-D4CA-4C65-B11F-4F540F775A22}" type="datetimeFigureOut">
              <a:rPr lang="sk-SK" smtClean="0"/>
              <a:pPr/>
              <a:t>20. 10. 2010</a:t>
            </a:fld>
            <a:endParaRPr lang="sk-SK"/>
          </a:p>
        </p:txBody>
      </p:sp>
      <p:sp>
        <p:nvSpPr>
          <p:cNvPr id="6" name="Zástupný symbol pro zápatí 5"/>
          <p:cNvSpPr>
            <a:spLocks noGrp="1"/>
          </p:cNvSpPr>
          <p:nvPr>
            <p:ph type="ftr" sz="quarter" idx="11"/>
          </p:nvPr>
        </p:nvSpPr>
        <p:spPr/>
        <p:txBody>
          <a:bodyPr/>
          <a:lstStyle/>
          <a:p>
            <a:endParaRPr lang="sk-SK"/>
          </a:p>
        </p:txBody>
      </p:sp>
      <p:sp>
        <p:nvSpPr>
          <p:cNvPr id="7" name="Zástupný symbol pro číslo snímku 6"/>
          <p:cNvSpPr>
            <a:spLocks noGrp="1"/>
          </p:cNvSpPr>
          <p:nvPr>
            <p:ph type="sldNum" sz="quarter" idx="12"/>
          </p:nvPr>
        </p:nvSpPr>
        <p:spPr/>
        <p:txBody>
          <a:bodyPr/>
          <a:lstStyle/>
          <a:p>
            <a:fld id="{FA885BEC-8D36-4C09-87E0-1D593FA660AC}" type="slidenum">
              <a:rPr lang="sk-SK" smtClean="0"/>
              <a:pPr/>
              <a:t>‹#›</a:t>
            </a:fld>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sk-SK"/>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52F5AA-D4CA-4C65-B11F-4F540F775A22}" type="datetimeFigureOut">
              <a:rPr lang="sk-SK" smtClean="0"/>
              <a:pPr/>
              <a:t>20. 10. 2010</a:t>
            </a:fld>
            <a:endParaRPr lang="sk-SK"/>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885BEC-8D36-4C09-87E0-1D593FA660AC}" type="slidenum">
              <a:rPr lang="sk-SK" smtClean="0"/>
              <a:pPr/>
              <a:t>‹#›</a:t>
            </a:fld>
            <a:endParaRPr lang="sk-S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normAutofit lnSpcReduction="10000"/>
          </a:bodyPr>
          <a:lstStyle/>
          <a:p>
            <a:pPr algn="l"/>
            <a:r>
              <a:rPr lang="sk-SK" dirty="0">
                <a:solidFill>
                  <a:schemeClr val="tx1"/>
                </a:solidFill>
              </a:rPr>
              <a:t>V súvislosti s metódami sa v psychológii vždy hovorilo, že sú jej životne dôležitou otázkou. Diskusia o metódach bádania sa vedie od samého vzniku psychológie ako samostatnej vednej disciplíny </a:t>
            </a:r>
            <a:r>
              <a:rPr lang="sk-SK" dirty="0" smtClean="0">
                <a:solidFill>
                  <a:schemeClr val="tx1"/>
                </a:solidFill>
              </a:rPr>
              <a:t>/teda </a:t>
            </a:r>
            <a:r>
              <a:rPr lang="sk-SK" dirty="0">
                <a:solidFill>
                  <a:schemeClr val="tx1"/>
                </a:solidFill>
              </a:rPr>
              <a:t>od 2.poloviny 19.stor</a:t>
            </a:r>
            <a:r>
              <a:rPr lang="sk-SK" dirty="0" smtClean="0">
                <a:solidFill>
                  <a:schemeClr val="tx1"/>
                </a:solidFill>
              </a:rPr>
              <a:t>./ </a:t>
            </a:r>
            <a:r>
              <a:rPr lang="sk-SK" dirty="0">
                <a:solidFill>
                  <a:schemeClr val="tx1"/>
                </a:solidFill>
              </a:rPr>
              <a:t>nepretržite až dodnes. V každej vednej oblasti od správneho použitia </a:t>
            </a:r>
            <a:r>
              <a:rPr lang="sk-SK" dirty="0" smtClean="0">
                <a:solidFill>
                  <a:schemeClr val="tx1"/>
                </a:solidFill>
              </a:rPr>
              <a:t>metód </a:t>
            </a:r>
            <a:r>
              <a:rPr lang="sk-SK" dirty="0">
                <a:solidFill>
                  <a:schemeClr val="tx1"/>
                </a:solidFill>
              </a:rPr>
              <a:t>závisí výsledok bádania. Otázka </a:t>
            </a:r>
            <a:r>
              <a:rPr lang="sk-SK" dirty="0" smtClean="0">
                <a:solidFill>
                  <a:schemeClr val="tx1"/>
                </a:solidFill>
              </a:rPr>
              <a:t>metód </a:t>
            </a:r>
            <a:r>
              <a:rPr lang="sk-SK" dirty="0">
                <a:solidFill>
                  <a:schemeClr val="tx1"/>
                </a:solidFill>
              </a:rPr>
              <a:t>v psychológii je veľmi pálčivým problémom. Na rozdiel od iných vedných oblastí predstavuje predmet psychológie - </a:t>
            </a:r>
            <a:r>
              <a:rPr lang="sk-SK" dirty="0" err="1">
                <a:solidFill>
                  <a:schemeClr val="tx1"/>
                </a:solidFill>
              </a:rPr>
              <a:t>psychično</a:t>
            </a:r>
            <a:r>
              <a:rPr lang="sk-SK" dirty="0">
                <a:solidFill>
                  <a:schemeClr val="tx1"/>
                </a:solidFill>
              </a:rPr>
              <a:t>, jeho znaky a zákonitosti - neobyčajne jemné a premenlivé javy, ktorých je často veľmi ťažké sa zmocniť.</a:t>
            </a:r>
          </a:p>
          <a:p>
            <a:pPr algn="l"/>
            <a:endParaRPr lang="sk-SK"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normAutofit fontScale="77500" lnSpcReduction="20000"/>
          </a:bodyPr>
          <a:lstStyle/>
          <a:p>
            <a:pPr algn="l"/>
            <a:r>
              <a:rPr lang="sk-SK" b="1" u="sng" dirty="0">
                <a:solidFill>
                  <a:schemeClr val="tx1"/>
                </a:solidFill>
              </a:rPr>
              <a:t>Rozhovor</a:t>
            </a:r>
            <a:r>
              <a:rPr lang="sk-SK" dirty="0">
                <a:solidFill>
                  <a:schemeClr val="tx1"/>
                </a:solidFill>
              </a:rPr>
              <a:t> </a:t>
            </a:r>
            <a:r>
              <a:rPr lang="sk-SK" dirty="0" smtClean="0">
                <a:solidFill>
                  <a:schemeClr val="tx1"/>
                </a:solidFill>
              </a:rPr>
              <a:t>/interview/. </a:t>
            </a:r>
            <a:r>
              <a:rPr lang="sk-SK" dirty="0">
                <a:solidFill>
                  <a:schemeClr val="tx1"/>
                </a:solidFill>
              </a:rPr>
              <a:t>Pri tejto metóde je veľmi dôležité, aby sa najskôr vytvoril vzťah vzájomnej dôvery medzi skúmanou osobou a psychológom. V opačnom prípade, ak sa taký vzťah nevytvorí, nemôže daný psychológ túto metódu použiť. V takom prípade nezostáva nič iné, ako klienta </a:t>
            </a:r>
            <a:r>
              <a:rPr lang="sk-SK" dirty="0" smtClean="0">
                <a:solidFill>
                  <a:schemeClr val="tx1"/>
                </a:solidFill>
              </a:rPr>
              <a:t>/skúmanú osobu/ </a:t>
            </a:r>
            <a:r>
              <a:rPr lang="sk-SK" dirty="0">
                <a:solidFill>
                  <a:schemeClr val="tx1"/>
                </a:solidFill>
              </a:rPr>
              <a:t>odkázať na iného psychológa, kde sa možno podarí vytvoriť vzťah vzájomnej dôvery. Aj v prípade, že sa podarila nadviazať potrebný vzťah, je tu vždy nebezpečenstvo subjektivizmu. Sú však veci, ktoré sa o danej osobe môžeme dozvedieť prakticky iba metódou rozhovoru. Rozhovor si treba vopred veľmi starostlivo pripraviť, naplánovať a potom sa treba v podstate pridržiavať tohto plánu. Samozrejme, že rozhovor nikdy nezačíname tým, čo nás zaujíma, na čo sa chceme spýtať, ale vždy niečím, čo by mohlo danú skúmanú osobu zaujať. Pripravené otázky by potom mali byť do rozhovoru zaraďované nenútene, nenásilne. Je to metóda, ktorá si vyžaduje obrovské skúsenosti, a preto by ju nemal používať začiatočník.</a:t>
            </a:r>
          </a:p>
          <a:p>
            <a:endParaRPr lang="sk-SK"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normAutofit fontScale="92500"/>
          </a:bodyPr>
          <a:lstStyle/>
          <a:p>
            <a:pPr algn="l"/>
            <a:r>
              <a:rPr lang="sk-SK" b="1" u="sng" dirty="0">
                <a:solidFill>
                  <a:schemeClr val="tx1"/>
                </a:solidFill>
              </a:rPr>
              <a:t>Psychologická analýza predmetov  činnosti</a:t>
            </a:r>
            <a:endParaRPr lang="sk-SK" dirty="0">
              <a:solidFill>
                <a:schemeClr val="tx1"/>
              </a:solidFill>
            </a:endParaRPr>
          </a:p>
          <a:p>
            <a:pPr algn="l"/>
            <a:r>
              <a:rPr lang="sk-SK" dirty="0">
                <a:solidFill>
                  <a:schemeClr val="tx1"/>
                </a:solidFill>
              </a:rPr>
              <a:t>	O danom človeku sa často môžeme dozvedieť na základe jeho výtvorov - na základe obrázkov, ktoré nakreslil, denníkov, listov alebo iných predmetov, ktoré vyrobil, zhotovil. Táto metóda je skôr pomocnou metódou, ale môže veľa napovedať. V každom prípade môže poslúžiť ako doplnok k iným psychologickým metódam. Presné spôsoby analýzy predmetov činnosti nie sú vypracované, pretože môže ísť o najrôznejšie výtvory. Práve preto si aj táto metóda vyžaduje veľké skúsenosti. Azda najlepšie rozpracovaná je analýza kresby, najmä kresby malých detí.</a:t>
            </a:r>
          </a:p>
          <a:p>
            <a:endParaRPr lang="sk-SK"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normAutofit fontScale="77500" lnSpcReduction="20000"/>
          </a:bodyPr>
          <a:lstStyle/>
          <a:p>
            <a:pPr algn="l"/>
            <a:r>
              <a:rPr lang="sk-SK" dirty="0">
                <a:solidFill>
                  <a:schemeClr val="tx1"/>
                </a:solidFill>
              </a:rPr>
              <a:t>Je to jedna z najrozšírenejších </a:t>
            </a:r>
            <a:r>
              <a:rPr lang="sk-SK" dirty="0" smtClean="0">
                <a:solidFill>
                  <a:schemeClr val="tx1"/>
                </a:solidFill>
              </a:rPr>
              <a:t>metód </a:t>
            </a:r>
            <a:r>
              <a:rPr lang="sk-SK" dirty="0">
                <a:solidFill>
                  <a:schemeClr val="tx1"/>
                </a:solidFill>
              </a:rPr>
              <a:t>v psychológii. Používa sa na hromadné zisťovanie určitého javu, napr. ak chceme zistiť, ktorá kniha alebo ktorý film či hudobná skladba sa žiakom najviac páči, alebo ak chceme zistiť, aký vzťah majú učni k drogám </a:t>
            </a:r>
            <a:r>
              <a:rPr lang="sk-SK" dirty="0" smtClean="0">
                <a:solidFill>
                  <a:schemeClr val="tx1"/>
                </a:solidFill>
              </a:rPr>
              <a:t>atď. </a:t>
            </a:r>
            <a:r>
              <a:rPr lang="sk-SK" dirty="0">
                <a:solidFill>
                  <a:schemeClr val="tx1"/>
                </a:solidFill>
              </a:rPr>
              <a:t>Treba však povedať, že z množstva dotazníkových výskumov len niektoré prinášajú serióznejšie výsledky. Je to spôsobené najmä tým, že mnohí ľudia, ktorí dotazníky používajú </a:t>
            </a:r>
            <a:r>
              <a:rPr lang="sk-SK" dirty="0" smtClean="0">
                <a:solidFill>
                  <a:schemeClr val="tx1"/>
                </a:solidFill>
              </a:rPr>
              <a:t>/a </a:t>
            </a:r>
            <a:r>
              <a:rPr lang="sk-SK" dirty="0">
                <a:solidFill>
                  <a:schemeClr val="tx1"/>
                </a:solidFill>
              </a:rPr>
              <a:t>aj </a:t>
            </a:r>
            <a:r>
              <a:rPr lang="sk-SK" dirty="0" smtClean="0">
                <a:solidFill>
                  <a:schemeClr val="tx1"/>
                </a:solidFill>
              </a:rPr>
              <a:t>zostavujú/ </a:t>
            </a:r>
            <a:r>
              <a:rPr lang="sk-SK" dirty="0">
                <a:solidFill>
                  <a:schemeClr val="tx1"/>
                </a:solidFill>
              </a:rPr>
              <a:t>nevedia prakticky nič o princípoch zostavovania dotazníkov a ani o interpretácii výsledkov dosiahnutých dotazníkovou metódou. Aby sme dotazník správne zostavili, musíme dodržiavať prinajmenšom tieto zásady:</a:t>
            </a:r>
          </a:p>
          <a:p>
            <a:pPr algn="l"/>
            <a:r>
              <a:rPr lang="sk-SK" dirty="0">
                <a:solidFill>
                  <a:schemeClr val="tx1"/>
                </a:solidFill>
              </a:rPr>
              <a:t>	Treba starostlivo premyslieť, čo vlastne chceme dotazníkom dosiahnuť a presne určiť, čo má byť cieľom daného výskumu či prieskumu, ktorý jav je najpodstatnejší.</a:t>
            </a:r>
          </a:p>
          <a:p>
            <a:pPr algn="l"/>
            <a:r>
              <a:rPr lang="sk-SK" dirty="0">
                <a:solidFill>
                  <a:schemeClr val="tx1"/>
                </a:solidFill>
              </a:rPr>
              <a:t>	Jasne si treba uvedomiť, komu je dotazník adresovaný a podľa toho prispôsobiť tak obsahovú, ako aj formálnu stránku dotazníka.</a:t>
            </a:r>
          </a:p>
          <a:p>
            <a:endParaRPr lang="sk-SK"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normAutofit fontScale="85000" lnSpcReduction="10000"/>
          </a:bodyPr>
          <a:lstStyle/>
          <a:p>
            <a:pPr algn="l"/>
            <a:r>
              <a:rPr lang="sk-SK" dirty="0">
                <a:solidFill>
                  <a:schemeClr val="tx1"/>
                </a:solidFill>
              </a:rPr>
              <a:t>Mimoriadne dôležitá je formulácia, štylizácia otázok v dotazníku:</a:t>
            </a:r>
          </a:p>
          <a:p>
            <a:pPr algn="l"/>
            <a:r>
              <a:rPr lang="sk-SK" dirty="0">
                <a:solidFill>
                  <a:schemeClr val="tx1"/>
                </a:solidFill>
              </a:rPr>
              <a:t>	- otázky musia byť jasné, zrozumiteľné, jednoznačné;</a:t>
            </a:r>
          </a:p>
          <a:p>
            <a:pPr algn="l"/>
            <a:r>
              <a:rPr lang="sk-SK" dirty="0">
                <a:solidFill>
                  <a:schemeClr val="tx1"/>
                </a:solidFill>
              </a:rPr>
              <a:t>	- nesmú byť sugestívne;</a:t>
            </a:r>
          </a:p>
          <a:p>
            <a:pPr algn="l"/>
            <a:r>
              <a:rPr lang="sk-SK" dirty="0">
                <a:solidFill>
                  <a:schemeClr val="tx1"/>
                </a:solidFill>
              </a:rPr>
              <a:t>	- nesmú sa prekrývať </a:t>
            </a:r>
            <a:r>
              <a:rPr lang="sk-SK" dirty="0" smtClean="0">
                <a:solidFill>
                  <a:schemeClr val="tx1"/>
                </a:solidFill>
              </a:rPr>
              <a:t>/nemali </a:t>
            </a:r>
            <a:r>
              <a:rPr lang="sk-SK" dirty="0">
                <a:solidFill>
                  <a:schemeClr val="tx1"/>
                </a:solidFill>
              </a:rPr>
              <a:t>by sme sa v ďalšej otázke pýtať na niečo, na čo sme sa už pýtali, aj keď inými </a:t>
            </a:r>
            <a:r>
              <a:rPr lang="sk-SK" dirty="0" smtClean="0">
                <a:solidFill>
                  <a:schemeClr val="tx1"/>
                </a:solidFill>
              </a:rPr>
              <a:t>slovami/;</a:t>
            </a:r>
            <a:endParaRPr lang="sk-SK" dirty="0">
              <a:solidFill>
                <a:schemeClr val="tx1"/>
              </a:solidFill>
            </a:endParaRPr>
          </a:p>
          <a:p>
            <a:pPr algn="l"/>
            <a:r>
              <a:rPr lang="sk-SK" dirty="0">
                <a:solidFill>
                  <a:schemeClr val="tx1"/>
                </a:solidFill>
              </a:rPr>
              <a:t>	- treba ich stavať tak, aby sme dostali odpoveď na to, čo nás naozaj zaujíma;</a:t>
            </a:r>
          </a:p>
          <a:p>
            <a:pPr algn="l"/>
            <a:r>
              <a:rPr lang="sk-SK" dirty="0">
                <a:solidFill>
                  <a:schemeClr val="tx1"/>
                </a:solidFill>
              </a:rPr>
              <a:t>	- otázky možno formulovať tak, že sa týkajú skúmaného javu priamo </a:t>
            </a:r>
            <a:r>
              <a:rPr lang="sk-SK" dirty="0" smtClean="0">
                <a:solidFill>
                  <a:schemeClr val="tx1"/>
                </a:solidFill>
              </a:rPr>
              <a:t>/napr</a:t>
            </a:r>
            <a:r>
              <a:rPr lang="sk-SK" dirty="0">
                <a:solidFill>
                  <a:schemeClr val="tx1"/>
                </a:solidFill>
              </a:rPr>
              <a:t>. kto je v triede tvoj </a:t>
            </a:r>
            <a:r>
              <a:rPr lang="sk-SK" dirty="0" smtClean="0">
                <a:solidFill>
                  <a:schemeClr val="tx1"/>
                </a:solidFill>
              </a:rPr>
              <a:t>kamarát</a:t>
            </a:r>
            <a:r>
              <a:rPr lang="sk-SK" dirty="0">
                <a:solidFill>
                  <a:schemeClr val="tx1"/>
                </a:solidFill>
                <a:sym typeface="Times New Roman"/>
              </a:rPr>
              <a:t>/</a:t>
            </a:r>
            <a:r>
              <a:rPr lang="sk-SK" dirty="0" smtClean="0">
                <a:solidFill>
                  <a:schemeClr val="tx1"/>
                </a:solidFill>
              </a:rPr>
              <a:t> </a:t>
            </a:r>
            <a:r>
              <a:rPr lang="sk-SK" dirty="0">
                <a:solidFill>
                  <a:schemeClr val="tx1"/>
                </a:solidFill>
              </a:rPr>
              <a:t>alebo nepriamo </a:t>
            </a:r>
            <a:r>
              <a:rPr lang="sk-SK" dirty="0" smtClean="0">
                <a:solidFill>
                  <a:schemeClr val="tx1"/>
                </a:solidFill>
              </a:rPr>
              <a:t>/s </a:t>
            </a:r>
            <a:r>
              <a:rPr lang="sk-SK" dirty="0">
                <a:solidFill>
                  <a:schemeClr val="tx1"/>
                </a:solidFill>
              </a:rPr>
              <a:t>kým by si chcel sedieť v </a:t>
            </a:r>
            <a:r>
              <a:rPr lang="sk-SK" dirty="0" smtClean="0">
                <a:solidFill>
                  <a:schemeClr val="tx1"/>
                </a:solidFill>
              </a:rPr>
              <a:t>lavici/;</a:t>
            </a:r>
            <a:endParaRPr lang="sk-SK" dirty="0">
              <a:solidFill>
                <a:schemeClr val="tx1"/>
              </a:solidFill>
            </a:endParaRPr>
          </a:p>
          <a:p>
            <a:pPr algn="l"/>
            <a:r>
              <a:rPr lang="sk-SK" dirty="0">
                <a:solidFill>
                  <a:schemeClr val="tx1"/>
                </a:solidFill>
              </a:rPr>
              <a:t>	- otázok nesmie byť veľa </a:t>
            </a:r>
            <a:r>
              <a:rPr lang="sk-SK" dirty="0" smtClean="0">
                <a:solidFill>
                  <a:schemeClr val="tx1"/>
                </a:solidFill>
              </a:rPr>
              <a:t>/maximálne 60-80</a:t>
            </a:r>
            <a:r>
              <a:rPr lang="sk-SK" dirty="0">
                <a:solidFill>
                  <a:schemeClr val="tx1"/>
                </a:solidFill>
                <a:sym typeface="Times New Roman"/>
              </a:rPr>
              <a:t>/</a:t>
            </a:r>
            <a:r>
              <a:rPr lang="sk-SK" dirty="0" smtClean="0">
                <a:solidFill>
                  <a:schemeClr val="tx1"/>
                </a:solidFill>
              </a:rPr>
              <a:t>.</a:t>
            </a:r>
            <a:endParaRPr lang="sk-SK" dirty="0">
              <a:solidFill>
                <a:schemeClr val="tx1"/>
              </a:solidFill>
            </a:endParaRPr>
          </a:p>
          <a:p>
            <a:endParaRPr lang="sk-SK"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normAutofit fontScale="85000" lnSpcReduction="10000"/>
          </a:bodyPr>
          <a:lstStyle/>
          <a:p>
            <a:pPr algn="l"/>
            <a:r>
              <a:rPr lang="sk-SK" dirty="0">
                <a:solidFill>
                  <a:schemeClr val="tx1"/>
                </a:solidFill>
              </a:rPr>
              <a:t>Ak posielame dotazníky anonymne </a:t>
            </a:r>
            <a:r>
              <a:rPr lang="sk-SK" dirty="0" smtClean="0">
                <a:solidFill>
                  <a:schemeClr val="tx1"/>
                </a:solidFill>
              </a:rPr>
              <a:t>/ak </a:t>
            </a:r>
            <a:r>
              <a:rPr lang="sk-SK" dirty="0">
                <a:solidFill>
                  <a:schemeClr val="tx1"/>
                </a:solidFill>
              </a:rPr>
              <a:t>nás nezaujímajú názory konkrétneho človeka, ale celej skupiny - napr. dedinská alebo mestská </a:t>
            </a:r>
            <a:r>
              <a:rPr lang="sk-SK" dirty="0" smtClean="0">
                <a:solidFill>
                  <a:schemeClr val="tx1"/>
                </a:solidFill>
              </a:rPr>
              <a:t>mládež/, </a:t>
            </a:r>
            <a:r>
              <a:rPr lang="sk-SK" dirty="0">
                <a:solidFill>
                  <a:schemeClr val="tx1"/>
                </a:solidFill>
              </a:rPr>
              <a:t>potom je nutné rozoslať asi o 2/3 viac dotazníkov než potrebujeme na štatistické spracovanie výsledkov, pretože mnohé sa nevrátia alebo sa vrátia neúplné, resp. nepravdivo zapovedané. Tiet treba, prirodzene, zo spracovania vylúčiť. Logicky vzniká otázka, či máme možnosť overiť si pravdivosť odpovedí v dotazníku. V minulosti sa k tomu používali práve otázky, ktoré sa prekrývali, takže bolo možné zistiť, či na v podstate rovnakú otázku </a:t>
            </a:r>
            <a:r>
              <a:rPr lang="sk-SK" dirty="0" smtClean="0">
                <a:solidFill>
                  <a:schemeClr val="tx1"/>
                </a:solidFill>
              </a:rPr>
              <a:t>/iba </a:t>
            </a:r>
            <a:r>
              <a:rPr lang="sk-SK" dirty="0">
                <a:solidFill>
                  <a:schemeClr val="tx1"/>
                </a:solidFill>
              </a:rPr>
              <a:t>ináč </a:t>
            </a:r>
            <a:r>
              <a:rPr lang="sk-SK" dirty="0" smtClean="0">
                <a:solidFill>
                  <a:schemeClr val="tx1"/>
                </a:solidFill>
              </a:rPr>
              <a:t>formulovanú/ </a:t>
            </a:r>
            <a:r>
              <a:rPr lang="sk-SK" dirty="0">
                <a:solidFill>
                  <a:schemeClr val="tx1"/>
                </a:solidFill>
              </a:rPr>
              <a:t>odpovedal respondent rovnako. V súčasnosti sa od takého overovania pravdivosti odpovedí upustilo, pretože ak respondent zistí, že na danú otázku už odpovedal, môže považovať celý dotazník za neseriózny a potom ani jeho odpovede nebudú zrejme seriózne.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lstStyle/>
          <a:p>
            <a:pPr algn="l"/>
            <a:r>
              <a:rPr lang="sk-SK" dirty="0">
                <a:solidFill>
                  <a:schemeClr val="tx1"/>
                </a:solidFill>
              </a:rPr>
              <a:t>Ak však má byť dotazník vedeckou metódou, mal by, okrem otázok, ktoré nás naozaj zaujímajú, obsahovať aj tzv. škálu klamstva, škálu lži. Sú to otázky, na ktoré poznáme odpoveď. Tieto otázky sú vložené medzi ostatné otázky. Ak na istý počet takýchto otázok odpovie respondent nepravdivo, potom nesmiem daný dotazník vyhodnocovať. Aké sú to otázky? Napr.: „Klamali ste niekedy?“ „Stalo sa Ti niekedy, že sa Ti ráno nechcelo ísť do školy?“</a:t>
            </a:r>
          </a:p>
          <a:p>
            <a:endParaRPr lang="sk-SK"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normAutofit fontScale="77500" lnSpcReduction="20000"/>
          </a:bodyPr>
          <a:lstStyle/>
          <a:p>
            <a:pPr algn="l"/>
            <a:r>
              <a:rPr lang="sk-SK" dirty="0">
                <a:solidFill>
                  <a:schemeClr val="tx1"/>
                </a:solidFill>
              </a:rPr>
              <a:t>Po zostavení dotazníka postupujeme tak, že najskôr urobíme predbežný prieskum s menším množstvom ľudí. Tento predbežný prieskum slúži na revíziu dotazníka, na spresnenie otázok, ktoré neboli dosť jasné, prípadne má ukázať možnosti, ako ho spracovať. Až potom sa dotazník rozmnoží spolu so sprievodným listom </a:t>
            </a:r>
            <a:r>
              <a:rPr lang="sk-SK" dirty="0" smtClean="0">
                <a:solidFill>
                  <a:schemeClr val="tx1"/>
                </a:solidFill>
              </a:rPr>
              <a:t>/ten </a:t>
            </a:r>
            <a:r>
              <a:rPr lang="sk-SK" dirty="0">
                <a:solidFill>
                  <a:schemeClr val="tx1"/>
                </a:solidFill>
              </a:rPr>
              <a:t>môže byť súčasťou </a:t>
            </a:r>
            <a:r>
              <a:rPr lang="sk-SK" dirty="0" smtClean="0">
                <a:solidFill>
                  <a:schemeClr val="tx1"/>
                </a:solidFill>
              </a:rPr>
              <a:t>dotazníka/, </a:t>
            </a:r>
            <a:r>
              <a:rPr lang="sk-SK" dirty="0">
                <a:solidFill>
                  <a:schemeClr val="tx1"/>
                </a:solidFill>
              </a:rPr>
              <a:t>v ktorom sa adresát stručne oboznámi s účelom dotazníka s ubezpečením, že výsledky dotazníka sú prísne dôverné a nebudú zneužité.</a:t>
            </a:r>
          </a:p>
          <a:p>
            <a:pPr algn="l"/>
            <a:r>
              <a:rPr lang="sk-SK" dirty="0">
                <a:solidFill>
                  <a:schemeClr val="tx1"/>
                </a:solidFill>
              </a:rPr>
              <a:t>	Vyplnené dotazníky spracúvame štatisticky, lebo iba presné, matematicko-štatistické vyhodnotenie materiálu môže zaručiť spoľahlivosť výsledkov a záverov. Štatistické spracovania dotazníka sa nazýva kvantitatívne. Okrem toho treba dotazník spracovať aj kvalitatívne, t.j. najtypickejšie odpovedi treba roztriediť podľa určitých kritérií a uviesť ich do súladu s kvantitatívnou analýzou. Aby bola kvantitatívna analýza prehľadnejšia, vyjadrujeme ju v tabuľkách a grafoch.</a:t>
            </a:r>
          </a:p>
          <a:p>
            <a:endParaRPr lang="sk-SK"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949280"/>
          </a:xfrm>
        </p:spPr>
        <p:txBody>
          <a:bodyPr>
            <a:normAutofit fontScale="70000" lnSpcReduction="20000"/>
          </a:bodyPr>
          <a:lstStyle/>
          <a:p>
            <a:pPr algn="l"/>
            <a:r>
              <a:rPr lang="sk-SK" b="1" u="sng" dirty="0">
                <a:solidFill>
                  <a:schemeClr val="tx1"/>
                </a:solidFill>
              </a:rPr>
              <a:t>Psychologické testy</a:t>
            </a:r>
            <a:endParaRPr lang="sk-SK" dirty="0">
              <a:solidFill>
                <a:schemeClr val="tx1"/>
              </a:solidFill>
            </a:endParaRPr>
          </a:p>
          <a:p>
            <a:pPr algn="l"/>
            <a:r>
              <a:rPr lang="sk-SK" dirty="0">
                <a:solidFill>
                  <a:schemeClr val="tx1"/>
                </a:solidFill>
              </a:rPr>
              <a:t>	Veľmi často diskutovanou metódou v psychológii sú psychologické testy. Je to čisto psychologická metóda. Boli obdobia, kedy sa mnohí nazdávali, že je to všemocná metóda a zasa obdobia, kedy sa testy zatracovali ako nevedecké. Treba povedať, že význam testov netreba ani podceňovať, ani preceňovať. Sú jednou z psychologických </a:t>
            </a:r>
            <a:r>
              <a:rPr lang="sk-SK" dirty="0" smtClean="0">
                <a:solidFill>
                  <a:schemeClr val="tx1"/>
                </a:solidFill>
              </a:rPr>
              <a:t>metód </a:t>
            </a:r>
            <a:r>
              <a:rPr lang="sk-SK" dirty="0">
                <a:solidFill>
                  <a:schemeClr val="tx1"/>
                </a:solidFill>
              </a:rPr>
              <a:t>a majú, samozrejme, svoje opodstatnenie. Ich výhodou je, že umožňujú pomerne rýchle získanie mnohých údajov a kvantifikáciu získaných výsledkov </a:t>
            </a:r>
            <a:r>
              <a:rPr lang="sk-SK" dirty="0" smtClean="0">
                <a:solidFill>
                  <a:schemeClr val="tx1"/>
                </a:solidFill>
              </a:rPr>
              <a:t>/často </a:t>
            </a:r>
            <a:r>
              <a:rPr lang="sk-SK" dirty="0">
                <a:solidFill>
                  <a:schemeClr val="tx1"/>
                </a:solidFill>
              </a:rPr>
              <a:t>dokonca počítačové </a:t>
            </a:r>
            <a:r>
              <a:rPr lang="sk-SK" dirty="0" smtClean="0">
                <a:solidFill>
                  <a:schemeClr val="tx1"/>
                </a:solidFill>
              </a:rPr>
              <a:t>spracovanie/.</a:t>
            </a:r>
            <a:endParaRPr lang="sk-SK" dirty="0">
              <a:solidFill>
                <a:schemeClr val="tx1"/>
              </a:solidFill>
            </a:endParaRPr>
          </a:p>
          <a:p>
            <a:pPr algn="l"/>
            <a:r>
              <a:rPr lang="sk-SK" dirty="0">
                <a:solidFill>
                  <a:schemeClr val="tx1"/>
                </a:solidFill>
              </a:rPr>
              <a:t>	Definícií psychologického testu je niekoľko. Vyberáme definíciu </a:t>
            </a:r>
            <a:r>
              <a:rPr lang="sk-SK" dirty="0" err="1">
                <a:solidFill>
                  <a:schemeClr val="tx1"/>
                </a:solidFill>
              </a:rPr>
              <a:t>Pichotovu</a:t>
            </a:r>
            <a:r>
              <a:rPr lang="sk-SK" dirty="0">
                <a:solidFill>
                  <a:schemeClr val="tx1"/>
                </a:solidFill>
              </a:rPr>
              <a:t>, ktorá, podľa nášho názoru, veľmi dobre vystihuje podstatu psychologického testu.</a:t>
            </a:r>
          </a:p>
          <a:p>
            <a:pPr algn="l"/>
            <a:r>
              <a:rPr lang="sk-SK" dirty="0">
                <a:solidFill>
                  <a:schemeClr val="tx1"/>
                </a:solidFill>
              </a:rPr>
              <a:t>	</a:t>
            </a:r>
            <a:r>
              <a:rPr lang="sk-SK" i="1" dirty="0">
                <a:solidFill>
                  <a:schemeClr val="tx1"/>
                </a:solidFill>
              </a:rPr>
              <a:t>Test je štandardizovaná experimentálna situácia, ktorá vyvoláva isté správanie. Toto správanie je hodnotené pomocou štatistického porovnávania so správaním iných jedincov, ktorí sa nachádzali v rovnakej experimentálnej </a:t>
            </a:r>
            <a:r>
              <a:rPr lang="sk-SK" i="1" dirty="0" smtClean="0">
                <a:solidFill>
                  <a:schemeClr val="tx1"/>
                </a:solidFill>
              </a:rPr>
              <a:t>situácii; </a:t>
            </a:r>
            <a:r>
              <a:rPr lang="sk-SK" i="1" dirty="0">
                <a:solidFill>
                  <a:schemeClr val="tx1"/>
                </a:solidFill>
              </a:rPr>
              <a:t>takto je možné skúmané osoby triediť </a:t>
            </a:r>
            <a:r>
              <a:rPr lang="sk-SK" i="1" dirty="0" smtClean="0">
                <a:solidFill>
                  <a:schemeClr val="tx1"/>
                </a:solidFill>
              </a:rPr>
              <a:t>buď </a:t>
            </a:r>
            <a:r>
              <a:rPr lang="sk-SK" i="1" dirty="0">
                <a:solidFill>
                  <a:schemeClr val="tx1"/>
                </a:solidFill>
              </a:rPr>
              <a:t>kvantitatívne, </a:t>
            </a:r>
            <a:r>
              <a:rPr lang="sk-SK" i="1" dirty="0" smtClean="0">
                <a:solidFill>
                  <a:schemeClr val="tx1"/>
                </a:solidFill>
              </a:rPr>
              <a:t>buď </a:t>
            </a:r>
            <a:r>
              <a:rPr lang="sk-SK" i="1" dirty="0">
                <a:solidFill>
                  <a:schemeClr val="tx1"/>
                </a:solidFill>
              </a:rPr>
              <a:t>typologicky. </a:t>
            </a:r>
            <a:r>
              <a:rPr lang="sk-SK" dirty="0">
                <a:solidFill>
                  <a:schemeClr val="tx1"/>
                </a:solidFill>
              </a:rPr>
              <a:t>Táto definícia zahrňuje:</a:t>
            </a:r>
          </a:p>
          <a:p>
            <a:endParaRPr lang="sk-SK"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normAutofit fontScale="85000" lnSpcReduction="10000"/>
          </a:bodyPr>
          <a:lstStyle/>
          <a:p>
            <a:pPr algn="l"/>
            <a:r>
              <a:rPr lang="sk-SK" dirty="0">
                <a:solidFill>
                  <a:schemeClr val="tx1"/>
                </a:solidFill>
              </a:rPr>
              <a:t>1. Experimentálnu </a:t>
            </a:r>
            <a:r>
              <a:rPr lang="sk-SK" dirty="0" smtClean="0">
                <a:solidFill>
                  <a:schemeClr val="tx1"/>
                </a:solidFill>
              </a:rPr>
              <a:t>situáciu /prostredie</a:t>
            </a:r>
            <a:r>
              <a:rPr lang="sk-SK" dirty="0">
                <a:solidFill>
                  <a:schemeClr val="tx1"/>
                </a:solidFill>
              </a:rPr>
              <a:t>, v ktorom sa testuje, testový materiál, postoj experimentátora a jeho pokyny pre prácu s testovým </a:t>
            </a:r>
            <a:r>
              <a:rPr lang="sk-SK" dirty="0" smtClean="0">
                <a:solidFill>
                  <a:schemeClr val="tx1"/>
                </a:solidFill>
              </a:rPr>
              <a:t>materiálom/, </a:t>
            </a:r>
            <a:r>
              <a:rPr lang="sk-SK" dirty="0">
                <a:solidFill>
                  <a:schemeClr val="tx1"/>
                </a:solidFill>
              </a:rPr>
              <a:t>ktorá je presne vymedzená a reprodukovateľná.</a:t>
            </a:r>
          </a:p>
          <a:p>
            <a:pPr algn="l"/>
            <a:r>
              <a:rPr lang="sk-SK" dirty="0">
                <a:solidFill>
                  <a:schemeClr val="tx1"/>
                </a:solidFill>
              </a:rPr>
              <a:t>	2. Registráciu správania pozorovaného jedinca </a:t>
            </a:r>
            <a:r>
              <a:rPr lang="sk-SK" dirty="0" smtClean="0">
                <a:solidFill>
                  <a:schemeClr val="tx1"/>
                </a:solidFill>
              </a:rPr>
              <a:t>/správanie </a:t>
            </a:r>
            <a:r>
              <a:rPr lang="sk-SK" dirty="0">
                <a:solidFill>
                  <a:schemeClr val="tx1"/>
                </a:solidFill>
              </a:rPr>
              <a:t>môže byť veľmi variabilné, rôzne - napr. odpovedanie na otázky, zostavovania vzorcov z kociek podľa predlohy atď</a:t>
            </a:r>
            <a:r>
              <a:rPr lang="sk-SK" dirty="0" smtClean="0">
                <a:solidFill>
                  <a:schemeClr val="tx1"/>
                </a:solidFill>
              </a:rPr>
              <a:t>./.</a:t>
            </a:r>
            <a:endParaRPr lang="sk-SK" dirty="0">
              <a:solidFill>
                <a:schemeClr val="tx1"/>
              </a:solidFill>
            </a:endParaRPr>
          </a:p>
          <a:p>
            <a:pPr algn="l"/>
            <a:r>
              <a:rPr lang="sk-SK" dirty="0">
                <a:solidFill>
                  <a:schemeClr val="tx1"/>
                </a:solidFill>
              </a:rPr>
              <a:t>	3. Toto správanie sa štatisticky porovnáva so správaním istej skupiny ľudí. Touto skupinou ľudí je vzorka, na ktorej boli vypracované normy pre daný test. Skúška, ktorá toto porovnanie neobsahuje, nie je psychologickým testom.</a:t>
            </a:r>
          </a:p>
          <a:p>
            <a:pPr algn="l"/>
            <a:r>
              <a:rPr lang="sk-SK" dirty="0">
                <a:solidFill>
                  <a:schemeClr val="tx1"/>
                </a:solidFill>
              </a:rPr>
              <a:t>	4. Zaradenie jedinca vzhľadom k celej skupine skúmaných osôb je konečným cieľom testu.</a:t>
            </a:r>
          </a:p>
          <a:p>
            <a:endParaRPr lang="sk-SK"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lstStyle/>
          <a:p>
            <a:pPr algn="l"/>
            <a:r>
              <a:rPr lang="sk-SK" u="sng" dirty="0">
                <a:solidFill>
                  <a:schemeClr val="tx1"/>
                </a:solidFill>
              </a:rPr>
              <a:t>Klasifikácia testov:</a:t>
            </a:r>
            <a:endParaRPr lang="sk-SK" dirty="0">
              <a:solidFill>
                <a:schemeClr val="tx1"/>
              </a:solidFill>
            </a:endParaRPr>
          </a:p>
          <a:p>
            <a:pPr algn="l"/>
            <a:r>
              <a:rPr lang="sk-SK" dirty="0">
                <a:solidFill>
                  <a:schemeClr val="tx1"/>
                </a:solidFill>
              </a:rPr>
              <a:t>	</a:t>
            </a:r>
            <a:r>
              <a:rPr lang="sk-SK" i="1" dirty="0">
                <a:solidFill>
                  <a:schemeClr val="tx1"/>
                </a:solidFill>
              </a:rPr>
              <a:t>Podľa vonkajších charakteristík:</a:t>
            </a:r>
            <a:endParaRPr lang="sk-SK" dirty="0">
              <a:solidFill>
                <a:schemeClr val="tx1"/>
              </a:solidFill>
            </a:endParaRPr>
          </a:p>
          <a:p>
            <a:pPr algn="l"/>
            <a:r>
              <a:rPr lang="sk-SK" dirty="0">
                <a:solidFill>
                  <a:schemeClr val="tx1"/>
                </a:solidFill>
              </a:rPr>
              <a:t>	</a:t>
            </a:r>
            <a:r>
              <a:rPr lang="sk-SK" dirty="0" smtClean="0">
                <a:solidFill>
                  <a:schemeClr val="tx1"/>
                </a:solidFill>
              </a:rPr>
              <a:t>a/ </a:t>
            </a:r>
            <a:r>
              <a:rPr lang="sk-SK" dirty="0">
                <a:solidFill>
                  <a:schemeClr val="tx1"/>
                </a:solidFill>
              </a:rPr>
              <a:t>ceruzka - papier, kde skúmaná osoba odpovedá písomne na otázky</a:t>
            </a:r>
          </a:p>
          <a:p>
            <a:pPr algn="l"/>
            <a:r>
              <a:rPr lang="sk-SK" dirty="0">
                <a:solidFill>
                  <a:schemeClr val="tx1"/>
                </a:solidFill>
              </a:rPr>
              <a:t>	</a:t>
            </a:r>
            <a:r>
              <a:rPr lang="sk-SK" dirty="0" smtClean="0">
                <a:solidFill>
                  <a:schemeClr val="tx1"/>
                </a:solidFill>
              </a:rPr>
              <a:t>b/ </a:t>
            </a:r>
            <a:r>
              <a:rPr lang="sk-SK" dirty="0">
                <a:solidFill>
                  <a:schemeClr val="tx1"/>
                </a:solidFill>
              </a:rPr>
              <a:t>testy výkonové </a:t>
            </a:r>
            <a:r>
              <a:rPr lang="sk-SK" dirty="0" smtClean="0">
                <a:solidFill>
                  <a:schemeClr val="tx1"/>
                </a:solidFill>
              </a:rPr>
              <a:t>/performačné/kde </a:t>
            </a:r>
            <a:r>
              <a:rPr lang="sk-SK" dirty="0">
                <a:solidFill>
                  <a:schemeClr val="tx1"/>
                </a:solidFill>
              </a:rPr>
              <a:t>skúmaná osoba musí vykonávať isté manipulačné úkony.</a:t>
            </a:r>
          </a:p>
          <a:p>
            <a:pPr algn="l"/>
            <a:r>
              <a:rPr lang="sk-SK" dirty="0">
                <a:solidFill>
                  <a:schemeClr val="tx1"/>
                </a:solidFill>
              </a:rPr>
              <a:t>	</a:t>
            </a:r>
            <a:r>
              <a:rPr lang="sk-SK" i="1" dirty="0">
                <a:solidFill>
                  <a:schemeClr val="tx1"/>
                </a:solidFill>
              </a:rPr>
              <a:t>Podľa spôsobu administrácie:</a:t>
            </a:r>
            <a:endParaRPr lang="sk-SK" dirty="0">
              <a:solidFill>
                <a:schemeClr val="tx1"/>
              </a:solidFill>
            </a:endParaRPr>
          </a:p>
          <a:p>
            <a:pPr algn="l"/>
            <a:r>
              <a:rPr lang="sk-SK" i="1" dirty="0">
                <a:solidFill>
                  <a:schemeClr val="tx1"/>
                </a:solidFill>
              </a:rPr>
              <a:t>	</a:t>
            </a:r>
            <a:r>
              <a:rPr lang="sk-SK" dirty="0" smtClean="0">
                <a:solidFill>
                  <a:schemeClr val="tx1"/>
                </a:solidFill>
              </a:rPr>
              <a:t>a/ </a:t>
            </a:r>
            <a:r>
              <a:rPr lang="sk-SK" dirty="0">
                <a:solidFill>
                  <a:schemeClr val="tx1"/>
                </a:solidFill>
              </a:rPr>
              <a:t>testy individuálne</a:t>
            </a:r>
          </a:p>
          <a:p>
            <a:pPr algn="l"/>
            <a:r>
              <a:rPr lang="sk-SK" dirty="0">
                <a:solidFill>
                  <a:schemeClr val="tx1"/>
                </a:solidFill>
              </a:rPr>
              <a:t>	</a:t>
            </a:r>
            <a:r>
              <a:rPr lang="sk-SK" dirty="0" smtClean="0">
                <a:solidFill>
                  <a:schemeClr val="tx1"/>
                </a:solidFill>
              </a:rPr>
              <a:t>b/ </a:t>
            </a:r>
            <a:r>
              <a:rPr lang="sk-SK" dirty="0">
                <a:solidFill>
                  <a:schemeClr val="tx1"/>
                </a:solidFill>
              </a:rPr>
              <a:t>testy skupinové</a:t>
            </a:r>
          </a:p>
          <a:p>
            <a:endParaRPr lang="sk-SK"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normAutofit fontScale="77500" lnSpcReduction="20000"/>
          </a:bodyPr>
          <a:lstStyle/>
          <a:p>
            <a:pPr algn="l"/>
            <a:r>
              <a:rPr lang="sk-SK" dirty="0">
                <a:solidFill>
                  <a:schemeClr val="tx1"/>
                </a:solidFill>
              </a:rPr>
              <a:t>Preto je jasné, že otázka </a:t>
            </a:r>
            <a:r>
              <a:rPr lang="sk-SK" dirty="0" smtClean="0">
                <a:solidFill>
                  <a:schemeClr val="tx1"/>
                </a:solidFill>
              </a:rPr>
              <a:t>metód </a:t>
            </a:r>
            <a:r>
              <a:rPr lang="sk-SK" dirty="0">
                <a:solidFill>
                  <a:schemeClr val="tx1"/>
                </a:solidFill>
              </a:rPr>
              <a:t>sa v odborných psychologických kruhoch diskutuje už celé desaťročia, vlastne dokonca vyše storočia. Cieľom snaženia v psychológii je vyzbrojiť túto vedu, ako hociktorú inú vedu, objektívnymi metódami, t.j. takými metódami, ktoré by skúmané javy verne zachytávali, opisovali a to tak, aby aj ostatní bádatelia mohli dané javy jednoznačne overiť a vysvetliť. Dnes sa otázka </a:t>
            </a:r>
            <a:r>
              <a:rPr lang="sk-SK" dirty="0" smtClean="0">
                <a:solidFill>
                  <a:schemeClr val="tx1"/>
                </a:solidFill>
              </a:rPr>
              <a:t>metód </a:t>
            </a:r>
            <a:r>
              <a:rPr lang="sk-SK" dirty="0">
                <a:solidFill>
                  <a:schemeClr val="tx1"/>
                </a:solidFill>
              </a:rPr>
              <a:t>kryštalizuje. Veda - to je predovšetkým výskum. Preto sa charakteristika vedy nevyčerpáva určením jej predmetu; zahrnuje aj určenie jej </a:t>
            </a:r>
            <a:r>
              <a:rPr lang="sk-SK" dirty="0" smtClean="0">
                <a:solidFill>
                  <a:schemeClr val="tx1"/>
                </a:solidFill>
              </a:rPr>
              <a:t>metód</a:t>
            </a:r>
            <a:r>
              <a:rPr lang="sk-SK" dirty="0">
                <a:solidFill>
                  <a:schemeClr val="tx1"/>
                </a:solidFill>
              </a:rPr>
              <a:t>.</a:t>
            </a:r>
          </a:p>
          <a:p>
            <a:pPr algn="l"/>
            <a:r>
              <a:rPr lang="sk-SK" dirty="0">
                <a:solidFill>
                  <a:schemeClr val="tx1"/>
                </a:solidFill>
              </a:rPr>
              <a:t> 	</a:t>
            </a:r>
            <a:r>
              <a:rPr lang="sk-SK" b="1" dirty="0">
                <a:solidFill>
                  <a:schemeClr val="tx1"/>
                </a:solidFill>
              </a:rPr>
              <a:t>Metódy, t.j. cesty, spôsoby poznania - sú spôsoby, prostredníctvom ktorých sa poznáva predmet vedy. Z jednej strany slúžia pre odhalenie zákonitostí a z druhej strany sa samotné opierajú o základné zákonitosti predmetu.</a:t>
            </a:r>
            <a:endParaRPr lang="sk-SK" dirty="0">
              <a:solidFill>
                <a:schemeClr val="tx1"/>
              </a:solidFill>
            </a:endParaRPr>
          </a:p>
          <a:p>
            <a:pPr algn="l"/>
            <a:r>
              <a:rPr lang="sk-SK" b="1" dirty="0">
                <a:solidFill>
                  <a:schemeClr val="tx1"/>
                </a:solidFill>
              </a:rPr>
              <a:t>	Cieľom každej vedeckej metódy je podať objektívne platný poznatok, ktorý je výsledkom systematickej práce, je overiteľný a prináša teoretické osvetlenie daného problému s možnosťou jeho praktickej aplikácie.</a:t>
            </a:r>
            <a:endParaRPr lang="sk-SK" dirty="0">
              <a:solidFill>
                <a:schemeClr val="tx1"/>
              </a:solidFill>
            </a:endParaRPr>
          </a:p>
          <a:p>
            <a:endParaRPr lang="sk-SK"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normAutofit fontScale="85000" lnSpcReduction="10000"/>
          </a:bodyPr>
          <a:lstStyle/>
          <a:p>
            <a:pPr algn="l"/>
            <a:r>
              <a:rPr lang="sk-SK" i="1" dirty="0">
                <a:solidFill>
                  <a:schemeClr val="tx1"/>
                </a:solidFill>
              </a:rPr>
              <a:t>Podľa funkcie:</a:t>
            </a:r>
            <a:endParaRPr lang="sk-SK" dirty="0">
              <a:solidFill>
                <a:schemeClr val="tx1"/>
              </a:solidFill>
            </a:endParaRPr>
          </a:p>
          <a:p>
            <a:pPr algn="l"/>
            <a:r>
              <a:rPr lang="sk-SK" dirty="0">
                <a:solidFill>
                  <a:schemeClr val="tx1"/>
                </a:solidFill>
              </a:rPr>
              <a:t>	</a:t>
            </a:r>
            <a:r>
              <a:rPr lang="sk-SK" dirty="0" smtClean="0">
                <a:solidFill>
                  <a:schemeClr val="tx1"/>
                </a:solidFill>
              </a:rPr>
              <a:t>a</a:t>
            </a:r>
            <a:r>
              <a:rPr lang="sk-SK" dirty="0" smtClean="0">
                <a:solidFill>
                  <a:schemeClr val="tx1"/>
                </a:solidFill>
                <a:sym typeface="Times New Roman"/>
              </a:rPr>
              <a:t>/</a:t>
            </a:r>
            <a:r>
              <a:rPr lang="sk-SK" dirty="0" smtClean="0">
                <a:solidFill>
                  <a:schemeClr val="tx1"/>
                </a:solidFill>
                <a:sym typeface="Times New Roman"/>
              </a:rPr>
              <a:t> </a:t>
            </a:r>
            <a:r>
              <a:rPr lang="sk-SK" dirty="0" smtClean="0">
                <a:solidFill>
                  <a:schemeClr val="tx1"/>
                </a:solidFill>
              </a:rPr>
              <a:t>testy </a:t>
            </a:r>
            <a:r>
              <a:rPr lang="sk-SK" dirty="0">
                <a:solidFill>
                  <a:schemeClr val="tx1"/>
                </a:solidFill>
              </a:rPr>
              <a:t>výkonnostné </a:t>
            </a:r>
            <a:r>
              <a:rPr lang="sk-SK" dirty="0" smtClean="0">
                <a:solidFill>
                  <a:schemeClr val="tx1"/>
                </a:solidFill>
              </a:rPr>
              <a:t>/merajú </a:t>
            </a:r>
            <a:r>
              <a:rPr lang="sk-SK" dirty="0">
                <a:solidFill>
                  <a:schemeClr val="tx1"/>
                </a:solidFill>
              </a:rPr>
              <a:t>poznávacie aspekty osobnosti, intelekt, schopnosti, </a:t>
            </a:r>
            <a:r>
              <a:rPr lang="sk-SK" dirty="0" smtClean="0">
                <a:solidFill>
                  <a:schemeClr val="tx1"/>
                </a:solidFill>
              </a:rPr>
              <a:t>vedomosti/</a:t>
            </a:r>
            <a:endParaRPr lang="sk-SK" dirty="0">
              <a:solidFill>
                <a:schemeClr val="tx1"/>
              </a:solidFill>
            </a:endParaRPr>
          </a:p>
          <a:p>
            <a:pPr algn="l"/>
            <a:r>
              <a:rPr lang="sk-SK" dirty="0">
                <a:solidFill>
                  <a:schemeClr val="tx1"/>
                </a:solidFill>
              </a:rPr>
              <a:t>	</a:t>
            </a:r>
            <a:r>
              <a:rPr lang="sk-SK" dirty="0" smtClean="0">
                <a:solidFill>
                  <a:schemeClr val="tx1"/>
                </a:solidFill>
              </a:rPr>
              <a:t>b</a:t>
            </a:r>
            <a:r>
              <a:rPr lang="sk-SK" dirty="0">
                <a:solidFill>
                  <a:schemeClr val="tx1"/>
                </a:solidFill>
                <a:sym typeface="Times New Roman"/>
              </a:rPr>
              <a:t>/</a:t>
            </a:r>
            <a:r>
              <a:rPr lang="sk-SK" dirty="0" smtClean="0">
                <a:solidFill>
                  <a:schemeClr val="tx1"/>
                </a:solidFill>
              </a:rPr>
              <a:t> </a:t>
            </a:r>
            <a:r>
              <a:rPr lang="sk-SK" dirty="0">
                <a:solidFill>
                  <a:schemeClr val="tx1"/>
                </a:solidFill>
              </a:rPr>
              <a:t>testy osobnosti </a:t>
            </a:r>
            <a:r>
              <a:rPr lang="sk-SK" dirty="0" smtClean="0">
                <a:solidFill>
                  <a:schemeClr val="tx1"/>
                </a:solidFill>
              </a:rPr>
              <a:t>/merajú </a:t>
            </a:r>
            <a:r>
              <a:rPr lang="sk-SK" dirty="0">
                <a:solidFill>
                  <a:schemeClr val="tx1"/>
                </a:solidFill>
              </a:rPr>
              <a:t>záujmy, povahu, vôľové vlastnosti, </a:t>
            </a:r>
            <a:r>
              <a:rPr lang="sk-SK" dirty="0" smtClean="0">
                <a:solidFill>
                  <a:schemeClr val="tx1"/>
                </a:solidFill>
              </a:rPr>
              <a:t>temperament/</a:t>
            </a:r>
            <a:endParaRPr lang="sk-SK" dirty="0">
              <a:solidFill>
                <a:schemeClr val="tx1"/>
              </a:solidFill>
            </a:endParaRPr>
          </a:p>
          <a:p>
            <a:pPr algn="l"/>
            <a:r>
              <a:rPr lang="sk-SK" dirty="0">
                <a:solidFill>
                  <a:schemeClr val="tx1"/>
                </a:solidFill>
              </a:rPr>
              <a:t>	Testy výkonnostné sa ďalej delia na:</a:t>
            </a:r>
          </a:p>
          <a:p>
            <a:pPr algn="l"/>
            <a:r>
              <a:rPr lang="sk-SK" dirty="0">
                <a:solidFill>
                  <a:schemeClr val="tx1"/>
                </a:solidFill>
              </a:rPr>
              <a:t>	- testy inteligencie</a:t>
            </a:r>
          </a:p>
          <a:p>
            <a:pPr algn="l"/>
            <a:r>
              <a:rPr lang="sk-SK" dirty="0">
                <a:solidFill>
                  <a:schemeClr val="tx1"/>
                </a:solidFill>
              </a:rPr>
              <a:t>	- testy schopností</a:t>
            </a:r>
          </a:p>
          <a:p>
            <a:pPr algn="l"/>
            <a:r>
              <a:rPr lang="sk-SK" dirty="0">
                <a:solidFill>
                  <a:schemeClr val="tx1"/>
                </a:solidFill>
              </a:rPr>
              <a:t>	- testy vedomostí - didaktické testy</a:t>
            </a:r>
          </a:p>
          <a:p>
            <a:pPr algn="l"/>
            <a:r>
              <a:rPr lang="sk-SK" dirty="0">
                <a:solidFill>
                  <a:schemeClr val="tx1"/>
                </a:solidFill>
              </a:rPr>
              <a:t>	Testy osobnosti sa ďalej delia na:</a:t>
            </a:r>
          </a:p>
          <a:p>
            <a:pPr algn="l"/>
            <a:r>
              <a:rPr lang="sk-SK" dirty="0">
                <a:solidFill>
                  <a:schemeClr val="tx1"/>
                </a:solidFill>
              </a:rPr>
              <a:t>	- osobnostné dotazníky</a:t>
            </a:r>
          </a:p>
          <a:p>
            <a:pPr algn="l"/>
            <a:r>
              <a:rPr lang="sk-SK" dirty="0">
                <a:solidFill>
                  <a:schemeClr val="tx1"/>
                </a:solidFill>
              </a:rPr>
              <a:t>	- projekčné techniky</a:t>
            </a:r>
          </a:p>
          <a:p>
            <a:pPr algn="l"/>
            <a:r>
              <a:rPr lang="sk-SK" dirty="0">
                <a:solidFill>
                  <a:schemeClr val="tx1"/>
                </a:solidFill>
              </a:rPr>
              <a:t>	- objektívne testy osobnosti</a:t>
            </a:r>
          </a:p>
          <a:p>
            <a:endParaRPr lang="sk-SK"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lstStyle/>
          <a:p>
            <a:pPr algn="l"/>
            <a:r>
              <a:rPr lang="sk-SK" dirty="0">
                <a:solidFill>
                  <a:schemeClr val="tx1"/>
                </a:solidFill>
              </a:rPr>
              <a:t>Ako vidno z uvedeného krátkeho prehľadu psychologických </a:t>
            </a:r>
            <a:r>
              <a:rPr lang="sk-SK" dirty="0" smtClean="0">
                <a:solidFill>
                  <a:schemeClr val="tx1"/>
                </a:solidFill>
              </a:rPr>
              <a:t>metód</a:t>
            </a:r>
            <a:r>
              <a:rPr lang="sk-SK" dirty="0">
                <a:solidFill>
                  <a:schemeClr val="tx1"/>
                </a:solidFill>
              </a:rPr>
              <a:t>, každá z nich má isté prednosti a isté nedostatky. Práve preto sa nikdy nemožno pri výskume spoliehať iba na jednu metódu, ale tieto metódy sa v priebehu jedného výskumu rôzne kombinujú, dopĺňajú.</a:t>
            </a:r>
          </a:p>
          <a:p>
            <a:r>
              <a:rPr lang="sk-SK" dirty="0"/>
              <a:t> </a:t>
            </a:r>
          </a:p>
          <a:p>
            <a:endParaRPr lang="sk-SK"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normAutofit fontScale="77500" lnSpcReduction="20000"/>
          </a:bodyPr>
          <a:lstStyle/>
          <a:p>
            <a:pPr algn="l"/>
            <a:r>
              <a:rPr lang="sk-SK" dirty="0">
                <a:solidFill>
                  <a:schemeClr val="tx1"/>
                </a:solidFill>
              </a:rPr>
              <a:t>Psychológia, samozrejme, používa celú škálu rozličných </a:t>
            </a:r>
            <a:r>
              <a:rPr lang="sk-SK" dirty="0" smtClean="0">
                <a:solidFill>
                  <a:schemeClr val="tx1"/>
                </a:solidFill>
              </a:rPr>
              <a:t>metód</a:t>
            </a:r>
            <a:r>
              <a:rPr lang="sk-SK" dirty="0">
                <a:solidFill>
                  <a:schemeClr val="tx1"/>
                </a:solidFill>
              </a:rPr>
              <a:t>, pričom niektoré z nich sú spoločné, používajú ich aj iné vedy, ale niektoré sú špecifické pre psychológiu. Uvedieme aspoň najdôležitejšie psychologické metódy.</a:t>
            </a:r>
          </a:p>
          <a:p>
            <a:pPr algn="l"/>
            <a:r>
              <a:rPr lang="sk-SK" dirty="0">
                <a:solidFill>
                  <a:schemeClr val="tx1"/>
                </a:solidFill>
              </a:rPr>
              <a:t>	 </a:t>
            </a:r>
            <a:r>
              <a:rPr lang="sk-SK" b="1" u="sng" dirty="0">
                <a:solidFill>
                  <a:schemeClr val="tx1"/>
                </a:solidFill>
              </a:rPr>
              <a:t>Pozorovanie</a:t>
            </a:r>
            <a:r>
              <a:rPr lang="sk-SK" dirty="0">
                <a:solidFill>
                  <a:schemeClr val="tx1"/>
                </a:solidFill>
              </a:rPr>
              <a:t> -  je to jedna zo základných psychologických </a:t>
            </a:r>
            <a:r>
              <a:rPr lang="sk-SK" dirty="0" smtClean="0">
                <a:solidFill>
                  <a:schemeClr val="tx1"/>
                </a:solidFill>
              </a:rPr>
              <a:t>metód</a:t>
            </a:r>
            <a:r>
              <a:rPr lang="sk-SK" dirty="0">
                <a:solidFill>
                  <a:schemeClr val="tx1"/>
                </a:solidFill>
              </a:rPr>
              <a:t>. Je to jedna z najstarších výskumných </a:t>
            </a:r>
            <a:r>
              <a:rPr lang="sk-SK" dirty="0" smtClean="0">
                <a:solidFill>
                  <a:schemeClr val="tx1"/>
                </a:solidFill>
              </a:rPr>
              <a:t>metód </a:t>
            </a:r>
            <a:r>
              <a:rPr lang="sk-SK" dirty="0">
                <a:solidFill>
                  <a:schemeClr val="tx1"/>
                </a:solidFill>
              </a:rPr>
              <a:t>v psychológii. Tvorí jeden z hlavných prístupov k poznaniu psychických javov u iných ľudí. Pomocou pozorovania môžeme skúmať výrazové prejavy skúmaných osôb. Ide tu predovšetkým o analýzu činnosti, o analýzu správania skúmaných osôb v ich normálnych životných podmienkach a situáciách bez umelého zasahovania výskumníka. Pomocou tejto metódy sa dozvedáme o prirodzenom priebehu psychického javu. Nie každé pozorovanie je však vedeckou metódou. Aby ho bolo možné považovať za vedeckú metódu, musí zodpovedať istým požiadavkám.</a:t>
            </a:r>
          </a:p>
          <a:p>
            <a:pPr algn="l"/>
            <a:r>
              <a:rPr lang="sk-SK" dirty="0">
                <a:solidFill>
                  <a:schemeClr val="tx1"/>
                </a:solidFill>
              </a:rPr>
              <a:t>	a/ </a:t>
            </a:r>
            <a:r>
              <a:rPr lang="sk-SK" i="1" dirty="0">
                <a:solidFill>
                  <a:schemeClr val="tx1"/>
                </a:solidFill>
              </a:rPr>
              <a:t>Musí byť cieľavedomé. </a:t>
            </a:r>
            <a:r>
              <a:rPr lang="sk-SK" dirty="0">
                <a:solidFill>
                  <a:schemeClr val="tx1"/>
                </a:solidFill>
              </a:rPr>
              <a:t>Znamená to, že si musíme ešte pred pozorovaním jasne stanoviť cieľ pozorovania, čo vlastne chceme pozorovať.</a:t>
            </a:r>
          </a:p>
          <a:p>
            <a:endParaRPr lang="sk-SK"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normAutofit fontScale="77500" lnSpcReduction="20000"/>
          </a:bodyPr>
          <a:lstStyle/>
          <a:p>
            <a:pPr algn="l"/>
            <a:r>
              <a:rPr lang="sk-SK" dirty="0">
                <a:solidFill>
                  <a:schemeClr val="tx1"/>
                </a:solidFill>
              </a:rPr>
              <a:t>b/ </a:t>
            </a:r>
            <a:r>
              <a:rPr lang="sk-SK" i="1" dirty="0">
                <a:solidFill>
                  <a:schemeClr val="tx1"/>
                </a:solidFill>
              </a:rPr>
              <a:t>Pozorovanie musí byť plánovité. </a:t>
            </a:r>
            <a:r>
              <a:rPr lang="sk-SK" dirty="0">
                <a:solidFill>
                  <a:schemeClr val="tx1"/>
                </a:solidFill>
              </a:rPr>
              <a:t>Nestačí teda vytýčiť si cieľ pozorovania, treba si ešte celé pozorovanie presne naplánovať, čo si vyžaduje dôkladnú prípravu na každé pozorovanie. Niekedy sa v psychológii používajú tzv. pozorovacie hárky, ktoré obsahujú hlavné body, na ktoré sa chceme pri pozorovaní sústrediť.</a:t>
            </a:r>
          </a:p>
          <a:p>
            <a:pPr algn="l"/>
            <a:r>
              <a:rPr lang="sk-SK" dirty="0">
                <a:solidFill>
                  <a:schemeClr val="tx1"/>
                </a:solidFill>
              </a:rPr>
              <a:t>	c/ </a:t>
            </a:r>
            <a:r>
              <a:rPr lang="sk-SK" i="1" dirty="0">
                <a:solidFill>
                  <a:schemeClr val="tx1"/>
                </a:solidFill>
              </a:rPr>
              <a:t>Pozorovanie musí byť systematické. </a:t>
            </a:r>
            <a:r>
              <a:rPr lang="sk-SK" dirty="0">
                <a:solidFill>
                  <a:schemeClr val="tx1"/>
                </a:solidFill>
              </a:rPr>
              <a:t>Nie je možno spoliehať sa na jednorazové pozorovanie, na povrchný subjektívny odhad, ale iba na sústavné, dlhodobé, teda systematické pozorovanie.</a:t>
            </a:r>
          </a:p>
          <a:p>
            <a:pPr algn="l"/>
            <a:r>
              <a:rPr lang="sk-SK" dirty="0">
                <a:solidFill>
                  <a:schemeClr val="tx1"/>
                </a:solidFill>
              </a:rPr>
              <a:t>	d/ </a:t>
            </a:r>
            <a:r>
              <a:rPr lang="sk-SK" i="1" dirty="0">
                <a:solidFill>
                  <a:schemeClr val="tx1"/>
                </a:solidFill>
              </a:rPr>
              <a:t>Pozorovanie musí byť presné. </a:t>
            </a:r>
            <a:r>
              <a:rPr lang="sk-SK" dirty="0">
                <a:solidFill>
                  <a:schemeClr val="tx1"/>
                </a:solidFill>
              </a:rPr>
              <a:t>Znamená to, že pri pozorovaní treba zachytávať iba to, čo objektívne pozorujeme a nedodávať nijaké fakty, ktoré sme bezprostredne nepozorovali. Významným prostriedkom na dosiahnutie presnosti je záznam. Dnes to uľahčuje filmovacia kamera, videozáznam, magnetofónový záznam, avšak často je výhodnejšie robiť si písomný záznam, ktorý potom musí byť stručný, avšak presný a úplný.</a:t>
            </a:r>
          </a:p>
          <a:p>
            <a:endParaRPr lang="sk-SK"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normAutofit fontScale="85000" lnSpcReduction="20000"/>
          </a:bodyPr>
          <a:lstStyle/>
          <a:p>
            <a:pPr algn="l"/>
            <a:r>
              <a:rPr lang="sk-SK" u="sng" dirty="0">
                <a:solidFill>
                  <a:schemeClr val="tx1"/>
                </a:solidFill>
              </a:rPr>
              <a:t>Druhy pozorovania.</a:t>
            </a:r>
            <a:endParaRPr lang="sk-SK" dirty="0">
              <a:solidFill>
                <a:schemeClr val="tx1"/>
              </a:solidFill>
            </a:endParaRPr>
          </a:p>
          <a:p>
            <a:pPr algn="l"/>
            <a:r>
              <a:rPr lang="sk-SK" dirty="0">
                <a:solidFill>
                  <a:schemeClr val="tx1"/>
                </a:solidFill>
              </a:rPr>
              <a:t>	V zásade rozlišujeme dva druhy pozorovania:</a:t>
            </a:r>
          </a:p>
          <a:p>
            <a:pPr algn="l"/>
            <a:r>
              <a:rPr lang="sk-SK" dirty="0">
                <a:solidFill>
                  <a:schemeClr val="tx1"/>
                </a:solidFill>
              </a:rPr>
              <a:t>	1. Objektívne pozorovanie </a:t>
            </a:r>
            <a:r>
              <a:rPr lang="sk-SK" dirty="0" smtClean="0">
                <a:solidFill>
                  <a:schemeClr val="tx1"/>
                </a:solidFill>
              </a:rPr>
              <a:t>/pozorovanie </a:t>
            </a:r>
            <a:r>
              <a:rPr lang="sk-SK" dirty="0">
                <a:solidFill>
                  <a:schemeClr val="tx1"/>
                </a:solidFill>
              </a:rPr>
              <a:t>iných, ktoré sme práve </a:t>
            </a:r>
            <a:r>
              <a:rPr lang="sk-SK" dirty="0" smtClean="0">
                <a:solidFill>
                  <a:schemeClr val="tx1"/>
                </a:solidFill>
              </a:rPr>
              <a:t>opísali/.</a:t>
            </a:r>
            <a:endParaRPr lang="sk-SK" dirty="0">
              <a:solidFill>
                <a:schemeClr val="tx1"/>
              </a:solidFill>
            </a:endParaRPr>
          </a:p>
          <a:p>
            <a:pPr algn="l"/>
            <a:r>
              <a:rPr lang="sk-SK" dirty="0">
                <a:solidFill>
                  <a:schemeClr val="tx1"/>
                </a:solidFill>
              </a:rPr>
              <a:t>	2. Sebapozorovanie.</a:t>
            </a:r>
          </a:p>
          <a:p>
            <a:pPr algn="l"/>
            <a:r>
              <a:rPr lang="sk-SK" dirty="0">
                <a:solidFill>
                  <a:schemeClr val="tx1"/>
                </a:solidFill>
              </a:rPr>
              <a:t>	Aj sebapozorovanie je vedeckou metódou, musí však spĺňať isté podmienky. Sebapozorovanie sa realizuje tak, že psychológ predkladá pokusnej osobe nejaké podnety, pokusná osoba sama seba pozoruje, vypovedá o tom, čo cíti, čo pozoruje </a:t>
            </a:r>
            <a:r>
              <a:rPr lang="sk-SK" dirty="0" smtClean="0">
                <a:solidFill>
                  <a:schemeClr val="tx1"/>
                </a:solidFill>
              </a:rPr>
              <a:t>atď. </a:t>
            </a:r>
            <a:r>
              <a:rPr lang="sk-SK" dirty="0">
                <a:solidFill>
                  <a:schemeClr val="tx1"/>
                </a:solidFill>
              </a:rPr>
              <a:t>a tieto výpovede potom interpretuje psychológ. Sebapozorovanie sa uplatňuje  napr. aj vtedy, ak respondent odpovedá na nejaký dotazník, pretože aj v tomto prípade dostal od psychológa nejaký podnet </a:t>
            </a:r>
            <a:r>
              <a:rPr lang="sk-SK" dirty="0" smtClean="0">
                <a:solidFill>
                  <a:schemeClr val="tx1"/>
                </a:solidFill>
              </a:rPr>
              <a:t>/otázky </a:t>
            </a:r>
            <a:r>
              <a:rPr lang="sk-SK" dirty="0">
                <a:solidFill>
                  <a:schemeClr val="tx1"/>
                </a:solidFill>
              </a:rPr>
              <a:t>v </a:t>
            </a:r>
            <a:r>
              <a:rPr lang="sk-SK" dirty="0" smtClean="0">
                <a:solidFill>
                  <a:schemeClr val="tx1"/>
                </a:solidFill>
              </a:rPr>
              <a:t>dotazníku/, </a:t>
            </a:r>
            <a:r>
              <a:rPr lang="sk-SK" dirty="0">
                <a:solidFill>
                  <a:schemeClr val="tx1"/>
                </a:solidFill>
              </a:rPr>
              <a:t>pozoruje sám seba, teda zisťuje, či uvedený výrok v dotazníku preňho platí alebo neplatí, odpovedá podľa toho a psychológ tieto jeho odpovede interpretuje. </a:t>
            </a:r>
          </a:p>
          <a:p>
            <a:endParaRPr lang="sk-SK"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normAutofit fontScale="92500" lnSpcReduction="10000"/>
          </a:bodyPr>
          <a:lstStyle/>
          <a:p>
            <a:pPr algn="l"/>
            <a:r>
              <a:rPr lang="sk-SK" b="1" u="sng" dirty="0">
                <a:solidFill>
                  <a:schemeClr val="tx1"/>
                </a:solidFill>
              </a:rPr>
              <a:t>Experiment</a:t>
            </a:r>
            <a:r>
              <a:rPr lang="sk-SK" dirty="0">
                <a:solidFill>
                  <a:schemeClr val="tx1"/>
                </a:solidFill>
              </a:rPr>
              <a:t> - je to ďalšia veľmi dôležitá metóda, ktorá existuje v psychológii od jej vzniku. Do psychológie sa dostala prostredníctvom skúmania fyziológie zmyslov. Dnes je experiment v psychológii veľmi rozšírený pre svoje nesporné prednosti. Aké sú to prednosti alebo výhody?</a:t>
            </a:r>
          </a:p>
          <a:p>
            <a:pPr algn="l"/>
            <a:r>
              <a:rPr lang="sk-SK" dirty="0">
                <a:solidFill>
                  <a:schemeClr val="tx1"/>
                </a:solidFill>
              </a:rPr>
              <a:t>	1. V experimente netreba čakať, až potrebný jav nastane, ale experimentátor sám tento jav navodzuje.</a:t>
            </a:r>
          </a:p>
          <a:p>
            <a:pPr algn="l"/>
            <a:r>
              <a:rPr lang="sk-SK" dirty="0">
                <a:solidFill>
                  <a:schemeClr val="tx1"/>
                </a:solidFill>
              </a:rPr>
              <a:t>	2. Experiment umožňuje izolovať niektorú stránku, niektoré vlastnosti alebo nejaký proces, a potom tieto stránky, vlastnosti alebo procesy meniť podľa potreby. To umožňuje poznať príčiny daných javov.</a:t>
            </a:r>
          </a:p>
          <a:p>
            <a:endParaRPr lang="sk-SK"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normAutofit fontScale="85000" lnSpcReduction="10000"/>
          </a:bodyPr>
          <a:lstStyle/>
          <a:p>
            <a:pPr algn="l"/>
            <a:r>
              <a:rPr lang="sk-SK" dirty="0">
                <a:solidFill>
                  <a:schemeClr val="tx1"/>
                </a:solidFill>
              </a:rPr>
              <a:t>3. Experiment umožňuje opakovanie - a to vtedy, ak použijeme tie isté alebo porovnateľné, homogénne skupiny pokusných osôb. Vyrovnané musia byť prinajmenšom vo veku, pohlaví, úrovni inteligencie a socioekonomických podmienok, v ktorých vyrastali. Ak sa v experimente použije nejaký prístroj, aj ten by mal byť rovnaký, ak chceme experiment opakovať. A napokon by mal byť rovnaký čas, kedy sa experiment realizuje </a:t>
            </a:r>
            <a:r>
              <a:rPr lang="sk-SK" dirty="0" smtClean="0">
                <a:solidFill>
                  <a:schemeClr val="tx1"/>
                </a:solidFill>
              </a:rPr>
              <a:t>/časom </a:t>
            </a:r>
            <a:r>
              <a:rPr lang="sk-SK" dirty="0">
                <a:solidFill>
                  <a:schemeClr val="tx1"/>
                </a:solidFill>
              </a:rPr>
              <a:t>sa tu myslí najmä časť dňa, teda či sa experiment realizoval v dopoludňajších, popoludňajších alebo večerných hodinách, čo môže mať podstatný vplyv na </a:t>
            </a:r>
            <a:r>
              <a:rPr lang="sk-SK" dirty="0" smtClean="0">
                <a:solidFill>
                  <a:schemeClr val="tx1"/>
                </a:solidFill>
              </a:rPr>
              <a:t>výsledky/.</a:t>
            </a:r>
            <a:endParaRPr lang="sk-SK" dirty="0">
              <a:solidFill>
                <a:schemeClr val="tx1"/>
              </a:solidFill>
            </a:endParaRPr>
          </a:p>
          <a:p>
            <a:pPr algn="l"/>
            <a:r>
              <a:rPr lang="sk-SK" dirty="0">
                <a:solidFill>
                  <a:schemeClr val="tx1"/>
                </a:solidFill>
              </a:rPr>
              <a:t>	4. Experiment umožňuje presné meranie skúmaných procesov </a:t>
            </a:r>
            <a:r>
              <a:rPr lang="sk-SK" dirty="0" smtClean="0">
                <a:solidFill>
                  <a:schemeClr val="tx1"/>
                </a:solidFill>
              </a:rPr>
              <a:t>/často </a:t>
            </a:r>
            <a:r>
              <a:rPr lang="sk-SK" dirty="0">
                <a:solidFill>
                  <a:schemeClr val="tx1"/>
                </a:solidFill>
              </a:rPr>
              <a:t>prístrojové a komplexné meranie mnohých </a:t>
            </a:r>
            <a:r>
              <a:rPr lang="sk-SK" dirty="0" smtClean="0">
                <a:solidFill>
                  <a:schemeClr val="tx1"/>
                </a:solidFill>
              </a:rPr>
              <a:t>funkcií/, </a:t>
            </a:r>
            <a:r>
              <a:rPr lang="sk-SK" dirty="0">
                <a:solidFill>
                  <a:schemeClr val="tx1"/>
                </a:solidFill>
              </a:rPr>
              <a:t>čo umožňuje kvantifikáciu týchto procesov.</a:t>
            </a:r>
          </a:p>
          <a:p>
            <a:endParaRPr lang="sk-SK"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normAutofit fontScale="77500" lnSpcReduction="20000"/>
          </a:bodyPr>
          <a:lstStyle/>
          <a:p>
            <a:pPr algn="l"/>
            <a:r>
              <a:rPr lang="sk-SK" dirty="0">
                <a:solidFill>
                  <a:schemeClr val="tx1"/>
                </a:solidFill>
              </a:rPr>
              <a:t>Samozrejme, že experiment má aj svoje nevýhody, nedostatky.</a:t>
            </a:r>
          </a:p>
          <a:p>
            <a:pPr algn="l"/>
            <a:r>
              <a:rPr lang="sk-SK" dirty="0">
                <a:solidFill>
                  <a:schemeClr val="tx1"/>
                </a:solidFill>
              </a:rPr>
              <a:t>	1. Je časovo i finančne pomerne náročný.</a:t>
            </a:r>
          </a:p>
          <a:p>
            <a:pPr algn="l"/>
            <a:r>
              <a:rPr lang="sk-SK" dirty="0">
                <a:solidFill>
                  <a:schemeClr val="tx1"/>
                </a:solidFill>
              </a:rPr>
              <a:t>	2. Má umelý charakter a výkony zistené v experimente sa nemusia zhodovať s výkonmi podávanými v reálnom živote. Práve preto je často potrebné experimentálne výsledky overovať v reálnych podmienkach, v praxi.</a:t>
            </a:r>
          </a:p>
          <a:p>
            <a:pPr algn="l"/>
            <a:r>
              <a:rPr lang="sk-SK" dirty="0">
                <a:solidFill>
                  <a:schemeClr val="tx1"/>
                </a:solidFill>
              </a:rPr>
              <a:t>	3. Nie všetko možno experimentálne skúmať. Niekedy nám to nedovoľuje etika, niekedy ide o natoľko zložité a jemné javy, ktoré zatiaľ experimentálne skúmať nemožno, aj </a:t>
            </a:r>
            <a:r>
              <a:rPr lang="sk-SK" dirty="0" smtClean="0">
                <a:solidFill>
                  <a:schemeClr val="tx1"/>
                </a:solidFill>
              </a:rPr>
              <a:t>keď </a:t>
            </a:r>
            <a:r>
              <a:rPr lang="sk-SK" dirty="0">
                <a:solidFill>
                  <a:schemeClr val="tx1"/>
                </a:solidFill>
              </a:rPr>
              <a:t>okruh týchto javov sa stále </a:t>
            </a:r>
            <a:r>
              <a:rPr lang="sk-SK" dirty="0" smtClean="0">
                <a:solidFill>
                  <a:schemeClr val="tx1"/>
                </a:solidFill>
              </a:rPr>
              <a:t>zmenšuje.</a:t>
            </a:r>
            <a:endParaRPr lang="sk-SK" dirty="0">
              <a:solidFill>
                <a:schemeClr val="tx1"/>
              </a:solidFill>
            </a:endParaRPr>
          </a:p>
          <a:p>
            <a:pPr algn="l"/>
            <a:r>
              <a:rPr lang="sk-SK" dirty="0">
                <a:solidFill>
                  <a:schemeClr val="tx1"/>
                </a:solidFill>
              </a:rPr>
              <a:t>	</a:t>
            </a:r>
            <a:r>
              <a:rPr lang="sk-SK" u="sng" dirty="0">
                <a:solidFill>
                  <a:schemeClr val="tx1"/>
                </a:solidFill>
              </a:rPr>
              <a:t>Definícia experimentu.</a:t>
            </a:r>
            <a:endParaRPr lang="sk-SK" dirty="0">
              <a:solidFill>
                <a:schemeClr val="tx1"/>
              </a:solidFill>
            </a:endParaRPr>
          </a:p>
          <a:p>
            <a:pPr algn="l"/>
            <a:r>
              <a:rPr lang="sk-SK" dirty="0">
                <a:solidFill>
                  <a:schemeClr val="tx1"/>
                </a:solidFill>
              </a:rPr>
              <a:t>	</a:t>
            </a:r>
            <a:r>
              <a:rPr lang="sk-SK" i="1" dirty="0">
                <a:solidFill>
                  <a:schemeClr val="tx1"/>
                </a:solidFill>
              </a:rPr>
              <a:t>Experiment je taká výskumná metóda, pri ktorej experimentátor za podmienok, ktoré si sám čo možno najpresnejšie pripraví, kontroluje a pozmeňuje, zaznamenáva isté reakcie, spôsoby správania, prejavy alebo zážitky, či už kvalitatívne alebo kvantitatívne, aby tým</a:t>
            </a:r>
            <a:r>
              <a:rPr lang="sk-SK" dirty="0">
                <a:solidFill>
                  <a:schemeClr val="tx1"/>
                </a:solidFill>
              </a:rPr>
              <a:t> </a:t>
            </a:r>
            <a:r>
              <a:rPr lang="sk-SK" i="1" dirty="0">
                <a:solidFill>
                  <a:schemeClr val="tx1"/>
                </a:solidFill>
              </a:rPr>
              <a:t>verifikoval </a:t>
            </a:r>
            <a:r>
              <a:rPr lang="sk-SK" i="1" dirty="0" smtClean="0">
                <a:solidFill>
                  <a:schemeClr val="tx1"/>
                </a:solidFill>
              </a:rPr>
              <a:t>/overil/ </a:t>
            </a:r>
            <a:r>
              <a:rPr lang="sk-SK" i="1" dirty="0">
                <a:solidFill>
                  <a:schemeClr val="tx1"/>
                </a:solidFill>
              </a:rPr>
              <a:t>istú hypotézu o závislosti týchto výsledkov na ich podmienkach</a:t>
            </a:r>
            <a:r>
              <a:rPr lang="sk-SK" dirty="0">
                <a:solidFill>
                  <a:schemeClr val="tx1"/>
                </a:solidFill>
              </a:rPr>
              <a:t>.</a:t>
            </a:r>
          </a:p>
          <a:p>
            <a:endParaRPr lang="sk-SK"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11560" y="1"/>
            <a:ext cx="7772400" cy="1124744"/>
          </a:xfrm>
        </p:spPr>
        <p:txBody>
          <a:bodyPr/>
          <a:lstStyle/>
          <a:p>
            <a:r>
              <a:rPr lang="sk-SK" b="1" dirty="0" smtClean="0"/>
              <a:t>PSYCHOLOGICKÉ METÓDY</a:t>
            </a:r>
            <a:endParaRPr lang="sk-SK" dirty="0"/>
          </a:p>
        </p:txBody>
      </p:sp>
      <p:sp>
        <p:nvSpPr>
          <p:cNvPr id="3" name="Podnadpis 2"/>
          <p:cNvSpPr>
            <a:spLocks noGrp="1"/>
          </p:cNvSpPr>
          <p:nvPr>
            <p:ph type="subTitle" idx="1"/>
          </p:nvPr>
        </p:nvSpPr>
        <p:spPr>
          <a:xfrm>
            <a:off x="179512" y="908720"/>
            <a:ext cx="8784976" cy="5760640"/>
          </a:xfrm>
        </p:spPr>
        <p:txBody>
          <a:bodyPr>
            <a:normAutofit fontScale="92500" lnSpcReduction="10000"/>
          </a:bodyPr>
          <a:lstStyle/>
          <a:p>
            <a:pPr algn="l"/>
            <a:r>
              <a:rPr lang="sk-SK" dirty="0">
                <a:solidFill>
                  <a:schemeClr val="tx1"/>
                </a:solidFill>
              </a:rPr>
              <a:t>Existuje celá škála experimentov. Uvedieme si ich delenie podľa toho, kde sa uskutočňujú:</a:t>
            </a:r>
          </a:p>
          <a:p>
            <a:pPr algn="l"/>
            <a:r>
              <a:rPr lang="sk-SK" dirty="0">
                <a:solidFill>
                  <a:schemeClr val="tx1"/>
                </a:solidFill>
              </a:rPr>
              <a:t>	1. Laboratórny experiment </a:t>
            </a:r>
            <a:r>
              <a:rPr lang="sk-SK" dirty="0" smtClean="0">
                <a:solidFill>
                  <a:schemeClr val="tx1"/>
                </a:solidFill>
              </a:rPr>
              <a:t>/ktorý </a:t>
            </a:r>
            <a:r>
              <a:rPr lang="sk-SK" dirty="0">
                <a:solidFill>
                  <a:schemeClr val="tx1"/>
                </a:solidFill>
              </a:rPr>
              <a:t>sme práve </a:t>
            </a:r>
            <a:r>
              <a:rPr lang="sk-SK" dirty="0" smtClean="0">
                <a:solidFill>
                  <a:schemeClr val="tx1"/>
                </a:solidFill>
              </a:rPr>
              <a:t>opísali/</a:t>
            </a:r>
            <a:endParaRPr lang="sk-SK" dirty="0">
              <a:solidFill>
                <a:schemeClr val="tx1"/>
              </a:solidFill>
            </a:endParaRPr>
          </a:p>
          <a:p>
            <a:pPr algn="l"/>
            <a:r>
              <a:rPr lang="sk-SK" dirty="0">
                <a:solidFill>
                  <a:schemeClr val="tx1"/>
                </a:solidFill>
              </a:rPr>
              <a:t>	2. Terénny experiment </a:t>
            </a:r>
            <a:r>
              <a:rPr lang="sk-SK" dirty="0" smtClean="0">
                <a:solidFill>
                  <a:schemeClr val="tx1"/>
                </a:solidFill>
              </a:rPr>
              <a:t>/uskutočňuje </a:t>
            </a:r>
            <a:r>
              <a:rPr lang="sk-SK" dirty="0">
                <a:solidFill>
                  <a:schemeClr val="tx1"/>
                </a:solidFill>
              </a:rPr>
              <a:t>sa priamo v teréne, napr. vo fabrike, v </a:t>
            </a:r>
            <a:r>
              <a:rPr lang="sk-SK" dirty="0" smtClean="0">
                <a:solidFill>
                  <a:schemeClr val="tx1"/>
                </a:solidFill>
              </a:rPr>
              <a:t>škole/</a:t>
            </a:r>
            <a:endParaRPr lang="sk-SK" dirty="0">
              <a:solidFill>
                <a:schemeClr val="tx1"/>
              </a:solidFill>
            </a:endParaRPr>
          </a:p>
          <a:p>
            <a:pPr algn="l"/>
            <a:r>
              <a:rPr lang="sk-SK" dirty="0">
                <a:solidFill>
                  <a:schemeClr val="tx1"/>
                </a:solidFill>
              </a:rPr>
              <a:t>	3. Prirodzený experiment </a:t>
            </a:r>
            <a:r>
              <a:rPr lang="sk-SK" dirty="0" smtClean="0">
                <a:solidFill>
                  <a:schemeClr val="tx1"/>
                </a:solidFill>
              </a:rPr>
              <a:t>/napr</a:t>
            </a:r>
            <a:r>
              <a:rPr lang="sk-SK" dirty="0">
                <a:solidFill>
                  <a:schemeClr val="tx1"/>
                </a:solidFill>
              </a:rPr>
              <a:t>. pri skúmaní malých detí môžeme použiť hru, ktorá je prirodzenou činnosťou detí a pomocou hry môžeme skúmať napr. egoizmus či iné vlastnosti detí, pričom v tomto prípade to nemusí byť v ich zvyčajnom prostredí, teda v škôlke, ale môžeme použiť aj laboratórium alebo inú </a:t>
            </a:r>
            <a:r>
              <a:rPr lang="sk-SK" dirty="0" smtClean="0">
                <a:solidFill>
                  <a:schemeClr val="tx1"/>
                </a:solidFill>
              </a:rPr>
              <a:t>miestnosť/.</a:t>
            </a:r>
            <a:endParaRPr lang="sk-SK" dirty="0">
              <a:solidFill>
                <a:schemeClr val="tx1"/>
              </a:solidFill>
            </a:endParaRPr>
          </a:p>
          <a:p>
            <a:endParaRPr lang="sk-SK" dirty="0"/>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1206</Words>
  <Application>Microsoft Office PowerPoint</Application>
  <PresentationFormat>Předvádění na obrazovce (4:3)</PresentationFormat>
  <Paragraphs>96</Paragraphs>
  <Slides>21</Slides>
  <Notes>0</Notes>
  <HiddenSlides>0</HiddenSlides>
  <MMClips>0</MMClips>
  <ScaleCrop>false</ScaleCrop>
  <HeadingPairs>
    <vt:vector size="4" baseType="variant">
      <vt:variant>
        <vt:lpstr>Motiv</vt:lpstr>
      </vt:variant>
      <vt:variant>
        <vt:i4>1</vt:i4>
      </vt:variant>
      <vt:variant>
        <vt:lpstr>Nadpisy snímků</vt:lpstr>
      </vt:variant>
      <vt:variant>
        <vt:i4>21</vt:i4>
      </vt:variant>
    </vt:vector>
  </HeadingPairs>
  <TitlesOfParts>
    <vt:vector size="22" baseType="lpstr">
      <vt:lpstr>Motiv sady Office</vt:lpstr>
      <vt:lpstr>PSYCHOLOGICKÉ METÓDY</vt:lpstr>
      <vt:lpstr>PSYCHOLOGICKÉ METÓDY</vt:lpstr>
      <vt:lpstr>PSYCHOLOGICKÉ METÓDY</vt:lpstr>
      <vt:lpstr>PSYCHOLOGICKÉ METÓDY</vt:lpstr>
      <vt:lpstr>PSYCHOLOGICKÉ METÓDY</vt:lpstr>
      <vt:lpstr>PSYCHOLOGICKÉ METÓDY</vt:lpstr>
      <vt:lpstr>PSYCHOLOGICKÉ METÓDY</vt:lpstr>
      <vt:lpstr>PSYCHOLOGICKÉ METÓDY</vt:lpstr>
      <vt:lpstr>PSYCHOLOGICKÉ METÓDY</vt:lpstr>
      <vt:lpstr>PSYCHOLOGICKÉ METÓDY</vt:lpstr>
      <vt:lpstr>PSYCHOLOGICKÉ METÓDY</vt:lpstr>
      <vt:lpstr>PSYCHOLOGICKÉ METÓDY</vt:lpstr>
      <vt:lpstr>PSYCHOLOGICKÉ METÓDY</vt:lpstr>
      <vt:lpstr>PSYCHOLOGICKÉ METÓDY</vt:lpstr>
      <vt:lpstr>PSYCHOLOGICKÉ METÓDY</vt:lpstr>
      <vt:lpstr>PSYCHOLOGICKÉ METÓDY</vt:lpstr>
      <vt:lpstr>PSYCHOLOGICKÉ METÓDY</vt:lpstr>
      <vt:lpstr>PSYCHOLOGICKÉ METÓDY</vt:lpstr>
      <vt:lpstr>PSYCHOLOGICKÉ METÓDY</vt:lpstr>
      <vt:lpstr>PSYCHOLOGICKÉ METÓDY</vt:lpstr>
      <vt:lpstr>PSYCHOLOGICKÉ METÓDY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PSYCHOLOGICKÉ METÓDY</dc:title>
  <dc:creator>Peter Szeliga</dc:creator>
  <cp:lastModifiedBy>Peter Szeliga</cp:lastModifiedBy>
  <cp:revision>5</cp:revision>
  <dcterms:created xsi:type="dcterms:W3CDTF">2010-09-26T18:28:55Z</dcterms:created>
  <dcterms:modified xsi:type="dcterms:W3CDTF">2010-10-20T10:53:05Z</dcterms:modified>
</cp:coreProperties>
</file>