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5"/>
  </p:sldMasterIdLst>
  <p:notesMasterIdLst>
    <p:notesMasterId r:id="rId77"/>
  </p:notesMasterIdLst>
  <p:handoutMasterIdLst>
    <p:handoutMasterId r:id="rId78"/>
  </p:handoutMasterIdLst>
  <p:sldIdLst>
    <p:sldId id="265" r:id="rId6"/>
    <p:sldId id="274" r:id="rId7"/>
    <p:sldId id="308" r:id="rId8"/>
    <p:sldId id="314" r:id="rId9"/>
    <p:sldId id="408" r:id="rId10"/>
    <p:sldId id="318" r:id="rId11"/>
    <p:sldId id="320" r:id="rId12"/>
    <p:sldId id="321" r:id="rId13"/>
    <p:sldId id="324" r:id="rId14"/>
    <p:sldId id="325" r:id="rId15"/>
    <p:sldId id="327" r:id="rId16"/>
    <p:sldId id="328" r:id="rId17"/>
    <p:sldId id="330" r:id="rId18"/>
    <p:sldId id="333" r:id="rId19"/>
    <p:sldId id="409" r:id="rId20"/>
    <p:sldId id="357" r:id="rId21"/>
    <p:sldId id="359" r:id="rId22"/>
    <p:sldId id="360" r:id="rId23"/>
    <p:sldId id="361" r:id="rId24"/>
    <p:sldId id="368" r:id="rId25"/>
    <p:sldId id="375" r:id="rId26"/>
    <p:sldId id="376" r:id="rId27"/>
    <p:sldId id="377" r:id="rId28"/>
    <p:sldId id="378" r:id="rId29"/>
    <p:sldId id="380" r:id="rId30"/>
    <p:sldId id="381" r:id="rId31"/>
    <p:sldId id="382" r:id="rId32"/>
    <p:sldId id="383" r:id="rId33"/>
    <p:sldId id="384" r:id="rId34"/>
    <p:sldId id="385" r:id="rId35"/>
    <p:sldId id="387" r:id="rId36"/>
    <p:sldId id="388" r:id="rId37"/>
    <p:sldId id="389" r:id="rId38"/>
    <p:sldId id="390" r:id="rId39"/>
    <p:sldId id="391" r:id="rId40"/>
    <p:sldId id="392" r:id="rId41"/>
    <p:sldId id="394" r:id="rId42"/>
    <p:sldId id="396" r:id="rId43"/>
    <p:sldId id="397" r:id="rId44"/>
    <p:sldId id="398" r:id="rId45"/>
    <p:sldId id="402" r:id="rId46"/>
    <p:sldId id="404" r:id="rId47"/>
    <p:sldId id="405" r:id="rId48"/>
    <p:sldId id="406" r:id="rId49"/>
    <p:sldId id="312" r:id="rId50"/>
    <p:sldId id="310" r:id="rId51"/>
    <p:sldId id="309" r:id="rId52"/>
    <p:sldId id="276" r:id="rId53"/>
    <p:sldId id="307" r:id="rId54"/>
    <p:sldId id="306" r:id="rId55"/>
    <p:sldId id="304" r:id="rId56"/>
    <p:sldId id="303" r:id="rId57"/>
    <p:sldId id="302" r:id="rId58"/>
    <p:sldId id="300" r:id="rId59"/>
    <p:sldId id="298" r:id="rId60"/>
    <p:sldId id="296" r:id="rId61"/>
    <p:sldId id="293" r:id="rId62"/>
    <p:sldId id="292" r:id="rId63"/>
    <p:sldId id="291" r:id="rId64"/>
    <p:sldId id="289" r:id="rId65"/>
    <p:sldId id="287" r:id="rId66"/>
    <p:sldId id="286" r:id="rId67"/>
    <p:sldId id="285" r:id="rId68"/>
    <p:sldId id="284" r:id="rId69"/>
    <p:sldId id="283" r:id="rId70"/>
    <p:sldId id="282" r:id="rId71"/>
    <p:sldId id="281" r:id="rId72"/>
    <p:sldId id="280" r:id="rId73"/>
    <p:sldId id="279" r:id="rId74"/>
    <p:sldId id="278" r:id="rId75"/>
    <p:sldId id="277" r:id="rId76"/>
  </p:sldIdLst>
  <p:sldSz cx="9144000" cy="6858000" type="screen4x3"/>
  <p:notesSz cx="6858000" cy="9144000"/>
  <p:defaultTextStyle>
    <a:defPPr>
      <a:defRPr lang="sk-S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824" y="-3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1" d="100"/>
          <a:sy n="81" d="100"/>
        </p:scale>
        <p:origin x="-636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slide" Target="slides/slide42.xml"/><Relationship Id="rId50" Type="http://schemas.openxmlformats.org/officeDocument/2006/relationships/slide" Target="slides/slide45.xml"/><Relationship Id="rId55" Type="http://schemas.openxmlformats.org/officeDocument/2006/relationships/slide" Target="slides/slide50.xml"/><Relationship Id="rId63" Type="http://schemas.openxmlformats.org/officeDocument/2006/relationships/slide" Target="slides/slide58.xml"/><Relationship Id="rId68" Type="http://schemas.openxmlformats.org/officeDocument/2006/relationships/slide" Target="slides/slide63.xml"/><Relationship Id="rId76" Type="http://schemas.openxmlformats.org/officeDocument/2006/relationships/slide" Target="slides/slide71.xml"/><Relationship Id="rId7" Type="http://schemas.openxmlformats.org/officeDocument/2006/relationships/slide" Target="slides/slide2.xml"/><Relationship Id="rId71" Type="http://schemas.openxmlformats.org/officeDocument/2006/relationships/slide" Target="slides/slide66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53" Type="http://schemas.openxmlformats.org/officeDocument/2006/relationships/slide" Target="slides/slide48.xml"/><Relationship Id="rId58" Type="http://schemas.openxmlformats.org/officeDocument/2006/relationships/slide" Target="slides/slide53.xml"/><Relationship Id="rId66" Type="http://schemas.openxmlformats.org/officeDocument/2006/relationships/slide" Target="slides/slide61.xml"/><Relationship Id="rId74" Type="http://schemas.openxmlformats.org/officeDocument/2006/relationships/slide" Target="slides/slide69.xml"/><Relationship Id="rId79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61" Type="http://schemas.openxmlformats.org/officeDocument/2006/relationships/slide" Target="slides/slide56.xml"/><Relationship Id="rId82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slide" Target="slides/slide47.xml"/><Relationship Id="rId60" Type="http://schemas.openxmlformats.org/officeDocument/2006/relationships/slide" Target="slides/slide55.xml"/><Relationship Id="rId65" Type="http://schemas.openxmlformats.org/officeDocument/2006/relationships/slide" Target="slides/slide60.xml"/><Relationship Id="rId73" Type="http://schemas.openxmlformats.org/officeDocument/2006/relationships/slide" Target="slides/slide68.xml"/><Relationship Id="rId78" Type="http://schemas.openxmlformats.org/officeDocument/2006/relationships/handoutMaster" Target="handoutMasters/handoutMaster1.xml"/><Relationship Id="rId81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slide" Target="slides/slide43.xml"/><Relationship Id="rId56" Type="http://schemas.openxmlformats.org/officeDocument/2006/relationships/slide" Target="slides/slide51.xml"/><Relationship Id="rId64" Type="http://schemas.openxmlformats.org/officeDocument/2006/relationships/slide" Target="slides/slide59.xml"/><Relationship Id="rId69" Type="http://schemas.openxmlformats.org/officeDocument/2006/relationships/slide" Target="slides/slide64.xml"/><Relationship Id="rId77" Type="http://schemas.openxmlformats.org/officeDocument/2006/relationships/notesMaster" Target="notesMasters/notesMaster1.xml"/><Relationship Id="rId8" Type="http://schemas.openxmlformats.org/officeDocument/2006/relationships/slide" Target="slides/slide3.xml"/><Relationship Id="rId51" Type="http://schemas.openxmlformats.org/officeDocument/2006/relationships/slide" Target="slides/slide46.xml"/><Relationship Id="rId72" Type="http://schemas.openxmlformats.org/officeDocument/2006/relationships/slide" Target="slides/slide67.xml"/><Relationship Id="rId80" Type="http://schemas.openxmlformats.org/officeDocument/2006/relationships/viewProps" Target="viewProps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slide" Target="slides/slide41.xml"/><Relationship Id="rId59" Type="http://schemas.openxmlformats.org/officeDocument/2006/relationships/slide" Target="slides/slide54.xml"/><Relationship Id="rId67" Type="http://schemas.openxmlformats.org/officeDocument/2006/relationships/slide" Target="slides/slide62.xml"/><Relationship Id="rId20" Type="http://schemas.openxmlformats.org/officeDocument/2006/relationships/slide" Target="slides/slide15.xml"/><Relationship Id="rId41" Type="http://schemas.openxmlformats.org/officeDocument/2006/relationships/slide" Target="slides/slide36.xml"/><Relationship Id="rId54" Type="http://schemas.openxmlformats.org/officeDocument/2006/relationships/slide" Target="slides/slide49.xml"/><Relationship Id="rId62" Type="http://schemas.openxmlformats.org/officeDocument/2006/relationships/slide" Target="slides/slide57.xml"/><Relationship Id="rId70" Type="http://schemas.openxmlformats.org/officeDocument/2006/relationships/slide" Target="slides/slide65.xml"/><Relationship Id="rId75" Type="http://schemas.openxmlformats.org/officeDocument/2006/relationships/slide" Target="slides/slide70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slide" Target="slides/slide44.xml"/><Relationship Id="rId57" Type="http://schemas.openxmlformats.org/officeDocument/2006/relationships/slide" Target="slides/slide5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20BD85-5318-4091-AFCA-1852CFC9A577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FDC72867-415B-4EEA-9FAD-C456239EE5E5}">
      <dgm:prSet custT="1"/>
      <dgm:spPr>
        <a:solidFill>
          <a:srgbClr val="00B050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k-SK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rPr>
            <a:t>Statky </a:t>
          </a:r>
          <a:endParaRPr kumimoji="0" lang="sk-SK" sz="20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  <a:ea typeface="Calibri" pitchFamily="34" charset="0"/>
            <a:cs typeface="Times New Roman" pitchFamily="18" charset="0"/>
          </a:endParaRPr>
        </a:p>
      </dgm:t>
    </dgm:pt>
    <dgm:pt modelId="{6B0257F8-88FE-4690-9372-53D661615096}" type="parTrans" cxnId="{76826A44-9BFB-43C8-A58C-91DBFBA95F91}">
      <dgm:prSet/>
      <dgm:spPr/>
      <dgm:t>
        <a:bodyPr/>
        <a:lstStyle/>
        <a:p>
          <a:endParaRPr lang="sk-SK"/>
        </a:p>
      </dgm:t>
    </dgm:pt>
    <dgm:pt modelId="{31FA1AFE-0C9F-42D9-9257-79C5871C8B15}" type="sibTrans" cxnId="{76826A44-9BFB-43C8-A58C-91DBFBA95F91}">
      <dgm:prSet/>
      <dgm:spPr/>
      <dgm:t>
        <a:bodyPr/>
        <a:lstStyle/>
        <a:p>
          <a:endParaRPr lang="sk-SK"/>
        </a:p>
      </dgm:t>
    </dgm:pt>
    <dgm:pt modelId="{760047CD-69D7-4075-A775-FD3536609936}">
      <dgm:prSet custT="1"/>
      <dgm:spPr>
        <a:solidFill>
          <a:srgbClr val="00B050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k-SK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rPr>
            <a:t>Nominálne </a:t>
          </a:r>
        </a:p>
      </dgm:t>
    </dgm:pt>
    <dgm:pt modelId="{5B74D667-CBC3-462B-BA7B-41AA8CB089DA}" type="parTrans" cxnId="{6EEC1123-5109-4202-A501-109C4CD86F5D}">
      <dgm:prSet/>
      <dgm:spPr>
        <a:ln>
          <a:solidFill>
            <a:schemeClr val="tx1"/>
          </a:solidFill>
        </a:ln>
      </dgm:spPr>
      <dgm:t>
        <a:bodyPr/>
        <a:lstStyle/>
        <a:p>
          <a:endParaRPr lang="sk-SK"/>
        </a:p>
      </dgm:t>
    </dgm:pt>
    <dgm:pt modelId="{1774007C-361D-491E-B671-8B21ECD9C737}" type="sibTrans" cxnId="{6EEC1123-5109-4202-A501-109C4CD86F5D}">
      <dgm:prSet/>
      <dgm:spPr/>
      <dgm:t>
        <a:bodyPr/>
        <a:lstStyle/>
        <a:p>
          <a:endParaRPr lang="sk-SK"/>
        </a:p>
      </dgm:t>
    </dgm:pt>
    <dgm:pt modelId="{15D2CAF9-03CB-40FF-9D93-EC448F955B03}">
      <dgm:prSet custT="1"/>
      <dgm:spPr>
        <a:solidFill>
          <a:srgbClr val="00B050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k-SK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rPr>
            <a:t>Reálne </a:t>
          </a:r>
          <a:endParaRPr kumimoji="0" lang="sk-SK" sz="2000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  <a:ea typeface="Calibri" pitchFamily="34" charset="0"/>
            <a:cs typeface="Times New Roman" pitchFamily="18" charset="0"/>
          </a:endParaRPr>
        </a:p>
      </dgm:t>
    </dgm:pt>
    <dgm:pt modelId="{8C8C2E30-8118-4666-8977-5F682A347573}" type="parTrans" cxnId="{E0002B57-0CF4-483A-8140-4670C66B3A35}">
      <dgm:prSet/>
      <dgm:spPr>
        <a:ln>
          <a:solidFill>
            <a:schemeClr val="tx1"/>
          </a:solidFill>
        </a:ln>
      </dgm:spPr>
      <dgm:t>
        <a:bodyPr/>
        <a:lstStyle/>
        <a:p>
          <a:endParaRPr lang="sk-SK"/>
        </a:p>
      </dgm:t>
    </dgm:pt>
    <dgm:pt modelId="{607C7351-D409-4CC8-8F2B-EC3CB1ECE6A5}" type="sibTrans" cxnId="{E0002B57-0CF4-483A-8140-4670C66B3A35}">
      <dgm:prSet/>
      <dgm:spPr/>
      <dgm:t>
        <a:bodyPr/>
        <a:lstStyle/>
        <a:p>
          <a:endParaRPr lang="sk-SK"/>
        </a:p>
      </dgm:t>
    </dgm:pt>
    <dgm:pt modelId="{9BE16E70-2310-4C7B-B0B7-04349AA533AB}">
      <dgm:prSet custT="1"/>
      <dgm:spPr>
        <a:solidFill>
          <a:srgbClr val="00B050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k-SK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rPr>
            <a:t>Hmotné statky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k-SK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rPr>
            <a:t>(výrobky)</a:t>
          </a:r>
        </a:p>
      </dgm:t>
    </dgm:pt>
    <dgm:pt modelId="{08DB4C2B-49E7-4673-94B2-C339A16DD7D0}" type="parTrans" cxnId="{5ECE9757-B98F-4F48-A5A8-101232752344}">
      <dgm:prSet/>
      <dgm:spPr>
        <a:ln>
          <a:solidFill>
            <a:schemeClr val="tx1"/>
          </a:solidFill>
        </a:ln>
      </dgm:spPr>
      <dgm:t>
        <a:bodyPr/>
        <a:lstStyle/>
        <a:p>
          <a:endParaRPr lang="sk-SK"/>
        </a:p>
      </dgm:t>
    </dgm:pt>
    <dgm:pt modelId="{82A37DEC-BD8A-4090-B1A7-8D0AC82DA2D9}" type="sibTrans" cxnId="{5ECE9757-B98F-4F48-A5A8-101232752344}">
      <dgm:prSet/>
      <dgm:spPr/>
      <dgm:t>
        <a:bodyPr/>
        <a:lstStyle/>
        <a:p>
          <a:endParaRPr lang="sk-SK"/>
        </a:p>
      </dgm:t>
    </dgm:pt>
    <dgm:pt modelId="{7C56663A-833A-4D52-88EC-2FFC86043595}">
      <dgm:prSet custT="1"/>
      <dgm:spPr>
        <a:solidFill>
          <a:srgbClr val="00B050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k-SK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rPr>
            <a:t>Nehmotné statky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k-SK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rPr>
            <a:t>(služby)</a:t>
          </a:r>
        </a:p>
      </dgm:t>
    </dgm:pt>
    <dgm:pt modelId="{F3E011CA-FAAE-4CF9-9DF7-46621A293754}" type="parTrans" cxnId="{25F1071B-8F43-4CAA-98B7-5BADD83CED48}">
      <dgm:prSet/>
      <dgm:spPr>
        <a:ln>
          <a:solidFill>
            <a:schemeClr val="tx1"/>
          </a:solidFill>
        </a:ln>
      </dgm:spPr>
      <dgm:t>
        <a:bodyPr/>
        <a:lstStyle/>
        <a:p>
          <a:endParaRPr lang="sk-SK"/>
        </a:p>
      </dgm:t>
    </dgm:pt>
    <dgm:pt modelId="{B63D51F2-0880-4823-8362-1AB667F4AFF6}" type="sibTrans" cxnId="{25F1071B-8F43-4CAA-98B7-5BADD83CED48}">
      <dgm:prSet/>
      <dgm:spPr/>
      <dgm:t>
        <a:bodyPr/>
        <a:lstStyle/>
        <a:p>
          <a:endParaRPr lang="sk-SK"/>
        </a:p>
      </dgm:t>
    </dgm:pt>
    <dgm:pt modelId="{538687B7-B70E-4011-AFBB-7773B5B99885}">
      <dgm:prSet custT="1"/>
      <dgm:spPr>
        <a:solidFill>
          <a:srgbClr val="00B050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k-SK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rPr>
            <a:t>Komerčné</a:t>
          </a:r>
          <a:r>
            <a:rPr kumimoji="0" lang="sk-SK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rPr>
            <a:t>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k-SK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rPr>
            <a:t>(ziskové)</a:t>
          </a:r>
        </a:p>
      </dgm:t>
    </dgm:pt>
    <dgm:pt modelId="{A7EBF2F9-B069-4ADB-BD07-500182765690}" type="parTrans" cxnId="{56F7D74F-017B-4B63-BF02-18A4B29817B3}">
      <dgm:prSet/>
      <dgm:spPr>
        <a:ln>
          <a:solidFill>
            <a:schemeClr val="tx1"/>
          </a:solidFill>
        </a:ln>
      </dgm:spPr>
      <dgm:t>
        <a:bodyPr/>
        <a:lstStyle/>
        <a:p>
          <a:endParaRPr lang="sk-SK"/>
        </a:p>
      </dgm:t>
    </dgm:pt>
    <dgm:pt modelId="{5C8DB560-3934-4E8A-AFF5-3C8812A00166}" type="sibTrans" cxnId="{56F7D74F-017B-4B63-BF02-18A4B29817B3}">
      <dgm:prSet/>
      <dgm:spPr/>
      <dgm:t>
        <a:bodyPr/>
        <a:lstStyle/>
        <a:p>
          <a:endParaRPr lang="sk-SK"/>
        </a:p>
      </dgm:t>
    </dgm:pt>
    <dgm:pt modelId="{59A1AAE5-945D-4A8F-8952-A22FA16ABA13}">
      <dgm:prSet custT="1"/>
      <dgm:spPr>
        <a:solidFill>
          <a:srgbClr val="00B050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k-SK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rPr>
            <a:t>Nekomerčné</a:t>
          </a:r>
          <a:r>
            <a:rPr kumimoji="0" lang="sk-SK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rPr>
            <a:t>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k-SK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rPr>
            <a:t>(neziskové)</a:t>
          </a:r>
        </a:p>
      </dgm:t>
    </dgm:pt>
    <dgm:pt modelId="{ED2F657E-9EBD-4588-B22C-035A255384AB}" type="parTrans" cxnId="{06DDF45B-7E00-4FDC-90D3-F3F2026B7958}">
      <dgm:prSet/>
      <dgm:spPr>
        <a:ln>
          <a:solidFill>
            <a:schemeClr val="tx1"/>
          </a:solidFill>
        </a:ln>
      </dgm:spPr>
      <dgm:t>
        <a:bodyPr/>
        <a:lstStyle/>
        <a:p>
          <a:endParaRPr lang="sk-SK"/>
        </a:p>
      </dgm:t>
    </dgm:pt>
    <dgm:pt modelId="{1F121927-0721-42A6-A84B-B4FEF9E9E21C}" type="sibTrans" cxnId="{06DDF45B-7E00-4FDC-90D3-F3F2026B7958}">
      <dgm:prSet/>
      <dgm:spPr/>
      <dgm:t>
        <a:bodyPr/>
        <a:lstStyle/>
        <a:p>
          <a:endParaRPr lang="sk-SK"/>
        </a:p>
      </dgm:t>
    </dgm:pt>
    <dgm:pt modelId="{44C71361-C38C-47AF-AB17-E5ECBC9F7727}" type="pres">
      <dgm:prSet presAssocID="{2920BD85-5318-4091-AFCA-1852CFC9A57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978FF29-0B23-441C-8429-202DB41E867B}" type="pres">
      <dgm:prSet presAssocID="{FDC72867-415B-4EEA-9FAD-C456239EE5E5}" presName="hierRoot1" presStyleCnt="0">
        <dgm:presLayoutVars>
          <dgm:hierBranch/>
        </dgm:presLayoutVars>
      </dgm:prSet>
      <dgm:spPr/>
    </dgm:pt>
    <dgm:pt modelId="{5687ED87-FC69-49F4-84CB-8B67132347E6}" type="pres">
      <dgm:prSet presAssocID="{FDC72867-415B-4EEA-9FAD-C456239EE5E5}" presName="rootComposite1" presStyleCnt="0"/>
      <dgm:spPr/>
    </dgm:pt>
    <dgm:pt modelId="{EAE60583-48CB-45C2-8E96-F0E0651E968E}" type="pres">
      <dgm:prSet presAssocID="{FDC72867-415B-4EEA-9FAD-C456239EE5E5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11053FED-0EB7-4986-9CA9-BB3035185858}" type="pres">
      <dgm:prSet presAssocID="{FDC72867-415B-4EEA-9FAD-C456239EE5E5}" presName="rootConnector1" presStyleLbl="node1" presStyleIdx="0" presStyleCnt="0"/>
      <dgm:spPr/>
      <dgm:t>
        <a:bodyPr/>
        <a:lstStyle/>
        <a:p>
          <a:endParaRPr lang="sk-SK"/>
        </a:p>
      </dgm:t>
    </dgm:pt>
    <dgm:pt modelId="{BA8AA8D2-D274-4177-B0EB-84AB5A9E408E}" type="pres">
      <dgm:prSet presAssocID="{FDC72867-415B-4EEA-9FAD-C456239EE5E5}" presName="hierChild2" presStyleCnt="0"/>
      <dgm:spPr/>
    </dgm:pt>
    <dgm:pt modelId="{7B91A890-F293-4D82-86D1-D695C49A4A41}" type="pres">
      <dgm:prSet presAssocID="{5B74D667-CBC3-462B-BA7B-41AA8CB089DA}" presName="Name35" presStyleLbl="parChTrans1D2" presStyleIdx="0" presStyleCnt="2"/>
      <dgm:spPr/>
      <dgm:t>
        <a:bodyPr/>
        <a:lstStyle/>
        <a:p>
          <a:endParaRPr lang="sk-SK"/>
        </a:p>
      </dgm:t>
    </dgm:pt>
    <dgm:pt modelId="{8E8EBE4E-C823-4313-854E-E14FD08BB8C5}" type="pres">
      <dgm:prSet presAssocID="{760047CD-69D7-4075-A775-FD3536609936}" presName="hierRoot2" presStyleCnt="0">
        <dgm:presLayoutVars>
          <dgm:hierBranch/>
        </dgm:presLayoutVars>
      </dgm:prSet>
      <dgm:spPr/>
    </dgm:pt>
    <dgm:pt modelId="{34DA3448-EBEB-4B97-9437-5840F14312B8}" type="pres">
      <dgm:prSet presAssocID="{760047CD-69D7-4075-A775-FD3536609936}" presName="rootComposite" presStyleCnt="0"/>
      <dgm:spPr/>
    </dgm:pt>
    <dgm:pt modelId="{5A90A936-F2D1-436D-BFAC-BC6BA9612D7E}" type="pres">
      <dgm:prSet presAssocID="{760047CD-69D7-4075-A775-FD3536609936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BD2AE557-0F1E-4229-AC77-10DFDB5A0E07}" type="pres">
      <dgm:prSet presAssocID="{760047CD-69D7-4075-A775-FD3536609936}" presName="rootConnector" presStyleLbl="node2" presStyleIdx="0" presStyleCnt="2"/>
      <dgm:spPr/>
      <dgm:t>
        <a:bodyPr/>
        <a:lstStyle/>
        <a:p>
          <a:endParaRPr lang="sk-SK"/>
        </a:p>
      </dgm:t>
    </dgm:pt>
    <dgm:pt modelId="{954D1556-6B20-4CEF-8A01-5CFB785116C2}" type="pres">
      <dgm:prSet presAssocID="{760047CD-69D7-4075-A775-FD3536609936}" presName="hierChild4" presStyleCnt="0"/>
      <dgm:spPr/>
    </dgm:pt>
    <dgm:pt modelId="{1D8EB4D2-6837-4BFD-B9DB-8FFCED43B2EB}" type="pres">
      <dgm:prSet presAssocID="{760047CD-69D7-4075-A775-FD3536609936}" presName="hierChild5" presStyleCnt="0"/>
      <dgm:spPr/>
    </dgm:pt>
    <dgm:pt modelId="{5315ADCE-E8E1-40B7-B1C2-E9B3C0936605}" type="pres">
      <dgm:prSet presAssocID="{8C8C2E30-8118-4666-8977-5F682A347573}" presName="Name35" presStyleLbl="parChTrans1D2" presStyleIdx="1" presStyleCnt="2"/>
      <dgm:spPr/>
      <dgm:t>
        <a:bodyPr/>
        <a:lstStyle/>
        <a:p>
          <a:endParaRPr lang="sk-SK"/>
        </a:p>
      </dgm:t>
    </dgm:pt>
    <dgm:pt modelId="{FD9C7DE2-592F-4CA5-9CEB-97894BCAF30F}" type="pres">
      <dgm:prSet presAssocID="{15D2CAF9-03CB-40FF-9D93-EC448F955B03}" presName="hierRoot2" presStyleCnt="0">
        <dgm:presLayoutVars>
          <dgm:hierBranch/>
        </dgm:presLayoutVars>
      </dgm:prSet>
      <dgm:spPr/>
    </dgm:pt>
    <dgm:pt modelId="{6A32DD3D-01E1-4419-BFE7-43510B09CED4}" type="pres">
      <dgm:prSet presAssocID="{15D2CAF9-03CB-40FF-9D93-EC448F955B03}" presName="rootComposite" presStyleCnt="0"/>
      <dgm:spPr/>
    </dgm:pt>
    <dgm:pt modelId="{E5AA91B7-788B-4CC4-85BA-AF1A8BDDAA4D}" type="pres">
      <dgm:prSet presAssocID="{15D2CAF9-03CB-40FF-9D93-EC448F955B03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098EF943-4BB2-4CE5-A3FC-6DF4A8D3D4BF}" type="pres">
      <dgm:prSet presAssocID="{15D2CAF9-03CB-40FF-9D93-EC448F955B03}" presName="rootConnector" presStyleLbl="node2" presStyleIdx="1" presStyleCnt="2"/>
      <dgm:spPr/>
      <dgm:t>
        <a:bodyPr/>
        <a:lstStyle/>
        <a:p>
          <a:endParaRPr lang="sk-SK"/>
        </a:p>
      </dgm:t>
    </dgm:pt>
    <dgm:pt modelId="{5AB99BCC-D50B-48C2-9027-7DAD06387696}" type="pres">
      <dgm:prSet presAssocID="{15D2CAF9-03CB-40FF-9D93-EC448F955B03}" presName="hierChild4" presStyleCnt="0"/>
      <dgm:spPr/>
    </dgm:pt>
    <dgm:pt modelId="{CC6FBAC9-31BD-4050-BF72-D6DCA624ADF7}" type="pres">
      <dgm:prSet presAssocID="{08DB4C2B-49E7-4673-94B2-C339A16DD7D0}" presName="Name35" presStyleLbl="parChTrans1D3" presStyleIdx="0" presStyleCnt="2"/>
      <dgm:spPr/>
      <dgm:t>
        <a:bodyPr/>
        <a:lstStyle/>
        <a:p>
          <a:endParaRPr lang="sk-SK"/>
        </a:p>
      </dgm:t>
    </dgm:pt>
    <dgm:pt modelId="{EA84EBCC-B079-4FE9-895A-3ED827168A3F}" type="pres">
      <dgm:prSet presAssocID="{9BE16E70-2310-4C7B-B0B7-04349AA533AB}" presName="hierRoot2" presStyleCnt="0">
        <dgm:presLayoutVars>
          <dgm:hierBranch val="r"/>
        </dgm:presLayoutVars>
      </dgm:prSet>
      <dgm:spPr/>
    </dgm:pt>
    <dgm:pt modelId="{6CE90EEF-AA98-4454-8565-85F25CACDB67}" type="pres">
      <dgm:prSet presAssocID="{9BE16E70-2310-4C7B-B0B7-04349AA533AB}" presName="rootComposite" presStyleCnt="0"/>
      <dgm:spPr/>
    </dgm:pt>
    <dgm:pt modelId="{9C73AECA-5DD6-4393-A7F4-0823B793313F}" type="pres">
      <dgm:prSet presAssocID="{9BE16E70-2310-4C7B-B0B7-04349AA533AB}" presName="rootText" presStyleLbl="node3" presStyleIdx="0" presStyleCnt="2" custScaleX="122951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08FD02E5-032C-48C5-B1A6-D00822EF6667}" type="pres">
      <dgm:prSet presAssocID="{9BE16E70-2310-4C7B-B0B7-04349AA533AB}" presName="rootConnector" presStyleLbl="node3" presStyleIdx="0" presStyleCnt="2"/>
      <dgm:spPr/>
      <dgm:t>
        <a:bodyPr/>
        <a:lstStyle/>
        <a:p>
          <a:endParaRPr lang="sk-SK"/>
        </a:p>
      </dgm:t>
    </dgm:pt>
    <dgm:pt modelId="{98CFA22E-7AF5-49A4-92C1-190177DEB1DA}" type="pres">
      <dgm:prSet presAssocID="{9BE16E70-2310-4C7B-B0B7-04349AA533AB}" presName="hierChild4" presStyleCnt="0"/>
      <dgm:spPr/>
    </dgm:pt>
    <dgm:pt modelId="{68743B58-4899-408C-AA84-F2E844F524E8}" type="pres">
      <dgm:prSet presAssocID="{9BE16E70-2310-4C7B-B0B7-04349AA533AB}" presName="hierChild5" presStyleCnt="0"/>
      <dgm:spPr/>
    </dgm:pt>
    <dgm:pt modelId="{B4B1F744-3558-4FCB-9162-31609C354850}" type="pres">
      <dgm:prSet presAssocID="{F3E011CA-FAAE-4CF9-9DF7-46621A293754}" presName="Name35" presStyleLbl="parChTrans1D3" presStyleIdx="1" presStyleCnt="2"/>
      <dgm:spPr/>
      <dgm:t>
        <a:bodyPr/>
        <a:lstStyle/>
        <a:p>
          <a:endParaRPr lang="sk-SK"/>
        </a:p>
      </dgm:t>
    </dgm:pt>
    <dgm:pt modelId="{4BACFC21-07DB-4E62-9DFC-011FB6A34458}" type="pres">
      <dgm:prSet presAssocID="{7C56663A-833A-4D52-88EC-2FFC86043595}" presName="hierRoot2" presStyleCnt="0">
        <dgm:presLayoutVars>
          <dgm:hierBranch val="hang"/>
        </dgm:presLayoutVars>
      </dgm:prSet>
      <dgm:spPr/>
    </dgm:pt>
    <dgm:pt modelId="{2DCD105D-F22F-4643-BBEE-A58E9EED75E5}" type="pres">
      <dgm:prSet presAssocID="{7C56663A-833A-4D52-88EC-2FFC86043595}" presName="rootComposite" presStyleCnt="0"/>
      <dgm:spPr/>
    </dgm:pt>
    <dgm:pt modelId="{F7F281E0-A525-401E-A331-B4BD87B2D62B}" type="pres">
      <dgm:prSet presAssocID="{7C56663A-833A-4D52-88EC-2FFC86043595}" presName="rootText" presStyleLbl="node3" presStyleIdx="1" presStyleCnt="2" custScaleX="134706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935ED658-C256-4B3F-8748-AC7EAF202345}" type="pres">
      <dgm:prSet presAssocID="{7C56663A-833A-4D52-88EC-2FFC86043595}" presName="rootConnector" presStyleLbl="node3" presStyleIdx="1" presStyleCnt="2"/>
      <dgm:spPr/>
      <dgm:t>
        <a:bodyPr/>
        <a:lstStyle/>
        <a:p>
          <a:endParaRPr lang="sk-SK"/>
        </a:p>
      </dgm:t>
    </dgm:pt>
    <dgm:pt modelId="{0198104E-EBE5-4E43-9EBF-4EF4D5BF7CDE}" type="pres">
      <dgm:prSet presAssocID="{7C56663A-833A-4D52-88EC-2FFC86043595}" presName="hierChild4" presStyleCnt="0"/>
      <dgm:spPr/>
    </dgm:pt>
    <dgm:pt modelId="{8EDD7383-813F-41BD-8B67-56F0E4C0A076}" type="pres">
      <dgm:prSet presAssocID="{A7EBF2F9-B069-4ADB-BD07-500182765690}" presName="Name48" presStyleLbl="parChTrans1D4" presStyleIdx="0" presStyleCnt="2"/>
      <dgm:spPr/>
      <dgm:t>
        <a:bodyPr/>
        <a:lstStyle/>
        <a:p>
          <a:endParaRPr lang="sk-SK"/>
        </a:p>
      </dgm:t>
    </dgm:pt>
    <dgm:pt modelId="{D1E9F3F5-DB0C-4FAB-893A-74BAD27D0277}" type="pres">
      <dgm:prSet presAssocID="{538687B7-B70E-4011-AFBB-7773B5B99885}" presName="hierRoot2" presStyleCnt="0">
        <dgm:presLayoutVars>
          <dgm:hierBranch val="r"/>
        </dgm:presLayoutVars>
      </dgm:prSet>
      <dgm:spPr/>
    </dgm:pt>
    <dgm:pt modelId="{AECEAD9A-7795-40A8-BAC7-7CC3C56C1279}" type="pres">
      <dgm:prSet presAssocID="{538687B7-B70E-4011-AFBB-7773B5B99885}" presName="rootComposite" presStyleCnt="0"/>
      <dgm:spPr/>
    </dgm:pt>
    <dgm:pt modelId="{6E825CB4-116F-4687-806E-8DE02E21A82A}" type="pres">
      <dgm:prSet presAssocID="{538687B7-B70E-4011-AFBB-7773B5B99885}" presName="rootText" presStyleLbl="node4" presStyleIdx="0" presStyleCnt="2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1C745F97-0CCC-4B9E-8D5E-220B6D592A3B}" type="pres">
      <dgm:prSet presAssocID="{538687B7-B70E-4011-AFBB-7773B5B99885}" presName="rootConnector" presStyleLbl="node4" presStyleIdx="0" presStyleCnt="2"/>
      <dgm:spPr/>
      <dgm:t>
        <a:bodyPr/>
        <a:lstStyle/>
        <a:p>
          <a:endParaRPr lang="sk-SK"/>
        </a:p>
      </dgm:t>
    </dgm:pt>
    <dgm:pt modelId="{E087FC28-7097-4138-8F52-9AA670A22648}" type="pres">
      <dgm:prSet presAssocID="{538687B7-B70E-4011-AFBB-7773B5B99885}" presName="hierChild4" presStyleCnt="0"/>
      <dgm:spPr/>
    </dgm:pt>
    <dgm:pt modelId="{9FED5B80-4111-440F-B91D-D0C71DDB4B41}" type="pres">
      <dgm:prSet presAssocID="{538687B7-B70E-4011-AFBB-7773B5B99885}" presName="hierChild5" presStyleCnt="0"/>
      <dgm:spPr/>
    </dgm:pt>
    <dgm:pt modelId="{A2B57C0F-EB5E-4819-B060-875DE041DAB0}" type="pres">
      <dgm:prSet presAssocID="{ED2F657E-9EBD-4588-B22C-035A255384AB}" presName="Name48" presStyleLbl="parChTrans1D4" presStyleIdx="1" presStyleCnt="2"/>
      <dgm:spPr/>
      <dgm:t>
        <a:bodyPr/>
        <a:lstStyle/>
        <a:p>
          <a:endParaRPr lang="sk-SK"/>
        </a:p>
      </dgm:t>
    </dgm:pt>
    <dgm:pt modelId="{952132E3-4780-4E2D-998A-ABA30ECA465C}" type="pres">
      <dgm:prSet presAssocID="{59A1AAE5-945D-4A8F-8952-A22FA16ABA13}" presName="hierRoot2" presStyleCnt="0">
        <dgm:presLayoutVars>
          <dgm:hierBranch val="r"/>
        </dgm:presLayoutVars>
      </dgm:prSet>
      <dgm:spPr/>
    </dgm:pt>
    <dgm:pt modelId="{9BB93D43-7D34-48D4-9AAD-525B03FFFF42}" type="pres">
      <dgm:prSet presAssocID="{59A1AAE5-945D-4A8F-8952-A22FA16ABA13}" presName="rootComposite" presStyleCnt="0"/>
      <dgm:spPr/>
    </dgm:pt>
    <dgm:pt modelId="{26D646FC-8CA4-43DE-9A04-BCC509028EA1}" type="pres">
      <dgm:prSet presAssocID="{59A1AAE5-945D-4A8F-8952-A22FA16ABA13}" presName="rootText" presStyleLbl="node4" presStyleIdx="1" presStyleCnt="2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5F3A8A45-759E-4E89-9DF9-E1BB8C3DF230}" type="pres">
      <dgm:prSet presAssocID="{59A1AAE5-945D-4A8F-8952-A22FA16ABA13}" presName="rootConnector" presStyleLbl="node4" presStyleIdx="1" presStyleCnt="2"/>
      <dgm:spPr/>
      <dgm:t>
        <a:bodyPr/>
        <a:lstStyle/>
        <a:p>
          <a:endParaRPr lang="sk-SK"/>
        </a:p>
      </dgm:t>
    </dgm:pt>
    <dgm:pt modelId="{B01F2A99-6877-4F49-8EB8-DBAEBDC2E37E}" type="pres">
      <dgm:prSet presAssocID="{59A1AAE5-945D-4A8F-8952-A22FA16ABA13}" presName="hierChild4" presStyleCnt="0"/>
      <dgm:spPr/>
    </dgm:pt>
    <dgm:pt modelId="{5467A093-9AD4-49F0-9911-2003F78E564B}" type="pres">
      <dgm:prSet presAssocID="{59A1AAE5-945D-4A8F-8952-A22FA16ABA13}" presName="hierChild5" presStyleCnt="0"/>
      <dgm:spPr/>
    </dgm:pt>
    <dgm:pt modelId="{FA96C3D4-6222-4A25-8B0C-305CBB42F848}" type="pres">
      <dgm:prSet presAssocID="{7C56663A-833A-4D52-88EC-2FFC86043595}" presName="hierChild5" presStyleCnt="0"/>
      <dgm:spPr/>
    </dgm:pt>
    <dgm:pt modelId="{44170D6B-A7BB-4798-AFCD-3100E516146D}" type="pres">
      <dgm:prSet presAssocID="{15D2CAF9-03CB-40FF-9D93-EC448F955B03}" presName="hierChild5" presStyleCnt="0"/>
      <dgm:spPr/>
    </dgm:pt>
    <dgm:pt modelId="{8E6CE85E-3629-4EE0-AD0F-61DF2FD61826}" type="pres">
      <dgm:prSet presAssocID="{FDC72867-415B-4EEA-9FAD-C456239EE5E5}" presName="hierChild3" presStyleCnt="0"/>
      <dgm:spPr/>
    </dgm:pt>
  </dgm:ptLst>
  <dgm:cxnLst>
    <dgm:cxn modelId="{08AF573A-2F4A-482D-8D80-D17D849D04C9}" type="presOf" srcId="{ED2F657E-9EBD-4588-B22C-035A255384AB}" destId="{A2B57C0F-EB5E-4819-B060-875DE041DAB0}" srcOrd="0" destOrd="0" presId="urn:microsoft.com/office/officeart/2005/8/layout/orgChart1"/>
    <dgm:cxn modelId="{DC99D1EA-14EA-4EC5-9E05-7CFEFD54A3F0}" type="presOf" srcId="{5B74D667-CBC3-462B-BA7B-41AA8CB089DA}" destId="{7B91A890-F293-4D82-86D1-D695C49A4A41}" srcOrd="0" destOrd="0" presId="urn:microsoft.com/office/officeart/2005/8/layout/orgChart1"/>
    <dgm:cxn modelId="{DF2595DE-1BBE-4A15-B0D4-7637A19D5329}" type="presOf" srcId="{538687B7-B70E-4011-AFBB-7773B5B99885}" destId="{1C745F97-0CCC-4B9E-8D5E-220B6D592A3B}" srcOrd="1" destOrd="0" presId="urn:microsoft.com/office/officeart/2005/8/layout/orgChart1"/>
    <dgm:cxn modelId="{5BE24CE7-D785-4355-9247-8E240579B82F}" type="presOf" srcId="{760047CD-69D7-4075-A775-FD3536609936}" destId="{BD2AE557-0F1E-4229-AC77-10DFDB5A0E07}" srcOrd="1" destOrd="0" presId="urn:microsoft.com/office/officeart/2005/8/layout/orgChart1"/>
    <dgm:cxn modelId="{1859F3BD-5E20-496A-AC1F-613FBCC66948}" type="presOf" srcId="{538687B7-B70E-4011-AFBB-7773B5B99885}" destId="{6E825CB4-116F-4687-806E-8DE02E21A82A}" srcOrd="0" destOrd="0" presId="urn:microsoft.com/office/officeart/2005/8/layout/orgChart1"/>
    <dgm:cxn modelId="{EF54DCC4-5A23-4422-B3A7-1341CAFBC71E}" type="presOf" srcId="{8C8C2E30-8118-4666-8977-5F682A347573}" destId="{5315ADCE-E8E1-40B7-B1C2-E9B3C0936605}" srcOrd="0" destOrd="0" presId="urn:microsoft.com/office/officeart/2005/8/layout/orgChart1"/>
    <dgm:cxn modelId="{25F1071B-8F43-4CAA-98B7-5BADD83CED48}" srcId="{15D2CAF9-03CB-40FF-9D93-EC448F955B03}" destId="{7C56663A-833A-4D52-88EC-2FFC86043595}" srcOrd="1" destOrd="0" parTransId="{F3E011CA-FAAE-4CF9-9DF7-46621A293754}" sibTransId="{B63D51F2-0880-4823-8362-1AB667F4AFF6}"/>
    <dgm:cxn modelId="{06DDF45B-7E00-4FDC-90D3-F3F2026B7958}" srcId="{7C56663A-833A-4D52-88EC-2FFC86043595}" destId="{59A1AAE5-945D-4A8F-8952-A22FA16ABA13}" srcOrd="1" destOrd="0" parTransId="{ED2F657E-9EBD-4588-B22C-035A255384AB}" sibTransId="{1F121927-0721-42A6-A84B-B4FEF9E9E21C}"/>
    <dgm:cxn modelId="{56F7D74F-017B-4B63-BF02-18A4B29817B3}" srcId="{7C56663A-833A-4D52-88EC-2FFC86043595}" destId="{538687B7-B70E-4011-AFBB-7773B5B99885}" srcOrd="0" destOrd="0" parTransId="{A7EBF2F9-B069-4ADB-BD07-500182765690}" sibTransId="{5C8DB560-3934-4E8A-AFF5-3C8812A00166}"/>
    <dgm:cxn modelId="{60361CC4-FA9D-4691-A607-A25B19171FCA}" type="presOf" srcId="{A7EBF2F9-B069-4ADB-BD07-500182765690}" destId="{8EDD7383-813F-41BD-8B67-56F0E4C0A076}" srcOrd="0" destOrd="0" presId="urn:microsoft.com/office/officeart/2005/8/layout/orgChart1"/>
    <dgm:cxn modelId="{82D770B1-27B4-4BA6-B3D1-F01D2F025B4E}" type="presOf" srcId="{FDC72867-415B-4EEA-9FAD-C456239EE5E5}" destId="{11053FED-0EB7-4986-9CA9-BB3035185858}" srcOrd="1" destOrd="0" presId="urn:microsoft.com/office/officeart/2005/8/layout/orgChart1"/>
    <dgm:cxn modelId="{05B816A1-5F6E-4AF3-AEC9-9C7E63B8E9AD}" type="presOf" srcId="{7C56663A-833A-4D52-88EC-2FFC86043595}" destId="{935ED658-C256-4B3F-8748-AC7EAF202345}" srcOrd="1" destOrd="0" presId="urn:microsoft.com/office/officeart/2005/8/layout/orgChart1"/>
    <dgm:cxn modelId="{0F2D6C80-B0AA-4E72-A663-B644E0528A33}" type="presOf" srcId="{9BE16E70-2310-4C7B-B0B7-04349AA533AB}" destId="{08FD02E5-032C-48C5-B1A6-D00822EF6667}" srcOrd="1" destOrd="0" presId="urn:microsoft.com/office/officeart/2005/8/layout/orgChart1"/>
    <dgm:cxn modelId="{0F7CEC44-27F8-4131-A3AB-2636D94525F6}" type="presOf" srcId="{15D2CAF9-03CB-40FF-9D93-EC448F955B03}" destId="{098EF943-4BB2-4CE5-A3FC-6DF4A8D3D4BF}" srcOrd="1" destOrd="0" presId="urn:microsoft.com/office/officeart/2005/8/layout/orgChart1"/>
    <dgm:cxn modelId="{64A8E862-54F5-4959-A0CD-78A34DA1C570}" type="presOf" srcId="{2920BD85-5318-4091-AFCA-1852CFC9A577}" destId="{44C71361-C38C-47AF-AB17-E5ECBC9F7727}" srcOrd="0" destOrd="0" presId="urn:microsoft.com/office/officeart/2005/8/layout/orgChart1"/>
    <dgm:cxn modelId="{93F28032-67C0-405E-8EE3-EBB31328B8FA}" type="presOf" srcId="{F3E011CA-FAAE-4CF9-9DF7-46621A293754}" destId="{B4B1F744-3558-4FCB-9162-31609C354850}" srcOrd="0" destOrd="0" presId="urn:microsoft.com/office/officeart/2005/8/layout/orgChart1"/>
    <dgm:cxn modelId="{F9A77D13-B399-4524-9395-2F7E3BD597C5}" type="presOf" srcId="{15D2CAF9-03CB-40FF-9D93-EC448F955B03}" destId="{E5AA91B7-788B-4CC4-85BA-AF1A8BDDAA4D}" srcOrd="0" destOrd="0" presId="urn:microsoft.com/office/officeart/2005/8/layout/orgChart1"/>
    <dgm:cxn modelId="{E0002B57-0CF4-483A-8140-4670C66B3A35}" srcId="{FDC72867-415B-4EEA-9FAD-C456239EE5E5}" destId="{15D2CAF9-03CB-40FF-9D93-EC448F955B03}" srcOrd="1" destOrd="0" parTransId="{8C8C2E30-8118-4666-8977-5F682A347573}" sibTransId="{607C7351-D409-4CC8-8F2B-EC3CB1ECE6A5}"/>
    <dgm:cxn modelId="{37D72F1B-5502-4814-BC74-F982FA21E525}" type="presOf" srcId="{7C56663A-833A-4D52-88EC-2FFC86043595}" destId="{F7F281E0-A525-401E-A331-B4BD87B2D62B}" srcOrd="0" destOrd="0" presId="urn:microsoft.com/office/officeart/2005/8/layout/orgChart1"/>
    <dgm:cxn modelId="{5ECE9757-B98F-4F48-A5A8-101232752344}" srcId="{15D2CAF9-03CB-40FF-9D93-EC448F955B03}" destId="{9BE16E70-2310-4C7B-B0B7-04349AA533AB}" srcOrd="0" destOrd="0" parTransId="{08DB4C2B-49E7-4673-94B2-C339A16DD7D0}" sibTransId="{82A37DEC-BD8A-4090-B1A7-8D0AC82DA2D9}"/>
    <dgm:cxn modelId="{69910230-EE71-4727-8DC8-25A1CE01BFDF}" type="presOf" srcId="{59A1AAE5-945D-4A8F-8952-A22FA16ABA13}" destId="{5F3A8A45-759E-4E89-9DF9-E1BB8C3DF230}" srcOrd="1" destOrd="0" presId="urn:microsoft.com/office/officeart/2005/8/layout/orgChart1"/>
    <dgm:cxn modelId="{598E3BE6-6119-4025-88C7-A6AD9B63EF52}" type="presOf" srcId="{FDC72867-415B-4EEA-9FAD-C456239EE5E5}" destId="{EAE60583-48CB-45C2-8E96-F0E0651E968E}" srcOrd="0" destOrd="0" presId="urn:microsoft.com/office/officeart/2005/8/layout/orgChart1"/>
    <dgm:cxn modelId="{6EEC1123-5109-4202-A501-109C4CD86F5D}" srcId="{FDC72867-415B-4EEA-9FAD-C456239EE5E5}" destId="{760047CD-69D7-4075-A775-FD3536609936}" srcOrd="0" destOrd="0" parTransId="{5B74D667-CBC3-462B-BA7B-41AA8CB089DA}" sibTransId="{1774007C-361D-491E-B671-8B21ECD9C737}"/>
    <dgm:cxn modelId="{309ADC6B-2AA1-4751-84F6-485961FEEA8E}" type="presOf" srcId="{59A1AAE5-945D-4A8F-8952-A22FA16ABA13}" destId="{26D646FC-8CA4-43DE-9A04-BCC509028EA1}" srcOrd="0" destOrd="0" presId="urn:microsoft.com/office/officeart/2005/8/layout/orgChart1"/>
    <dgm:cxn modelId="{76826A44-9BFB-43C8-A58C-91DBFBA95F91}" srcId="{2920BD85-5318-4091-AFCA-1852CFC9A577}" destId="{FDC72867-415B-4EEA-9FAD-C456239EE5E5}" srcOrd="0" destOrd="0" parTransId="{6B0257F8-88FE-4690-9372-53D661615096}" sibTransId="{31FA1AFE-0C9F-42D9-9257-79C5871C8B15}"/>
    <dgm:cxn modelId="{E01A61E4-558C-447A-ACDA-4B95A598B5CA}" type="presOf" srcId="{760047CD-69D7-4075-A775-FD3536609936}" destId="{5A90A936-F2D1-436D-BFAC-BC6BA9612D7E}" srcOrd="0" destOrd="0" presId="urn:microsoft.com/office/officeart/2005/8/layout/orgChart1"/>
    <dgm:cxn modelId="{483813B3-1522-43D5-ADD9-12109F0EBCA7}" type="presOf" srcId="{9BE16E70-2310-4C7B-B0B7-04349AA533AB}" destId="{9C73AECA-5DD6-4393-A7F4-0823B793313F}" srcOrd="0" destOrd="0" presId="urn:microsoft.com/office/officeart/2005/8/layout/orgChart1"/>
    <dgm:cxn modelId="{E0DA727F-05C2-433F-AF7E-46930280F788}" type="presOf" srcId="{08DB4C2B-49E7-4673-94B2-C339A16DD7D0}" destId="{CC6FBAC9-31BD-4050-BF72-D6DCA624ADF7}" srcOrd="0" destOrd="0" presId="urn:microsoft.com/office/officeart/2005/8/layout/orgChart1"/>
    <dgm:cxn modelId="{D58ABCCA-0406-4335-907D-0BF30661C0F0}" type="presParOf" srcId="{44C71361-C38C-47AF-AB17-E5ECBC9F7727}" destId="{9978FF29-0B23-441C-8429-202DB41E867B}" srcOrd="0" destOrd="0" presId="urn:microsoft.com/office/officeart/2005/8/layout/orgChart1"/>
    <dgm:cxn modelId="{0DD67F59-21BE-4A4E-9A7B-C16648B13305}" type="presParOf" srcId="{9978FF29-0B23-441C-8429-202DB41E867B}" destId="{5687ED87-FC69-49F4-84CB-8B67132347E6}" srcOrd="0" destOrd="0" presId="urn:microsoft.com/office/officeart/2005/8/layout/orgChart1"/>
    <dgm:cxn modelId="{33493007-C4A3-420A-9870-BD3A3CD4D459}" type="presParOf" srcId="{5687ED87-FC69-49F4-84CB-8B67132347E6}" destId="{EAE60583-48CB-45C2-8E96-F0E0651E968E}" srcOrd="0" destOrd="0" presId="urn:microsoft.com/office/officeart/2005/8/layout/orgChart1"/>
    <dgm:cxn modelId="{9B7F33D1-50D8-497B-A6F0-481A1F4DF9E2}" type="presParOf" srcId="{5687ED87-FC69-49F4-84CB-8B67132347E6}" destId="{11053FED-0EB7-4986-9CA9-BB3035185858}" srcOrd="1" destOrd="0" presId="urn:microsoft.com/office/officeart/2005/8/layout/orgChart1"/>
    <dgm:cxn modelId="{BEF64E4F-6FCF-4C44-8350-69D14EAA5422}" type="presParOf" srcId="{9978FF29-0B23-441C-8429-202DB41E867B}" destId="{BA8AA8D2-D274-4177-B0EB-84AB5A9E408E}" srcOrd="1" destOrd="0" presId="urn:microsoft.com/office/officeart/2005/8/layout/orgChart1"/>
    <dgm:cxn modelId="{A7F6043E-1DC6-41FF-8EA2-A6A88DF0CC8D}" type="presParOf" srcId="{BA8AA8D2-D274-4177-B0EB-84AB5A9E408E}" destId="{7B91A890-F293-4D82-86D1-D695C49A4A41}" srcOrd="0" destOrd="0" presId="urn:microsoft.com/office/officeart/2005/8/layout/orgChart1"/>
    <dgm:cxn modelId="{1A8859E0-67C5-4945-B83E-F402CF64F4E5}" type="presParOf" srcId="{BA8AA8D2-D274-4177-B0EB-84AB5A9E408E}" destId="{8E8EBE4E-C823-4313-854E-E14FD08BB8C5}" srcOrd="1" destOrd="0" presId="urn:microsoft.com/office/officeart/2005/8/layout/orgChart1"/>
    <dgm:cxn modelId="{E082F23F-4532-4482-86B7-9BCD1AB09D82}" type="presParOf" srcId="{8E8EBE4E-C823-4313-854E-E14FD08BB8C5}" destId="{34DA3448-EBEB-4B97-9437-5840F14312B8}" srcOrd="0" destOrd="0" presId="urn:microsoft.com/office/officeart/2005/8/layout/orgChart1"/>
    <dgm:cxn modelId="{8AAECFA9-15FC-4D1C-A3A2-D4F3A9EE01D6}" type="presParOf" srcId="{34DA3448-EBEB-4B97-9437-5840F14312B8}" destId="{5A90A936-F2D1-436D-BFAC-BC6BA9612D7E}" srcOrd="0" destOrd="0" presId="urn:microsoft.com/office/officeart/2005/8/layout/orgChart1"/>
    <dgm:cxn modelId="{F832A424-BC09-4F6A-9132-208D3F384723}" type="presParOf" srcId="{34DA3448-EBEB-4B97-9437-5840F14312B8}" destId="{BD2AE557-0F1E-4229-AC77-10DFDB5A0E07}" srcOrd="1" destOrd="0" presId="urn:microsoft.com/office/officeart/2005/8/layout/orgChart1"/>
    <dgm:cxn modelId="{E1AFCFDC-BC2C-4661-A81F-BCE0D5A662D2}" type="presParOf" srcId="{8E8EBE4E-C823-4313-854E-E14FD08BB8C5}" destId="{954D1556-6B20-4CEF-8A01-5CFB785116C2}" srcOrd="1" destOrd="0" presId="urn:microsoft.com/office/officeart/2005/8/layout/orgChart1"/>
    <dgm:cxn modelId="{2546A348-93C0-459B-AC16-9A3206BA5855}" type="presParOf" srcId="{8E8EBE4E-C823-4313-854E-E14FD08BB8C5}" destId="{1D8EB4D2-6837-4BFD-B9DB-8FFCED43B2EB}" srcOrd="2" destOrd="0" presId="urn:microsoft.com/office/officeart/2005/8/layout/orgChart1"/>
    <dgm:cxn modelId="{9E5DF70E-CDC4-4566-9DDF-8D9A26717D4E}" type="presParOf" srcId="{BA8AA8D2-D274-4177-B0EB-84AB5A9E408E}" destId="{5315ADCE-E8E1-40B7-B1C2-E9B3C0936605}" srcOrd="2" destOrd="0" presId="urn:microsoft.com/office/officeart/2005/8/layout/orgChart1"/>
    <dgm:cxn modelId="{F6E7C869-2597-4B59-9DE2-5B7B9F6B80CD}" type="presParOf" srcId="{BA8AA8D2-D274-4177-B0EB-84AB5A9E408E}" destId="{FD9C7DE2-592F-4CA5-9CEB-97894BCAF30F}" srcOrd="3" destOrd="0" presId="urn:microsoft.com/office/officeart/2005/8/layout/orgChart1"/>
    <dgm:cxn modelId="{749BB52D-D8BF-4982-B915-F78006B413EE}" type="presParOf" srcId="{FD9C7DE2-592F-4CA5-9CEB-97894BCAF30F}" destId="{6A32DD3D-01E1-4419-BFE7-43510B09CED4}" srcOrd="0" destOrd="0" presId="urn:microsoft.com/office/officeart/2005/8/layout/orgChart1"/>
    <dgm:cxn modelId="{438BDF00-C4D6-4693-89C3-2611A8E05F19}" type="presParOf" srcId="{6A32DD3D-01E1-4419-BFE7-43510B09CED4}" destId="{E5AA91B7-788B-4CC4-85BA-AF1A8BDDAA4D}" srcOrd="0" destOrd="0" presId="urn:microsoft.com/office/officeart/2005/8/layout/orgChart1"/>
    <dgm:cxn modelId="{66ED1C57-B85C-4A10-9ACD-A0ABDFA304F7}" type="presParOf" srcId="{6A32DD3D-01E1-4419-BFE7-43510B09CED4}" destId="{098EF943-4BB2-4CE5-A3FC-6DF4A8D3D4BF}" srcOrd="1" destOrd="0" presId="urn:microsoft.com/office/officeart/2005/8/layout/orgChart1"/>
    <dgm:cxn modelId="{09052B28-CB47-4807-9492-DDD16458311C}" type="presParOf" srcId="{FD9C7DE2-592F-4CA5-9CEB-97894BCAF30F}" destId="{5AB99BCC-D50B-48C2-9027-7DAD06387696}" srcOrd="1" destOrd="0" presId="urn:microsoft.com/office/officeart/2005/8/layout/orgChart1"/>
    <dgm:cxn modelId="{B44FB825-EE66-4874-83D8-851CABC5A4BE}" type="presParOf" srcId="{5AB99BCC-D50B-48C2-9027-7DAD06387696}" destId="{CC6FBAC9-31BD-4050-BF72-D6DCA624ADF7}" srcOrd="0" destOrd="0" presId="urn:microsoft.com/office/officeart/2005/8/layout/orgChart1"/>
    <dgm:cxn modelId="{E0944D05-F215-4F67-ADD0-DB7C074D2E02}" type="presParOf" srcId="{5AB99BCC-D50B-48C2-9027-7DAD06387696}" destId="{EA84EBCC-B079-4FE9-895A-3ED827168A3F}" srcOrd="1" destOrd="0" presId="urn:microsoft.com/office/officeart/2005/8/layout/orgChart1"/>
    <dgm:cxn modelId="{A493F4A3-0C34-4041-9CB4-ADADC44C70A2}" type="presParOf" srcId="{EA84EBCC-B079-4FE9-895A-3ED827168A3F}" destId="{6CE90EEF-AA98-4454-8565-85F25CACDB67}" srcOrd="0" destOrd="0" presId="urn:microsoft.com/office/officeart/2005/8/layout/orgChart1"/>
    <dgm:cxn modelId="{1673C4C8-A7E5-4383-9BE9-DC45D442BE86}" type="presParOf" srcId="{6CE90EEF-AA98-4454-8565-85F25CACDB67}" destId="{9C73AECA-5DD6-4393-A7F4-0823B793313F}" srcOrd="0" destOrd="0" presId="urn:microsoft.com/office/officeart/2005/8/layout/orgChart1"/>
    <dgm:cxn modelId="{594B10F5-0882-4CC8-9D28-C5A35DAFEF56}" type="presParOf" srcId="{6CE90EEF-AA98-4454-8565-85F25CACDB67}" destId="{08FD02E5-032C-48C5-B1A6-D00822EF6667}" srcOrd="1" destOrd="0" presId="urn:microsoft.com/office/officeart/2005/8/layout/orgChart1"/>
    <dgm:cxn modelId="{B03A2274-A094-4474-8B49-7F377F9627A0}" type="presParOf" srcId="{EA84EBCC-B079-4FE9-895A-3ED827168A3F}" destId="{98CFA22E-7AF5-49A4-92C1-190177DEB1DA}" srcOrd="1" destOrd="0" presId="urn:microsoft.com/office/officeart/2005/8/layout/orgChart1"/>
    <dgm:cxn modelId="{55A05AB4-E2C8-42C0-88D9-0442223C65DE}" type="presParOf" srcId="{EA84EBCC-B079-4FE9-895A-3ED827168A3F}" destId="{68743B58-4899-408C-AA84-F2E844F524E8}" srcOrd="2" destOrd="0" presId="urn:microsoft.com/office/officeart/2005/8/layout/orgChart1"/>
    <dgm:cxn modelId="{660AB949-6A9A-468E-A621-A631E56432F2}" type="presParOf" srcId="{5AB99BCC-D50B-48C2-9027-7DAD06387696}" destId="{B4B1F744-3558-4FCB-9162-31609C354850}" srcOrd="2" destOrd="0" presId="urn:microsoft.com/office/officeart/2005/8/layout/orgChart1"/>
    <dgm:cxn modelId="{4F5135AB-D56C-4C30-B090-D8B7085BD1D9}" type="presParOf" srcId="{5AB99BCC-D50B-48C2-9027-7DAD06387696}" destId="{4BACFC21-07DB-4E62-9DFC-011FB6A34458}" srcOrd="3" destOrd="0" presId="urn:microsoft.com/office/officeart/2005/8/layout/orgChart1"/>
    <dgm:cxn modelId="{D15D516A-12DE-47A1-811B-55E3F99AB2BC}" type="presParOf" srcId="{4BACFC21-07DB-4E62-9DFC-011FB6A34458}" destId="{2DCD105D-F22F-4643-BBEE-A58E9EED75E5}" srcOrd="0" destOrd="0" presId="urn:microsoft.com/office/officeart/2005/8/layout/orgChart1"/>
    <dgm:cxn modelId="{F10F87FE-6265-4812-8225-D8E60DA1CC15}" type="presParOf" srcId="{2DCD105D-F22F-4643-BBEE-A58E9EED75E5}" destId="{F7F281E0-A525-401E-A331-B4BD87B2D62B}" srcOrd="0" destOrd="0" presId="urn:microsoft.com/office/officeart/2005/8/layout/orgChart1"/>
    <dgm:cxn modelId="{640C0F7A-39EA-4CBF-8815-1B0AB538BF50}" type="presParOf" srcId="{2DCD105D-F22F-4643-BBEE-A58E9EED75E5}" destId="{935ED658-C256-4B3F-8748-AC7EAF202345}" srcOrd="1" destOrd="0" presId="urn:microsoft.com/office/officeart/2005/8/layout/orgChart1"/>
    <dgm:cxn modelId="{FD75929E-D06A-466E-BC60-EFFF7B49FE16}" type="presParOf" srcId="{4BACFC21-07DB-4E62-9DFC-011FB6A34458}" destId="{0198104E-EBE5-4E43-9EBF-4EF4D5BF7CDE}" srcOrd="1" destOrd="0" presId="urn:microsoft.com/office/officeart/2005/8/layout/orgChart1"/>
    <dgm:cxn modelId="{324C94C7-C741-4A28-97B9-A1A8CC0B4655}" type="presParOf" srcId="{0198104E-EBE5-4E43-9EBF-4EF4D5BF7CDE}" destId="{8EDD7383-813F-41BD-8B67-56F0E4C0A076}" srcOrd="0" destOrd="0" presId="urn:microsoft.com/office/officeart/2005/8/layout/orgChart1"/>
    <dgm:cxn modelId="{35E3CFC2-E4C7-4297-ABFE-64A76493CFD6}" type="presParOf" srcId="{0198104E-EBE5-4E43-9EBF-4EF4D5BF7CDE}" destId="{D1E9F3F5-DB0C-4FAB-893A-74BAD27D0277}" srcOrd="1" destOrd="0" presId="urn:microsoft.com/office/officeart/2005/8/layout/orgChart1"/>
    <dgm:cxn modelId="{833B71EF-DEC7-4364-A21A-5735B8A8E9DE}" type="presParOf" srcId="{D1E9F3F5-DB0C-4FAB-893A-74BAD27D0277}" destId="{AECEAD9A-7795-40A8-BAC7-7CC3C56C1279}" srcOrd="0" destOrd="0" presId="urn:microsoft.com/office/officeart/2005/8/layout/orgChart1"/>
    <dgm:cxn modelId="{6EAFE3F0-11CA-45E2-9207-60383B9D34AC}" type="presParOf" srcId="{AECEAD9A-7795-40A8-BAC7-7CC3C56C1279}" destId="{6E825CB4-116F-4687-806E-8DE02E21A82A}" srcOrd="0" destOrd="0" presId="urn:microsoft.com/office/officeart/2005/8/layout/orgChart1"/>
    <dgm:cxn modelId="{1D22A3AC-C4F3-4A6C-9E37-312C5F29CEF2}" type="presParOf" srcId="{AECEAD9A-7795-40A8-BAC7-7CC3C56C1279}" destId="{1C745F97-0CCC-4B9E-8D5E-220B6D592A3B}" srcOrd="1" destOrd="0" presId="urn:microsoft.com/office/officeart/2005/8/layout/orgChart1"/>
    <dgm:cxn modelId="{D88C32C4-2FDC-44EC-B482-AB99F408ECCF}" type="presParOf" srcId="{D1E9F3F5-DB0C-4FAB-893A-74BAD27D0277}" destId="{E087FC28-7097-4138-8F52-9AA670A22648}" srcOrd="1" destOrd="0" presId="urn:microsoft.com/office/officeart/2005/8/layout/orgChart1"/>
    <dgm:cxn modelId="{86D08DE2-30D4-43DA-ABE4-F69CC0E96563}" type="presParOf" srcId="{D1E9F3F5-DB0C-4FAB-893A-74BAD27D0277}" destId="{9FED5B80-4111-440F-B91D-D0C71DDB4B41}" srcOrd="2" destOrd="0" presId="urn:microsoft.com/office/officeart/2005/8/layout/orgChart1"/>
    <dgm:cxn modelId="{A68D61A3-EA2C-4E7D-9696-54F9D153DA24}" type="presParOf" srcId="{0198104E-EBE5-4E43-9EBF-4EF4D5BF7CDE}" destId="{A2B57C0F-EB5E-4819-B060-875DE041DAB0}" srcOrd="2" destOrd="0" presId="urn:microsoft.com/office/officeart/2005/8/layout/orgChart1"/>
    <dgm:cxn modelId="{2ABE268F-9CB5-45B5-A40A-BCB2F9217738}" type="presParOf" srcId="{0198104E-EBE5-4E43-9EBF-4EF4D5BF7CDE}" destId="{952132E3-4780-4E2D-998A-ABA30ECA465C}" srcOrd="3" destOrd="0" presId="urn:microsoft.com/office/officeart/2005/8/layout/orgChart1"/>
    <dgm:cxn modelId="{BABDCB6D-F558-4F2E-BE64-BD6131A146AD}" type="presParOf" srcId="{952132E3-4780-4E2D-998A-ABA30ECA465C}" destId="{9BB93D43-7D34-48D4-9AAD-525B03FFFF42}" srcOrd="0" destOrd="0" presId="urn:microsoft.com/office/officeart/2005/8/layout/orgChart1"/>
    <dgm:cxn modelId="{46199656-D6EB-4EDB-AF20-1B77A6AFA555}" type="presParOf" srcId="{9BB93D43-7D34-48D4-9AAD-525B03FFFF42}" destId="{26D646FC-8CA4-43DE-9A04-BCC509028EA1}" srcOrd="0" destOrd="0" presId="urn:microsoft.com/office/officeart/2005/8/layout/orgChart1"/>
    <dgm:cxn modelId="{00C390C4-E784-43A1-8755-BFCC2AB9715D}" type="presParOf" srcId="{9BB93D43-7D34-48D4-9AAD-525B03FFFF42}" destId="{5F3A8A45-759E-4E89-9DF9-E1BB8C3DF230}" srcOrd="1" destOrd="0" presId="urn:microsoft.com/office/officeart/2005/8/layout/orgChart1"/>
    <dgm:cxn modelId="{C6ECE850-5014-43AB-AD9C-D84B3B0AE5A9}" type="presParOf" srcId="{952132E3-4780-4E2D-998A-ABA30ECA465C}" destId="{B01F2A99-6877-4F49-8EB8-DBAEBDC2E37E}" srcOrd="1" destOrd="0" presId="urn:microsoft.com/office/officeart/2005/8/layout/orgChart1"/>
    <dgm:cxn modelId="{A1779981-7BBC-4DA2-81CC-95C4FEF0BACC}" type="presParOf" srcId="{952132E3-4780-4E2D-998A-ABA30ECA465C}" destId="{5467A093-9AD4-49F0-9911-2003F78E564B}" srcOrd="2" destOrd="0" presId="urn:microsoft.com/office/officeart/2005/8/layout/orgChart1"/>
    <dgm:cxn modelId="{6AFC132A-6105-4B79-ACEE-971D4D8C92FF}" type="presParOf" srcId="{4BACFC21-07DB-4E62-9DFC-011FB6A34458}" destId="{FA96C3D4-6222-4A25-8B0C-305CBB42F848}" srcOrd="2" destOrd="0" presId="urn:microsoft.com/office/officeart/2005/8/layout/orgChart1"/>
    <dgm:cxn modelId="{7DE95757-9D52-40B1-ABB0-8A3B1C6B999D}" type="presParOf" srcId="{FD9C7DE2-592F-4CA5-9CEB-97894BCAF30F}" destId="{44170D6B-A7BB-4798-AFCD-3100E516146D}" srcOrd="2" destOrd="0" presId="urn:microsoft.com/office/officeart/2005/8/layout/orgChart1"/>
    <dgm:cxn modelId="{7748BA6D-C09C-43D7-942B-256AD5C985B4}" type="presParOf" srcId="{9978FF29-0B23-441C-8429-202DB41E867B}" destId="{8E6CE85E-3629-4EE0-AD0F-61DF2FD6182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C1B94D4-364A-4F4B-943A-7D28CCC37E37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8983B939-7E50-49AF-9EC4-9C71D2419F63}">
      <dgm:prSet/>
      <dgm:spPr>
        <a:solidFill>
          <a:srgbClr val="00B050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k-SK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rPr>
            <a:t>Statky </a:t>
          </a:r>
          <a:endParaRPr kumimoji="0" lang="sk-SK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  <a:ea typeface="Calibri" pitchFamily="34" charset="0"/>
            <a:cs typeface="Times New Roman" pitchFamily="18" charset="0"/>
          </a:endParaRPr>
        </a:p>
      </dgm:t>
    </dgm:pt>
    <dgm:pt modelId="{DC47B0C8-E359-4FC5-8EA5-2CD811591C34}" type="parTrans" cxnId="{6A6D479F-0DD1-4465-97BD-8CFB7AA0CAAD}">
      <dgm:prSet/>
      <dgm:spPr/>
      <dgm:t>
        <a:bodyPr/>
        <a:lstStyle/>
        <a:p>
          <a:endParaRPr lang="sk-SK"/>
        </a:p>
      </dgm:t>
    </dgm:pt>
    <dgm:pt modelId="{8250A7E3-8741-4771-9B6B-0D0A64D855EF}" type="sibTrans" cxnId="{6A6D479F-0DD1-4465-97BD-8CFB7AA0CAAD}">
      <dgm:prSet/>
      <dgm:spPr/>
      <dgm:t>
        <a:bodyPr/>
        <a:lstStyle/>
        <a:p>
          <a:endParaRPr lang="sk-SK"/>
        </a:p>
      </dgm:t>
    </dgm:pt>
    <dgm:pt modelId="{709A58C1-CC1E-4062-8C20-B65771967FD9}">
      <dgm:prSet/>
      <dgm:spPr>
        <a:solidFill>
          <a:srgbClr val="00B050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k-SK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rPr>
            <a:t>Nominálne </a:t>
          </a:r>
        </a:p>
      </dgm:t>
    </dgm:pt>
    <dgm:pt modelId="{83281B00-2538-4E3D-8342-BFCE019A3CAB}" type="parTrans" cxnId="{B72D7579-03D8-4685-8EF1-6F2D798BB64E}">
      <dgm:prSet/>
      <dgm:spPr/>
      <dgm:t>
        <a:bodyPr/>
        <a:lstStyle/>
        <a:p>
          <a:endParaRPr lang="sk-SK"/>
        </a:p>
      </dgm:t>
    </dgm:pt>
    <dgm:pt modelId="{87584D12-6A94-45CF-9783-08EDA0D49A05}" type="sibTrans" cxnId="{B72D7579-03D8-4685-8EF1-6F2D798BB64E}">
      <dgm:prSet/>
      <dgm:spPr/>
      <dgm:t>
        <a:bodyPr/>
        <a:lstStyle/>
        <a:p>
          <a:endParaRPr lang="sk-SK"/>
        </a:p>
      </dgm:t>
    </dgm:pt>
    <dgm:pt modelId="{CB43C0A3-DD2E-498C-9553-7A891EA6C991}">
      <dgm:prSet/>
      <dgm:spPr>
        <a:solidFill>
          <a:srgbClr val="00B050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k-SK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rPr>
            <a:t>Reálne </a:t>
          </a:r>
        </a:p>
      </dgm:t>
    </dgm:pt>
    <dgm:pt modelId="{E3044CD9-4DE2-423A-A4FC-EA254B9ECF8D}" type="parTrans" cxnId="{02457596-AA17-441F-B42A-D600CF0733D7}">
      <dgm:prSet/>
      <dgm:spPr/>
      <dgm:t>
        <a:bodyPr/>
        <a:lstStyle/>
        <a:p>
          <a:endParaRPr lang="sk-SK"/>
        </a:p>
      </dgm:t>
    </dgm:pt>
    <dgm:pt modelId="{134F5839-605D-4C68-841A-9CE2B47B3B3C}" type="sibTrans" cxnId="{02457596-AA17-441F-B42A-D600CF0733D7}">
      <dgm:prSet/>
      <dgm:spPr/>
      <dgm:t>
        <a:bodyPr/>
        <a:lstStyle/>
        <a:p>
          <a:endParaRPr lang="sk-SK"/>
        </a:p>
      </dgm:t>
    </dgm:pt>
    <dgm:pt modelId="{24BD80C1-FA68-4554-AF75-BF75818B17EB}">
      <dgm:prSet custT="1"/>
      <dgm:spPr>
        <a:solidFill>
          <a:srgbClr val="00B050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k-SK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rPr>
            <a:t>Hmotné statky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k-SK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rPr>
            <a:t>(výrobky)</a:t>
          </a:r>
        </a:p>
      </dgm:t>
    </dgm:pt>
    <dgm:pt modelId="{EB88EDB4-70D9-4B72-B920-37A768CA4D47}" type="parTrans" cxnId="{12AB6334-5A78-435C-89F5-C6E337125893}">
      <dgm:prSet/>
      <dgm:spPr/>
      <dgm:t>
        <a:bodyPr/>
        <a:lstStyle/>
        <a:p>
          <a:endParaRPr lang="sk-SK"/>
        </a:p>
      </dgm:t>
    </dgm:pt>
    <dgm:pt modelId="{B2E78C7F-7D59-436F-ADBA-8569178765E9}" type="sibTrans" cxnId="{12AB6334-5A78-435C-89F5-C6E337125893}">
      <dgm:prSet/>
      <dgm:spPr/>
      <dgm:t>
        <a:bodyPr/>
        <a:lstStyle/>
        <a:p>
          <a:endParaRPr lang="sk-SK"/>
        </a:p>
      </dgm:t>
    </dgm:pt>
    <dgm:pt modelId="{37E6F005-E592-4F79-B1FB-A4E1898C7A9E}">
      <dgm:prSet custT="1"/>
      <dgm:spPr>
        <a:solidFill>
          <a:srgbClr val="00B050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k-SK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rPr>
            <a:t>Nehmotné statky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k-SK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rPr>
            <a:t>(služby)</a:t>
          </a:r>
        </a:p>
      </dgm:t>
    </dgm:pt>
    <dgm:pt modelId="{12F01598-184C-42F3-9AD9-D52FD2B81F11}" type="parTrans" cxnId="{DA78058A-9B55-4DA8-BFE3-F551557F753D}">
      <dgm:prSet/>
      <dgm:spPr/>
      <dgm:t>
        <a:bodyPr/>
        <a:lstStyle/>
        <a:p>
          <a:endParaRPr lang="sk-SK"/>
        </a:p>
      </dgm:t>
    </dgm:pt>
    <dgm:pt modelId="{4BDC50D0-60BB-49B1-A46C-2BB974CCACE8}" type="sibTrans" cxnId="{DA78058A-9B55-4DA8-BFE3-F551557F753D}">
      <dgm:prSet/>
      <dgm:spPr/>
      <dgm:t>
        <a:bodyPr/>
        <a:lstStyle/>
        <a:p>
          <a:endParaRPr lang="sk-SK"/>
        </a:p>
      </dgm:t>
    </dgm:pt>
    <dgm:pt modelId="{BDA493CA-71B3-4C86-9662-B85A2CBD2E38}">
      <dgm:prSet custT="1"/>
      <dgm:spPr>
        <a:solidFill>
          <a:srgbClr val="00B050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k-SK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rPr>
            <a:t>Komerčné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k-SK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rPr>
            <a:t>(ziskové)</a:t>
          </a:r>
        </a:p>
      </dgm:t>
    </dgm:pt>
    <dgm:pt modelId="{481EA637-A3F4-49C2-BDB9-E22DE336EBE8}" type="parTrans" cxnId="{43A85010-9856-4F1B-AA33-0CD43C8137F4}">
      <dgm:prSet/>
      <dgm:spPr/>
      <dgm:t>
        <a:bodyPr/>
        <a:lstStyle/>
        <a:p>
          <a:endParaRPr lang="sk-SK"/>
        </a:p>
      </dgm:t>
    </dgm:pt>
    <dgm:pt modelId="{CC81B1A8-1A4A-42E2-A75E-005D54A5B0D3}" type="sibTrans" cxnId="{43A85010-9856-4F1B-AA33-0CD43C8137F4}">
      <dgm:prSet/>
      <dgm:spPr/>
      <dgm:t>
        <a:bodyPr/>
        <a:lstStyle/>
        <a:p>
          <a:endParaRPr lang="sk-SK"/>
        </a:p>
      </dgm:t>
    </dgm:pt>
    <dgm:pt modelId="{42D96CC6-FA20-4E43-A12D-1DBCEEFE899D}">
      <dgm:prSet custT="1"/>
      <dgm:spPr>
        <a:solidFill>
          <a:srgbClr val="00B050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k-SK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rPr>
            <a:t>Nekomerčné</a:t>
          </a:r>
          <a:r>
            <a:rPr kumimoji="0" lang="sk-SK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rPr>
            <a:t>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k-SK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rPr>
            <a:t>(neziskové)</a:t>
          </a:r>
        </a:p>
      </dgm:t>
    </dgm:pt>
    <dgm:pt modelId="{76EA882C-EA4D-40B4-A167-CE492CB19A93}" type="parTrans" cxnId="{9266717B-E30E-429E-AE6C-2CD180CB60CF}">
      <dgm:prSet/>
      <dgm:spPr/>
      <dgm:t>
        <a:bodyPr/>
        <a:lstStyle/>
        <a:p>
          <a:endParaRPr lang="sk-SK"/>
        </a:p>
      </dgm:t>
    </dgm:pt>
    <dgm:pt modelId="{E53054C1-855A-47C6-8E10-507914039555}" type="sibTrans" cxnId="{9266717B-E30E-429E-AE6C-2CD180CB60CF}">
      <dgm:prSet/>
      <dgm:spPr/>
      <dgm:t>
        <a:bodyPr/>
        <a:lstStyle/>
        <a:p>
          <a:endParaRPr lang="sk-SK"/>
        </a:p>
      </dgm:t>
    </dgm:pt>
    <dgm:pt modelId="{AEC74155-363B-4FCD-B7AF-974F23BA9570}" type="pres">
      <dgm:prSet presAssocID="{8C1B94D4-364A-4F4B-943A-7D28CCC37E3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C197F86-9A08-4239-A099-A4F9765923B5}" type="pres">
      <dgm:prSet presAssocID="{8983B939-7E50-49AF-9EC4-9C71D2419F63}" presName="hierRoot1" presStyleCnt="0">
        <dgm:presLayoutVars>
          <dgm:hierBranch/>
        </dgm:presLayoutVars>
      </dgm:prSet>
      <dgm:spPr/>
    </dgm:pt>
    <dgm:pt modelId="{4F491809-9619-413A-8DFD-D061B48183A1}" type="pres">
      <dgm:prSet presAssocID="{8983B939-7E50-49AF-9EC4-9C71D2419F63}" presName="rootComposite1" presStyleCnt="0"/>
      <dgm:spPr/>
    </dgm:pt>
    <dgm:pt modelId="{2C1583F4-501B-448A-9EAD-C20B58E8AE9F}" type="pres">
      <dgm:prSet presAssocID="{8983B939-7E50-49AF-9EC4-9C71D2419F63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B7660B59-C5BC-4E69-AE26-E8BB5F3283B3}" type="pres">
      <dgm:prSet presAssocID="{8983B939-7E50-49AF-9EC4-9C71D2419F63}" presName="rootConnector1" presStyleLbl="node1" presStyleIdx="0" presStyleCnt="0"/>
      <dgm:spPr/>
      <dgm:t>
        <a:bodyPr/>
        <a:lstStyle/>
        <a:p>
          <a:endParaRPr lang="sk-SK"/>
        </a:p>
      </dgm:t>
    </dgm:pt>
    <dgm:pt modelId="{F16686EF-C710-425C-8A0B-040F494461CB}" type="pres">
      <dgm:prSet presAssocID="{8983B939-7E50-49AF-9EC4-9C71D2419F63}" presName="hierChild2" presStyleCnt="0"/>
      <dgm:spPr/>
    </dgm:pt>
    <dgm:pt modelId="{EADD3B2A-468D-412B-8CF4-2D1A73ACA719}" type="pres">
      <dgm:prSet presAssocID="{83281B00-2538-4E3D-8342-BFCE019A3CAB}" presName="Name35" presStyleLbl="parChTrans1D2" presStyleIdx="0" presStyleCnt="2"/>
      <dgm:spPr/>
      <dgm:t>
        <a:bodyPr/>
        <a:lstStyle/>
        <a:p>
          <a:endParaRPr lang="sk-SK"/>
        </a:p>
      </dgm:t>
    </dgm:pt>
    <dgm:pt modelId="{A03FF15A-F926-452D-ACD5-3405E00AF0EE}" type="pres">
      <dgm:prSet presAssocID="{709A58C1-CC1E-4062-8C20-B65771967FD9}" presName="hierRoot2" presStyleCnt="0">
        <dgm:presLayoutVars>
          <dgm:hierBranch/>
        </dgm:presLayoutVars>
      </dgm:prSet>
      <dgm:spPr/>
    </dgm:pt>
    <dgm:pt modelId="{B6463C56-F059-44C4-9505-1C0593D1C9F0}" type="pres">
      <dgm:prSet presAssocID="{709A58C1-CC1E-4062-8C20-B65771967FD9}" presName="rootComposite" presStyleCnt="0"/>
      <dgm:spPr/>
    </dgm:pt>
    <dgm:pt modelId="{39EF1BF2-87B2-4D24-A4DD-21ECB1DE5CDD}" type="pres">
      <dgm:prSet presAssocID="{709A58C1-CC1E-4062-8C20-B65771967FD9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56446E3B-2828-4F86-BC18-8BB41965164C}" type="pres">
      <dgm:prSet presAssocID="{709A58C1-CC1E-4062-8C20-B65771967FD9}" presName="rootConnector" presStyleLbl="node2" presStyleIdx="0" presStyleCnt="2"/>
      <dgm:spPr/>
      <dgm:t>
        <a:bodyPr/>
        <a:lstStyle/>
        <a:p>
          <a:endParaRPr lang="sk-SK"/>
        </a:p>
      </dgm:t>
    </dgm:pt>
    <dgm:pt modelId="{13E41A0B-DFAA-4DFC-B5CA-9A3957761E73}" type="pres">
      <dgm:prSet presAssocID="{709A58C1-CC1E-4062-8C20-B65771967FD9}" presName="hierChild4" presStyleCnt="0"/>
      <dgm:spPr/>
    </dgm:pt>
    <dgm:pt modelId="{CC08A159-DE70-48D0-9542-BA780B3D6CD8}" type="pres">
      <dgm:prSet presAssocID="{709A58C1-CC1E-4062-8C20-B65771967FD9}" presName="hierChild5" presStyleCnt="0"/>
      <dgm:spPr/>
    </dgm:pt>
    <dgm:pt modelId="{CD24A7B8-A360-4605-BCB7-C7BC340A9CD6}" type="pres">
      <dgm:prSet presAssocID="{E3044CD9-4DE2-423A-A4FC-EA254B9ECF8D}" presName="Name35" presStyleLbl="parChTrans1D2" presStyleIdx="1" presStyleCnt="2"/>
      <dgm:spPr/>
      <dgm:t>
        <a:bodyPr/>
        <a:lstStyle/>
        <a:p>
          <a:endParaRPr lang="sk-SK"/>
        </a:p>
      </dgm:t>
    </dgm:pt>
    <dgm:pt modelId="{3727294C-CE51-4DCC-B20E-3FAD9CD64FD3}" type="pres">
      <dgm:prSet presAssocID="{CB43C0A3-DD2E-498C-9553-7A891EA6C991}" presName="hierRoot2" presStyleCnt="0">
        <dgm:presLayoutVars>
          <dgm:hierBranch/>
        </dgm:presLayoutVars>
      </dgm:prSet>
      <dgm:spPr/>
    </dgm:pt>
    <dgm:pt modelId="{A0E8856D-33FE-4DFC-AEF5-A97E5C6F05ED}" type="pres">
      <dgm:prSet presAssocID="{CB43C0A3-DD2E-498C-9553-7A891EA6C991}" presName="rootComposite" presStyleCnt="0"/>
      <dgm:spPr/>
    </dgm:pt>
    <dgm:pt modelId="{EA346240-C615-44AA-8522-07B2922F30D4}" type="pres">
      <dgm:prSet presAssocID="{CB43C0A3-DD2E-498C-9553-7A891EA6C991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ABA09512-AD1A-4640-BC39-0B9FB535B6BA}" type="pres">
      <dgm:prSet presAssocID="{CB43C0A3-DD2E-498C-9553-7A891EA6C991}" presName="rootConnector" presStyleLbl="node2" presStyleIdx="1" presStyleCnt="2"/>
      <dgm:spPr/>
      <dgm:t>
        <a:bodyPr/>
        <a:lstStyle/>
        <a:p>
          <a:endParaRPr lang="sk-SK"/>
        </a:p>
      </dgm:t>
    </dgm:pt>
    <dgm:pt modelId="{F81BFADC-9DAF-4226-9C64-E754BC2B0E50}" type="pres">
      <dgm:prSet presAssocID="{CB43C0A3-DD2E-498C-9553-7A891EA6C991}" presName="hierChild4" presStyleCnt="0"/>
      <dgm:spPr/>
    </dgm:pt>
    <dgm:pt modelId="{A3C7F26E-4781-4B16-9B4B-2EECD82450F8}" type="pres">
      <dgm:prSet presAssocID="{EB88EDB4-70D9-4B72-B920-37A768CA4D47}" presName="Name35" presStyleLbl="parChTrans1D3" presStyleIdx="0" presStyleCnt="2"/>
      <dgm:spPr/>
      <dgm:t>
        <a:bodyPr/>
        <a:lstStyle/>
        <a:p>
          <a:endParaRPr lang="sk-SK"/>
        </a:p>
      </dgm:t>
    </dgm:pt>
    <dgm:pt modelId="{F08AE221-EC25-4544-989E-C2FADD0B6F42}" type="pres">
      <dgm:prSet presAssocID="{24BD80C1-FA68-4554-AF75-BF75818B17EB}" presName="hierRoot2" presStyleCnt="0">
        <dgm:presLayoutVars>
          <dgm:hierBranch val="r"/>
        </dgm:presLayoutVars>
      </dgm:prSet>
      <dgm:spPr/>
    </dgm:pt>
    <dgm:pt modelId="{87ECB6A9-F2EB-4350-B5FB-A629255878B4}" type="pres">
      <dgm:prSet presAssocID="{24BD80C1-FA68-4554-AF75-BF75818B17EB}" presName="rootComposite" presStyleCnt="0"/>
      <dgm:spPr/>
    </dgm:pt>
    <dgm:pt modelId="{BB39DEFB-1CAF-4966-AAFB-047D0DB4C845}" type="pres">
      <dgm:prSet presAssocID="{24BD80C1-FA68-4554-AF75-BF75818B17EB}" presName="rootText" presStyleLbl="node3" presStyleIdx="0" presStyleCnt="2" custScaleX="123305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266708F1-9F6A-43EA-8FA3-1FE758149C01}" type="pres">
      <dgm:prSet presAssocID="{24BD80C1-FA68-4554-AF75-BF75818B17EB}" presName="rootConnector" presStyleLbl="node3" presStyleIdx="0" presStyleCnt="2"/>
      <dgm:spPr/>
      <dgm:t>
        <a:bodyPr/>
        <a:lstStyle/>
        <a:p>
          <a:endParaRPr lang="sk-SK"/>
        </a:p>
      </dgm:t>
    </dgm:pt>
    <dgm:pt modelId="{030914E5-7E31-4BE1-90A8-4F00FB727C46}" type="pres">
      <dgm:prSet presAssocID="{24BD80C1-FA68-4554-AF75-BF75818B17EB}" presName="hierChild4" presStyleCnt="0"/>
      <dgm:spPr/>
    </dgm:pt>
    <dgm:pt modelId="{0D14B7BA-7E6E-4F4D-9F2B-73BB2FF8BD8B}" type="pres">
      <dgm:prSet presAssocID="{24BD80C1-FA68-4554-AF75-BF75818B17EB}" presName="hierChild5" presStyleCnt="0"/>
      <dgm:spPr/>
    </dgm:pt>
    <dgm:pt modelId="{74FF8B2F-9F77-4B3A-B410-0847393E1435}" type="pres">
      <dgm:prSet presAssocID="{12F01598-184C-42F3-9AD9-D52FD2B81F11}" presName="Name35" presStyleLbl="parChTrans1D3" presStyleIdx="1" presStyleCnt="2"/>
      <dgm:spPr/>
      <dgm:t>
        <a:bodyPr/>
        <a:lstStyle/>
        <a:p>
          <a:endParaRPr lang="sk-SK"/>
        </a:p>
      </dgm:t>
    </dgm:pt>
    <dgm:pt modelId="{1D36ED88-F5B0-46F2-8861-C934C77CE277}" type="pres">
      <dgm:prSet presAssocID="{37E6F005-E592-4F79-B1FB-A4E1898C7A9E}" presName="hierRoot2" presStyleCnt="0">
        <dgm:presLayoutVars>
          <dgm:hierBranch val="hang"/>
        </dgm:presLayoutVars>
      </dgm:prSet>
      <dgm:spPr/>
    </dgm:pt>
    <dgm:pt modelId="{71D144A5-315B-4275-AB24-E25E2EC3E717}" type="pres">
      <dgm:prSet presAssocID="{37E6F005-E592-4F79-B1FB-A4E1898C7A9E}" presName="rootComposite" presStyleCnt="0"/>
      <dgm:spPr/>
    </dgm:pt>
    <dgm:pt modelId="{F3B1D049-0FB7-48D9-9100-FC6EC317F8D1}" type="pres">
      <dgm:prSet presAssocID="{37E6F005-E592-4F79-B1FB-A4E1898C7A9E}" presName="rootText" presStyleLbl="node3" presStyleIdx="1" presStyleCnt="2" custScaleX="126916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C9728619-E5E5-49A7-9D87-BD95CCD88975}" type="pres">
      <dgm:prSet presAssocID="{37E6F005-E592-4F79-B1FB-A4E1898C7A9E}" presName="rootConnector" presStyleLbl="node3" presStyleIdx="1" presStyleCnt="2"/>
      <dgm:spPr/>
      <dgm:t>
        <a:bodyPr/>
        <a:lstStyle/>
        <a:p>
          <a:endParaRPr lang="sk-SK"/>
        </a:p>
      </dgm:t>
    </dgm:pt>
    <dgm:pt modelId="{FFBA249A-98A2-473C-B820-151E626C058C}" type="pres">
      <dgm:prSet presAssocID="{37E6F005-E592-4F79-B1FB-A4E1898C7A9E}" presName="hierChild4" presStyleCnt="0"/>
      <dgm:spPr/>
    </dgm:pt>
    <dgm:pt modelId="{CED121FB-3A06-4086-8BCF-013E7D942DB1}" type="pres">
      <dgm:prSet presAssocID="{481EA637-A3F4-49C2-BDB9-E22DE336EBE8}" presName="Name48" presStyleLbl="parChTrans1D4" presStyleIdx="0" presStyleCnt="2"/>
      <dgm:spPr/>
      <dgm:t>
        <a:bodyPr/>
        <a:lstStyle/>
        <a:p>
          <a:endParaRPr lang="sk-SK"/>
        </a:p>
      </dgm:t>
    </dgm:pt>
    <dgm:pt modelId="{16A53F52-15E5-4D6E-AFA9-E2726925B598}" type="pres">
      <dgm:prSet presAssocID="{BDA493CA-71B3-4C86-9662-B85A2CBD2E38}" presName="hierRoot2" presStyleCnt="0">
        <dgm:presLayoutVars>
          <dgm:hierBranch val="r"/>
        </dgm:presLayoutVars>
      </dgm:prSet>
      <dgm:spPr/>
    </dgm:pt>
    <dgm:pt modelId="{28ABBD37-69D2-4786-B207-614E017E288A}" type="pres">
      <dgm:prSet presAssocID="{BDA493CA-71B3-4C86-9662-B85A2CBD2E38}" presName="rootComposite" presStyleCnt="0"/>
      <dgm:spPr/>
    </dgm:pt>
    <dgm:pt modelId="{AB239D52-4DDA-4085-8374-21AA30F2727D}" type="pres">
      <dgm:prSet presAssocID="{BDA493CA-71B3-4C86-9662-B85A2CBD2E38}" presName="rootText" presStyleLbl="node4" presStyleIdx="0" presStyleCnt="2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A154E78B-F5A5-4992-9A9A-D94B1BEB278E}" type="pres">
      <dgm:prSet presAssocID="{BDA493CA-71B3-4C86-9662-B85A2CBD2E38}" presName="rootConnector" presStyleLbl="node4" presStyleIdx="0" presStyleCnt="2"/>
      <dgm:spPr/>
      <dgm:t>
        <a:bodyPr/>
        <a:lstStyle/>
        <a:p>
          <a:endParaRPr lang="sk-SK"/>
        </a:p>
      </dgm:t>
    </dgm:pt>
    <dgm:pt modelId="{0B5740BB-D4D9-40DF-B4B4-8FCC4F7BA4B7}" type="pres">
      <dgm:prSet presAssocID="{BDA493CA-71B3-4C86-9662-B85A2CBD2E38}" presName="hierChild4" presStyleCnt="0"/>
      <dgm:spPr/>
    </dgm:pt>
    <dgm:pt modelId="{08B54227-DC61-409F-B8BF-77981BD7D075}" type="pres">
      <dgm:prSet presAssocID="{BDA493CA-71B3-4C86-9662-B85A2CBD2E38}" presName="hierChild5" presStyleCnt="0"/>
      <dgm:spPr/>
    </dgm:pt>
    <dgm:pt modelId="{5C6A4D6C-FFAD-42A4-80EC-91984245E83E}" type="pres">
      <dgm:prSet presAssocID="{76EA882C-EA4D-40B4-A167-CE492CB19A93}" presName="Name48" presStyleLbl="parChTrans1D4" presStyleIdx="1" presStyleCnt="2"/>
      <dgm:spPr/>
      <dgm:t>
        <a:bodyPr/>
        <a:lstStyle/>
        <a:p>
          <a:endParaRPr lang="sk-SK"/>
        </a:p>
      </dgm:t>
    </dgm:pt>
    <dgm:pt modelId="{1F099CFB-B6E6-4681-8362-3E3C759F941A}" type="pres">
      <dgm:prSet presAssocID="{42D96CC6-FA20-4E43-A12D-1DBCEEFE899D}" presName="hierRoot2" presStyleCnt="0">
        <dgm:presLayoutVars>
          <dgm:hierBranch val="r"/>
        </dgm:presLayoutVars>
      </dgm:prSet>
      <dgm:spPr/>
    </dgm:pt>
    <dgm:pt modelId="{66988368-6839-4748-BC07-7D0735F2D754}" type="pres">
      <dgm:prSet presAssocID="{42D96CC6-FA20-4E43-A12D-1DBCEEFE899D}" presName="rootComposite" presStyleCnt="0"/>
      <dgm:spPr/>
    </dgm:pt>
    <dgm:pt modelId="{63A33643-54F4-401E-A9CA-C4AD0B21316A}" type="pres">
      <dgm:prSet presAssocID="{42D96CC6-FA20-4E43-A12D-1DBCEEFE899D}" presName="rootText" presStyleLbl="node4" presStyleIdx="1" presStyleCnt="2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F0E65AF2-773D-4579-8604-200A90782208}" type="pres">
      <dgm:prSet presAssocID="{42D96CC6-FA20-4E43-A12D-1DBCEEFE899D}" presName="rootConnector" presStyleLbl="node4" presStyleIdx="1" presStyleCnt="2"/>
      <dgm:spPr/>
      <dgm:t>
        <a:bodyPr/>
        <a:lstStyle/>
        <a:p>
          <a:endParaRPr lang="sk-SK"/>
        </a:p>
      </dgm:t>
    </dgm:pt>
    <dgm:pt modelId="{8EA6FD7D-1B03-412B-9011-51046529AC33}" type="pres">
      <dgm:prSet presAssocID="{42D96CC6-FA20-4E43-A12D-1DBCEEFE899D}" presName="hierChild4" presStyleCnt="0"/>
      <dgm:spPr/>
    </dgm:pt>
    <dgm:pt modelId="{06F380C6-5A91-4AE3-BB87-76949BA34B3A}" type="pres">
      <dgm:prSet presAssocID="{42D96CC6-FA20-4E43-A12D-1DBCEEFE899D}" presName="hierChild5" presStyleCnt="0"/>
      <dgm:spPr/>
    </dgm:pt>
    <dgm:pt modelId="{1ABACAEE-61B5-4B3E-9104-58D03390756A}" type="pres">
      <dgm:prSet presAssocID="{37E6F005-E592-4F79-B1FB-A4E1898C7A9E}" presName="hierChild5" presStyleCnt="0"/>
      <dgm:spPr/>
    </dgm:pt>
    <dgm:pt modelId="{9678FC57-9A2A-407B-9CEE-DD21E41EF259}" type="pres">
      <dgm:prSet presAssocID="{CB43C0A3-DD2E-498C-9553-7A891EA6C991}" presName="hierChild5" presStyleCnt="0"/>
      <dgm:spPr/>
    </dgm:pt>
    <dgm:pt modelId="{D131487F-848F-4079-8A51-02EFC1ABCEFA}" type="pres">
      <dgm:prSet presAssocID="{8983B939-7E50-49AF-9EC4-9C71D2419F63}" presName="hierChild3" presStyleCnt="0"/>
      <dgm:spPr/>
    </dgm:pt>
  </dgm:ptLst>
  <dgm:cxnLst>
    <dgm:cxn modelId="{441337EE-FBA5-4555-8D3A-9D3B0B39B564}" type="presOf" srcId="{BDA493CA-71B3-4C86-9662-B85A2CBD2E38}" destId="{AB239D52-4DDA-4085-8374-21AA30F2727D}" srcOrd="0" destOrd="0" presId="urn:microsoft.com/office/officeart/2005/8/layout/orgChart1"/>
    <dgm:cxn modelId="{5FEA7D11-7B83-4213-AEE9-D845657FB61D}" type="presOf" srcId="{42D96CC6-FA20-4E43-A12D-1DBCEEFE899D}" destId="{63A33643-54F4-401E-A9CA-C4AD0B21316A}" srcOrd="0" destOrd="0" presId="urn:microsoft.com/office/officeart/2005/8/layout/orgChart1"/>
    <dgm:cxn modelId="{42DAA6C0-B5D9-4FA6-BA90-2C8682B75156}" type="presOf" srcId="{EB88EDB4-70D9-4B72-B920-37A768CA4D47}" destId="{A3C7F26E-4781-4B16-9B4B-2EECD82450F8}" srcOrd="0" destOrd="0" presId="urn:microsoft.com/office/officeart/2005/8/layout/orgChart1"/>
    <dgm:cxn modelId="{647DB076-BEDD-4FFF-B133-A48BB33F4A9D}" type="presOf" srcId="{42D96CC6-FA20-4E43-A12D-1DBCEEFE899D}" destId="{F0E65AF2-773D-4579-8604-200A90782208}" srcOrd="1" destOrd="0" presId="urn:microsoft.com/office/officeart/2005/8/layout/orgChart1"/>
    <dgm:cxn modelId="{893865CD-9D2B-48D6-9EA5-D4B64D828A8D}" type="presOf" srcId="{8983B939-7E50-49AF-9EC4-9C71D2419F63}" destId="{2C1583F4-501B-448A-9EAD-C20B58E8AE9F}" srcOrd="0" destOrd="0" presId="urn:microsoft.com/office/officeart/2005/8/layout/orgChart1"/>
    <dgm:cxn modelId="{9266717B-E30E-429E-AE6C-2CD180CB60CF}" srcId="{37E6F005-E592-4F79-B1FB-A4E1898C7A9E}" destId="{42D96CC6-FA20-4E43-A12D-1DBCEEFE899D}" srcOrd="1" destOrd="0" parTransId="{76EA882C-EA4D-40B4-A167-CE492CB19A93}" sibTransId="{E53054C1-855A-47C6-8E10-507914039555}"/>
    <dgm:cxn modelId="{505C717D-CC93-49FB-97EE-3230B45A8A7A}" type="presOf" srcId="{709A58C1-CC1E-4062-8C20-B65771967FD9}" destId="{39EF1BF2-87B2-4D24-A4DD-21ECB1DE5CDD}" srcOrd="0" destOrd="0" presId="urn:microsoft.com/office/officeart/2005/8/layout/orgChart1"/>
    <dgm:cxn modelId="{F2B6A381-5992-4A07-AE5F-1B13A121CFEF}" type="presOf" srcId="{76EA882C-EA4D-40B4-A167-CE492CB19A93}" destId="{5C6A4D6C-FFAD-42A4-80EC-91984245E83E}" srcOrd="0" destOrd="0" presId="urn:microsoft.com/office/officeart/2005/8/layout/orgChart1"/>
    <dgm:cxn modelId="{B72D7579-03D8-4685-8EF1-6F2D798BB64E}" srcId="{8983B939-7E50-49AF-9EC4-9C71D2419F63}" destId="{709A58C1-CC1E-4062-8C20-B65771967FD9}" srcOrd="0" destOrd="0" parTransId="{83281B00-2538-4E3D-8342-BFCE019A3CAB}" sibTransId="{87584D12-6A94-45CF-9783-08EDA0D49A05}"/>
    <dgm:cxn modelId="{DA78058A-9B55-4DA8-BFE3-F551557F753D}" srcId="{CB43C0A3-DD2E-498C-9553-7A891EA6C991}" destId="{37E6F005-E592-4F79-B1FB-A4E1898C7A9E}" srcOrd="1" destOrd="0" parTransId="{12F01598-184C-42F3-9AD9-D52FD2B81F11}" sibTransId="{4BDC50D0-60BB-49B1-A46C-2BB974CCACE8}"/>
    <dgm:cxn modelId="{BABD8ACE-8C5D-4155-BB06-F64FA6580ACA}" type="presOf" srcId="{24BD80C1-FA68-4554-AF75-BF75818B17EB}" destId="{BB39DEFB-1CAF-4966-AAFB-047D0DB4C845}" srcOrd="0" destOrd="0" presId="urn:microsoft.com/office/officeart/2005/8/layout/orgChart1"/>
    <dgm:cxn modelId="{907A6739-002E-43B0-8AD3-237993ECE9F2}" type="presOf" srcId="{709A58C1-CC1E-4062-8C20-B65771967FD9}" destId="{56446E3B-2828-4F86-BC18-8BB41965164C}" srcOrd="1" destOrd="0" presId="urn:microsoft.com/office/officeart/2005/8/layout/orgChart1"/>
    <dgm:cxn modelId="{9B5C666A-79AB-4FFF-AD74-BEBC0736EDFC}" type="presOf" srcId="{E3044CD9-4DE2-423A-A4FC-EA254B9ECF8D}" destId="{CD24A7B8-A360-4605-BCB7-C7BC340A9CD6}" srcOrd="0" destOrd="0" presId="urn:microsoft.com/office/officeart/2005/8/layout/orgChart1"/>
    <dgm:cxn modelId="{6E372DC8-0C73-4885-B916-4F9841AC6467}" type="presOf" srcId="{37E6F005-E592-4F79-B1FB-A4E1898C7A9E}" destId="{C9728619-E5E5-49A7-9D87-BD95CCD88975}" srcOrd="1" destOrd="0" presId="urn:microsoft.com/office/officeart/2005/8/layout/orgChart1"/>
    <dgm:cxn modelId="{A21F4845-FAF5-42FE-8D5F-CAE2406090D7}" type="presOf" srcId="{12F01598-184C-42F3-9AD9-D52FD2B81F11}" destId="{74FF8B2F-9F77-4B3A-B410-0847393E1435}" srcOrd="0" destOrd="0" presId="urn:microsoft.com/office/officeart/2005/8/layout/orgChart1"/>
    <dgm:cxn modelId="{C05E50A6-C31F-4BAF-8AB6-097557F03E36}" type="presOf" srcId="{8C1B94D4-364A-4F4B-943A-7D28CCC37E37}" destId="{AEC74155-363B-4FCD-B7AF-974F23BA9570}" srcOrd="0" destOrd="0" presId="urn:microsoft.com/office/officeart/2005/8/layout/orgChart1"/>
    <dgm:cxn modelId="{C2493390-1C77-4C1C-A956-59625BA58A91}" type="presOf" srcId="{CB43C0A3-DD2E-498C-9553-7A891EA6C991}" destId="{EA346240-C615-44AA-8522-07B2922F30D4}" srcOrd="0" destOrd="0" presId="urn:microsoft.com/office/officeart/2005/8/layout/orgChart1"/>
    <dgm:cxn modelId="{02457596-AA17-441F-B42A-D600CF0733D7}" srcId="{8983B939-7E50-49AF-9EC4-9C71D2419F63}" destId="{CB43C0A3-DD2E-498C-9553-7A891EA6C991}" srcOrd="1" destOrd="0" parTransId="{E3044CD9-4DE2-423A-A4FC-EA254B9ECF8D}" sibTransId="{134F5839-605D-4C68-841A-9CE2B47B3B3C}"/>
    <dgm:cxn modelId="{43A85010-9856-4F1B-AA33-0CD43C8137F4}" srcId="{37E6F005-E592-4F79-B1FB-A4E1898C7A9E}" destId="{BDA493CA-71B3-4C86-9662-B85A2CBD2E38}" srcOrd="0" destOrd="0" parTransId="{481EA637-A3F4-49C2-BDB9-E22DE336EBE8}" sibTransId="{CC81B1A8-1A4A-42E2-A75E-005D54A5B0D3}"/>
    <dgm:cxn modelId="{5534C9B1-1FD7-48A6-A9FB-9A8B5384C5AC}" type="presOf" srcId="{83281B00-2538-4E3D-8342-BFCE019A3CAB}" destId="{EADD3B2A-468D-412B-8CF4-2D1A73ACA719}" srcOrd="0" destOrd="0" presId="urn:microsoft.com/office/officeart/2005/8/layout/orgChart1"/>
    <dgm:cxn modelId="{7D89EE94-3B2A-4EA8-9134-3E4CD1111E63}" type="presOf" srcId="{BDA493CA-71B3-4C86-9662-B85A2CBD2E38}" destId="{A154E78B-F5A5-4992-9A9A-D94B1BEB278E}" srcOrd="1" destOrd="0" presId="urn:microsoft.com/office/officeart/2005/8/layout/orgChart1"/>
    <dgm:cxn modelId="{670AA415-F1F3-4EB6-B169-1BFA89D16EAB}" type="presOf" srcId="{481EA637-A3F4-49C2-BDB9-E22DE336EBE8}" destId="{CED121FB-3A06-4086-8BCF-013E7D942DB1}" srcOrd="0" destOrd="0" presId="urn:microsoft.com/office/officeart/2005/8/layout/orgChart1"/>
    <dgm:cxn modelId="{12AB6334-5A78-435C-89F5-C6E337125893}" srcId="{CB43C0A3-DD2E-498C-9553-7A891EA6C991}" destId="{24BD80C1-FA68-4554-AF75-BF75818B17EB}" srcOrd="0" destOrd="0" parTransId="{EB88EDB4-70D9-4B72-B920-37A768CA4D47}" sibTransId="{B2E78C7F-7D59-436F-ADBA-8569178765E9}"/>
    <dgm:cxn modelId="{99C9381E-5824-4802-A88C-DFEFD20E8975}" type="presOf" srcId="{37E6F005-E592-4F79-B1FB-A4E1898C7A9E}" destId="{F3B1D049-0FB7-48D9-9100-FC6EC317F8D1}" srcOrd="0" destOrd="0" presId="urn:microsoft.com/office/officeart/2005/8/layout/orgChart1"/>
    <dgm:cxn modelId="{23989577-0D12-4448-BB5C-9D77E1097715}" type="presOf" srcId="{8983B939-7E50-49AF-9EC4-9C71D2419F63}" destId="{B7660B59-C5BC-4E69-AE26-E8BB5F3283B3}" srcOrd="1" destOrd="0" presId="urn:microsoft.com/office/officeart/2005/8/layout/orgChart1"/>
    <dgm:cxn modelId="{1D2AE90B-F581-4C93-8577-1FE6F9CCC178}" type="presOf" srcId="{CB43C0A3-DD2E-498C-9553-7A891EA6C991}" destId="{ABA09512-AD1A-4640-BC39-0B9FB535B6BA}" srcOrd="1" destOrd="0" presId="urn:microsoft.com/office/officeart/2005/8/layout/orgChart1"/>
    <dgm:cxn modelId="{1EA85612-9801-4BA8-88EF-A5E04F45D81F}" type="presOf" srcId="{24BD80C1-FA68-4554-AF75-BF75818B17EB}" destId="{266708F1-9F6A-43EA-8FA3-1FE758149C01}" srcOrd="1" destOrd="0" presId="urn:microsoft.com/office/officeart/2005/8/layout/orgChart1"/>
    <dgm:cxn modelId="{6A6D479F-0DD1-4465-97BD-8CFB7AA0CAAD}" srcId="{8C1B94D4-364A-4F4B-943A-7D28CCC37E37}" destId="{8983B939-7E50-49AF-9EC4-9C71D2419F63}" srcOrd="0" destOrd="0" parTransId="{DC47B0C8-E359-4FC5-8EA5-2CD811591C34}" sibTransId="{8250A7E3-8741-4771-9B6B-0D0A64D855EF}"/>
    <dgm:cxn modelId="{DB46FE21-10E8-46B4-8FC0-982EEB5C6EB2}" type="presParOf" srcId="{AEC74155-363B-4FCD-B7AF-974F23BA9570}" destId="{7C197F86-9A08-4239-A099-A4F9765923B5}" srcOrd="0" destOrd="0" presId="urn:microsoft.com/office/officeart/2005/8/layout/orgChart1"/>
    <dgm:cxn modelId="{C43FEDA8-A8DB-44BD-91E9-E39854BFF0A8}" type="presParOf" srcId="{7C197F86-9A08-4239-A099-A4F9765923B5}" destId="{4F491809-9619-413A-8DFD-D061B48183A1}" srcOrd="0" destOrd="0" presId="urn:microsoft.com/office/officeart/2005/8/layout/orgChart1"/>
    <dgm:cxn modelId="{DF7B411A-61B8-4845-8BF4-E2DEC1BBD77C}" type="presParOf" srcId="{4F491809-9619-413A-8DFD-D061B48183A1}" destId="{2C1583F4-501B-448A-9EAD-C20B58E8AE9F}" srcOrd="0" destOrd="0" presId="urn:microsoft.com/office/officeart/2005/8/layout/orgChart1"/>
    <dgm:cxn modelId="{445858F9-8082-4401-BB7B-3200BCDE2ABF}" type="presParOf" srcId="{4F491809-9619-413A-8DFD-D061B48183A1}" destId="{B7660B59-C5BC-4E69-AE26-E8BB5F3283B3}" srcOrd="1" destOrd="0" presId="urn:microsoft.com/office/officeart/2005/8/layout/orgChart1"/>
    <dgm:cxn modelId="{D8D30E28-8AF2-4C2C-9CB3-B6A7E683377E}" type="presParOf" srcId="{7C197F86-9A08-4239-A099-A4F9765923B5}" destId="{F16686EF-C710-425C-8A0B-040F494461CB}" srcOrd="1" destOrd="0" presId="urn:microsoft.com/office/officeart/2005/8/layout/orgChart1"/>
    <dgm:cxn modelId="{CCE869B4-25BB-4B15-AAC9-39A5A106D207}" type="presParOf" srcId="{F16686EF-C710-425C-8A0B-040F494461CB}" destId="{EADD3B2A-468D-412B-8CF4-2D1A73ACA719}" srcOrd="0" destOrd="0" presId="urn:microsoft.com/office/officeart/2005/8/layout/orgChart1"/>
    <dgm:cxn modelId="{6C56D205-E3AD-4BF4-998D-55773621AB3D}" type="presParOf" srcId="{F16686EF-C710-425C-8A0B-040F494461CB}" destId="{A03FF15A-F926-452D-ACD5-3405E00AF0EE}" srcOrd="1" destOrd="0" presId="urn:microsoft.com/office/officeart/2005/8/layout/orgChart1"/>
    <dgm:cxn modelId="{D151FC13-2FD5-4928-B812-5DAD530B4D74}" type="presParOf" srcId="{A03FF15A-F926-452D-ACD5-3405E00AF0EE}" destId="{B6463C56-F059-44C4-9505-1C0593D1C9F0}" srcOrd="0" destOrd="0" presId="urn:microsoft.com/office/officeart/2005/8/layout/orgChart1"/>
    <dgm:cxn modelId="{534FD841-C7B2-4128-A891-9E99E12D4605}" type="presParOf" srcId="{B6463C56-F059-44C4-9505-1C0593D1C9F0}" destId="{39EF1BF2-87B2-4D24-A4DD-21ECB1DE5CDD}" srcOrd="0" destOrd="0" presId="urn:microsoft.com/office/officeart/2005/8/layout/orgChart1"/>
    <dgm:cxn modelId="{3A2DBCC5-425F-4A40-906A-508212D5D938}" type="presParOf" srcId="{B6463C56-F059-44C4-9505-1C0593D1C9F0}" destId="{56446E3B-2828-4F86-BC18-8BB41965164C}" srcOrd="1" destOrd="0" presId="urn:microsoft.com/office/officeart/2005/8/layout/orgChart1"/>
    <dgm:cxn modelId="{7D4469A2-1424-4912-9C78-B57E559DCFDC}" type="presParOf" srcId="{A03FF15A-F926-452D-ACD5-3405E00AF0EE}" destId="{13E41A0B-DFAA-4DFC-B5CA-9A3957761E73}" srcOrd="1" destOrd="0" presId="urn:microsoft.com/office/officeart/2005/8/layout/orgChart1"/>
    <dgm:cxn modelId="{57872DE7-18F2-4A81-8FCE-1FF65FC619D0}" type="presParOf" srcId="{A03FF15A-F926-452D-ACD5-3405E00AF0EE}" destId="{CC08A159-DE70-48D0-9542-BA780B3D6CD8}" srcOrd="2" destOrd="0" presId="urn:microsoft.com/office/officeart/2005/8/layout/orgChart1"/>
    <dgm:cxn modelId="{53B52E7D-FB4F-4FD3-88A3-0D94F1FA4ED3}" type="presParOf" srcId="{F16686EF-C710-425C-8A0B-040F494461CB}" destId="{CD24A7B8-A360-4605-BCB7-C7BC340A9CD6}" srcOrd="2" destOrd="0" presId="urn:microsoft.com/office/officeart/2005/8/layout/orgChart1"/>
    <dgm:cxn modelId="{40631A35-AD00-48E1-84B6-228FC09EA072}" type="presParOf" srcId="{F16686EF-C710-425C-8A0B-040F494461CB}" destId="{3727294C-CE51-4DCC-B20E-3FAD9CD64FD3}" srcOrd="3" destOrd="0" presId="urn:microsoft.com/office/officeart/2005/8/layout/orgChart1"/>
    <dgm:cxn modelId="{D2AB177F-2897-4E90-9CC5-51E73E628B09}" type="presParOf" srcId="{3727294C-CE51-4DCC-B20E-3FAD9CD64FD3}" destId="{A0E8856D-33FE-4DFC-AEF5-A97E5C6F05ED}" srcOrd="0" destOrd="0" presId="urn:microsoft.com/office/officeart/2005/8/layout/orgChart1"/>
    <dgm:cxn modelId="{0CD4E498-88A2-41B1-86F7-EAF4B6E43C42}" type="presParOf" srcId="{A0E8856D-33FE-4DFC-AEF5-A97E5C6F05ED}" destId="{EA346240-C615-44AA-8522-07B2922F30D4}" srcOrd="0" destOrd="0" presId="urn:microsoft.com/office/officeart/2005/8/layout/orgChart1"/>
    <dgm:cxn modelId="{A921A944-92AA-4D22-934B-E8300E0D3405}" type="presParOf" srcId="{A0E8856D-33FE-4DFC-AEF5-A97E5C6F05ED}" destId="{ABA09512-AD1A-4640-BC39-0B9FB535B6BA}" srcOrd="1" destOrd="0" presId="urn:microsoft.com/office/officeart/2005/8/layout/orgChart1"/>
    <dgm:cxn modelId="{D630A89F-5FC8-49E0-8A23-346372CEDF9E}" type="presParOf" srcId="{3727294C-CE51-4DCC-B20E-3FAD9CD64FD3}" destId="{F81BFADC-9DAF-4226-9C64-E754BC2B0E50}" srcOrd="1" destOrd="0" presId="urn:microsoft.com/office/officeart/2005/8/layout/orgChart1"/>
    <dgm:cxn modelId="{3FC6EDB6-3265-4B01-BED7-DA2BCEE5ED33}" type="presParOf" srcId="{F81BFADC-9DAF-4226-9C64-E754BC2B0E50}" destId="{A3C7F26E-4781-4B16-9B4B-2EECD82450F8}" srcOrd="0" destOrd="0" presId="urn:microsoft.com/office/officeart/2005/8/layout/orgChart1"/>
    <dgm:cxn modelId="{FA791295-BF13-46C5-9A76-4E0CA1827C0F}" type="presParOf" srcId="{F81BFADC-9DAF-4226-9C64-E754BC2B0E50}" destId="{F08AE221-EC25-4544-989E-C2FADD0B6F42}" srcOrd="1" destOrd="0" presId="urn:microsoft.com/office/officeart/2005/8/layout/orgChart1"/>
    <dgm:cxn modelId="{CFE24C2B-C819-48B1-A76D-93CC2F5E8FE5}" type="presParOf" srcId="{F08AE221-EC25-4544-989E-C2FADD0B6F42}" destId="{87ECB6A9-F2EB-4350-B5FB-A629255878B4}" srcOrd="0" destOrd="0" presId="urn:microsoft.com/office/officeart/2005/8/layout/orgChart1"/>
    <dgm:cxn modelId="{346DD174-07B1-4B64-9981-0CF0373F9CDA}" type="presParOf" srcId="{87ECB6A9-F2EB-4350-B5FB-A629255878B4}" destId="{BB39DEFB-1CAF-4966-AAFB-047D0DB4C845}" srcOrd="0" destOrd="0" presId="urn:microsoft.com/office/officeart/2005/8/layout/orgChart1"/>
    <dgm:cxn modelId="{B93997BE-C305-49CE-AED4-42719E2B687E}" type="presParOf" srcId="{87ECB6A9-F2EB-4350-B5FB-A629255878B4}" destId="{266708F1-9F6A-43EA-8FA3-1FE758149C01}" srcOrd="1" destOrd="0" presId="urn:microsoft.com/office/officeart/2005/8/layout/orgChart1"/>
    <dgm:cxn modelId="{1D185D49-C7A0-43DA-8F59-3FF8DF0F5FC2}" type="presParOf" srcId="{F08AE221-EC25-4544-989E-C2FADD0B6F42}" destId="{030914E5-7E31-4BE1-90A8-4F00FB727C46}" srcOrd="1" destOrd="0" presId="urn:microsoft.com/office/officeart/2005/8/layout/orgChart1"/>
    <dgm:cxn modelId="{650AFB38-6B5C-4F04-A709-A5485394670C}" type="presParOf" srcId="{F08AE221-EC25-4544-989E-C2FADD0B6F42}" destId="{0D14B7BA-7E6E-4F4D-9F2B-73BB2FF8BD8B}" srcOrd="2" destOrd="0" presId="urn:microsoft.com/office/officeart/2005/8/layout/orgChart1"/>
    <dgm:cxn modelId="{CFE353EB-C9B7-4605-9CAB-E4E44AEB1BEE}" type="presParOf" srcId="{F81BFADC-9DAF-4226-9C64-E754BC2B0E50}" destId="{74FF8B2F-9F77-4B3A-B410-0847393E1435}" srcOrd="2" destOrd="0" presId="urn:microsoft.com/office/officeart/2005/8/layout/orgChart1"/>
    <dgm:cxn modelId="{CC6346FB-B518-4705-B1B7-40835322A334}" type="presParOf" srcId="{F81BFADC-9DAF-4226-9C64-E754BC2B0E50}" destId="{1D36ED88-F5B0-46F2-8861-C934C77CE277}" srcOrd="3" destOrd="0" presId="urn:microsoft.com/office/officeart/2005/8/layout/orgChart1"/>
    <dgm:cxn modelId="{A321F175-7112-46C7-93DB-9F18B3E215FC}" type="presParOf" srcId="{1D36ED88-F5B0-46F2-8861-C934C77CE277}" destId="{71D144A5-315B-4275-AB24-E25E2EC3E717}" srcOrd="0" destOrd="0" presId="urn:microsoft.com/office/officeart/2005/8/layout/orgChart1"/>
    <dgm:cxn modelId="{7987AB27-1365-47A2-B6D9-23A53EECE50B}" type="presParOf" srcId="{71D144A5-315B-4275-AB24-E25E2EC3E717}" destId="{F3B1D049-0FB7-48D9-9100-FC6EC317F8D1}" srcOrd="0" destOrd="0" presId="urn:microsoft.com/office/officeart/2005/8/layout/orgChart1"/>
    <dgm:cxn modelId="{DF788BCC-2F3B-4A2A-AF50-6916EA53B519}" type="presParOf" srcId="{71D144A5-315B-4275-AB24-E25E2EC3E717}" destId="{C9728619-E5E5-49A7-9D87-BD95CCD88975}" srcOrd="1" destOrd="0" presId="urn:microsoft.com/office/officeart/2005/8/layout/orgChart1"/>
    <dgm:cxn modelId="{DCD26F54-3912-4C3D-BED4-2565EB938484}" type="presParOf" srcId="{1D36ED88-F5B0-46F2-8861-C934C77CE277}" destId="{FFBA249A-98A2-473C-B820-151E626C058C}" srcOrd="1" destOrd="0" presId="urn:microsoft.com/office/officeart/2005/8/layout/orgChart1"/>
    <dgm:cxn modelId="{D7294BBB-94C8-4CDB-8B96-7BF05794F606}" type="presParOf" srcId="{FFBA249A-98A2-473C-B820-151E626C058C}" destId="{CED121FB-3A06-4086-8BCF-013E7D942DB1}" srcOrd="0" destOrd="0" presId="urn:microsoft.com/office/officeart/2005/8/layout/orgChart1"/>
    <dgm:cxn modelId="{0CFB629A-10E6-4203-8A7D-D0646D84467A}" type="presParOf" srcId="{FFBA249A-98A2-473C-B820-151E626C058C}" destId="{16A53F52-15E5-4D6E-AFA9-E2726925B598}" srcOrd="1" destOrd="0" presId="urn:microsoft.com/office/officeart/2005/8/layout/orgChart1"/>
    <dgm:cxn modelId="{E02BFE21-5251-4207-AC98-A15D307AC80C}" type="presParOf" srcId="{16A53F52-15E5-4D6E-AFA9-E2726925B598}" destId="{28ABBD37-69D2-4786-B207-614E017E288A}" srcOrd="0" destOrd="0" presId="urn:microsoft.com/office/officeart/2005/8/layout/orgChart1"/>
    <dgm:cxn modelId="{1DB2DF27-9359-4A45-976C-C946354B3255}" type="presParOf" srcId="{28ABBD37-69D2-4786-B207-614E017E288A}" destId="{AB239D52-4DDA-4085-8374-21AA30F2727D}" srcOrd="0" destOrd="0" presId="urn:microsoft.com/office/officeart/2005/8/layout/orgChart1"/>
    <dgm:cxn modelId="{0F5E6CB7-479B-4983-A0FC-22F24F585403}" type="presParOf" srcId="{28ABBD37-69D2-4786-B207-614E017E288A}" destId="{A154E78B-F5A5-4992-9A9A-D94B1BEB278E}" srcOrd="1" destOrd="0" presId="urn:microsoft.com/office/officeart/2005/8/layout/orgChart1"/>
    <dgm:cxn modelId="{77332BE7-A6A7-421D-A336-B90B843EAC3D}" type="presParOf" srcId="{16A53F52-15E5-4D6E-AFA9-E2726925B598}" destId="{0B5740BB-D4D9-40DF-B4B4-8FCC4F7BA4B7}" srcOrd="1" destOrd="0" presId="urn:microsoft.com/office/officeart/2005/8/layout/orgChart1"/>
    <dgm:cxn modelId="{B0177A86-B248-4EB2-822D-F4F7E0908D9E}" type="presParOf" srcId="{16A53F52-15E5-4D6E-AFA9-E2726925B598}" destId="{08B54227-DC61-409F-B8BF-77981BD7D075}" srcOrd="2" destOrd="0" presId="urn:microsoft.com/office/officeart/2005/8/layout/orgChart1"/>
    <dgm:cxn modelId="{849D14BF-D2C1-4356-9328-334240D78A66}" type="presParOf" srcId="{FFBA249A-98A2-473C-B820-151E626C058C}" destId="{5C6A4D6C-FFAD-42A4-80EC-91984245E83E}" srcOrd="2" destOrd="0" presId="urn:microsoft.com/office/officeart/2005/8/layout/orgChart1"/>
    <dgm:cxn modelId="{AE397A14-6C35-41D1-9C00-920530922626}" type="presParOf" srcId="{FFBA249A-98A2-473C-B820-151E626C058C}" destId="{1F099CFB-B6E6-4681-8362-3E3C759F941A}" srcOrd="3" destOrd="0" presId="urn:microsoft.com/office/officeart/2005/8/layout/orgChart1"/>
    <dgm:cxn modelId="{EA77BDD0-2F7C-43BE-B8E3-2AE6A1700886}" type="presParOf" srcId="{1F099CFB-B6E6-4681-8362-3E3C759F941A}" destId="{66988368-6839-4748-BC07-7D0735F2D754}" srcOrd="0" destOrd="0" presId="urn:microsoft.com/office/officeart/2005/8/layout/orgChart1"/>
    <dgm:cxn modelId="{5EDAD390-9F6B-456C-B6F7-269BFE30A68C}" type="presParOf" srcId="{66988368-6839-4748-BC07-7D0735F2D754}" destId="{63A33643-54F4-401E-A9CA-C4AD0B21316A}" srcOrd="0" destOrd="0" presId="urn:microsoft.com/office/officeart/2005/8/layout/orgChart1"/>
    <dgm:cxn modelId="{55DE8329-DCEA-42CC-9683-F9AF5A389E8C}" type="presParOf" srcId="{66988368-6839-4748-BC07-7D0735F2D754}" destId="{F0E65AF2-773D-4579-8604-200A90782208}" srcOrd="1" destOrd="0" presId="urn:microsoft.com/office/officeart/2005/8/layout/orgChart1"/>
    <dgm:cxn modelId="{B0A57685-AA84-4E71-A246-1EBED078C600}" type="presParOf" srcId="{1F099CFB-B6E6-4681-8362-3E3C759F941A}" destId="{8EA6FD7D-1B03-412B-9011-51046529AC33}" srcOrd="1" destOrd="0" presId="urn:microsoft.com/office/officeart/2005/8/layout/orgChart1"/>
    <dgm:cxn modelId="{2CC9A92D-9ADA-453F-9B8C-2953CD275ABD}" type="presParOf" srcId="{1F099CFB-B6E6-4681-8362-3E3C759F941A}" destId="{06F380C6-5A91-4AE3-BB87-76949BA34B3A}" srcOrd="2" destOrd="0" presId="urn:microsoft.com/office/officeart/2005/8/layout/orgChart1"/>
    <dgm:cxn modelId="{047E53E2-253E-4875-A51B-0B620FD74370}" type="presParOf" srcId="{1D36ED88-F5B0-46F2-8861-C934C77CE277}" destId="{1ABACAEE-61B5-4B3E-9104-58D03390756A}" srcOrd="2" destOrd="0" presId="urn:microsoft.com/office/officeart/2005/8/layout/orgChart1"/>
    <dgm:cxn modelId="{0C13B483-6F6D-4462-A632-C1AF4B145353}" type="presParOf" srcId="{3727294C-CE51-4DCC-B20E-3FAD9CD64FD3}" destId="{9678FC57-9A2A-407B-9CEE-DD21E41EF259}" srcOrd="2" destOrd="0" presId="urn:microsoft.com/office/officeart/2005/8/layout/orgChart1"/>
    <dgm:cxn modelId="{71BFAB44-E3CA-4B7B-8C85-7F548383CC92}" type="presParOf" srcId="{7C197F86-9A08-4239-A099-A4F9765923B5}" destId="{D131487F-848F-4079-8A51-02EFC1ABCEF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7B0F3174-0118-480E-9C14-A2492493843D}" type="datetimeFigureOut">
              <a:rPr lang="sk-SK"/>
              <a:pPr>
                <a:defRPr/>
              </a:pPr>
              <a:t>18.12.2012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12BBA97D-F486-4EA5-9C2C-02E35F88D1E7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616627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93A067D-47A8-40D9-A8FA-DB329B3BD87B}" type="datetimeFigureOut">
              <a:rPr lang="sk-SK"/>
              <a:pPr>
                <a:defRPr/>
              </a:pPr>
              <a:t>18.12.2012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k-SK" noProof="0" smtClean="0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 noProof="0" smtClean="0"/>
              <a:t>Upravte štýl predlohy textu.</a:t>
            </a:r>
          </a:p>
          <a:p>
            <a:pPr lvl="1"/>
            <a:r>
              <a:rPr lang="sk-SK" noProof="0" smtClean="0"/>
              <a:t>Druhá úroveň</a:t>
            </a:r>
          </a:p>
          <a:p>
            <a:pPr lvl="2"/>
            <a:r>
              <a:rPr lang="sk-SK" noProof="0" smtClean="0"/>
              <a:t>Tretia úroveň</a:t>
            </a:r>
          </a:p>
          <a:p>
            <a:pPr lvl="3"/>
            <a:r>
              <a:rPr lang="sk-SK" noProof="0" smtClean="0"/>
              <a:t>Štvrtá úroveň</a:t>
            </a:r>
          </a:p>
          <a:p>
            <a:pPr lvl="4"/>
            <a:r>
              <a:rPr lang="sk-SK" noProof="0" smtClean="0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7982A80-CA35-4BEF-A4B5-71F3F9191D93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7763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7982A80-CA35-4BEF-A4B5-71F3F9191D93}" type="slidenum">
              <a:rPr lang="sk-SK" smtClean="0"/>
              <a:pPr>
                <a:defRPr/>
              </a:pPr>
              <a:t>4</a:t>
            </a:fld>
            <a:endParaRPr lang="sk-SK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vesela\Desktop\ppt_back1_RGB_reduced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aseline="0"/>
            </a:lvl1pPr>
          </a:lstStyle>
          <a:p>
            <a:r>
              <a:rPr lang="sk-SK" dirty="0" smtClean="0"/>
              <a:t>Názov predmetu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dirty="0" smtClean="0"/>
              <a:t>Autor prezentácie</a:t>
            </a:r>
            <a:br>
              <a:rPr lang="sk-SK" dirty="0" smtClean="0"/>
            </a:br>
            <a:r>
              <a:rPr lang="sk-SK" dirty="0" smtClean="0"/>
              <a:t>Katedra</a:t>
            </a:r>
            <a:br>
              <a:rPr lang="sk-SK" dirty="0" smtClean="0"/>
            </a:br>
            <a:r>
              <a:rPr lang="sk-SK" dirty="0" smtClean="0"/>
              <a:t>2012/2013</a:t>
            </a:r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pt-BR" smtClean="0"/>
              <a:t>Katedra ekonómie a financií   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28C7D05-BA4E-4118-B947-39078D4C0D2C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82203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zloženie obsah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060848"/>
            <a:ext cx="8229600" cy="1143000"/>
          </a:xfrm>
        </p:spPr>
        <p:txBody>
          <a:bodyPr/>
          <a:lstStyle/>
          <a:p>
            <a:r>
              <a:rPr lang="sk-SK" dirty="0" smtClean="0"/>
              <a:t>Upravte štýly predlohy textu</a:t>
            </a:r>
            <a:endParaRPr lang="sk-SK" dirty="0"/>
          </a:p>
        </p:txBody>
      </p:sp>
      <p:sp>
        <p:nvSpPr>
          <p:cNvPr id="3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4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Katedra ekonómie a financií   doc. Ing. Elena Beňová, PhD., doc. Ing. Erika Neubauerová, PhD.</a:t>
            </a:r>
            <a:endParaRPr lang="sk-SK"/>
          </a:p>
        </p:txBody>
      </p:sp>
      <p:sp>
        <p:nvSpPr>
          <p:cNvPr id="5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8C189-7665-4BD3-925C-A6CF776F0416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888624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pt-BR" smtClean="0"/>
              <a:t>Katedra ekonómie a financií   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0681432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Katedra ekonómie a financií   doc. Ing. Elena Beňová, PhD., doc. Ing. Erika Neubauerová, PhD.</a:t>
            </a: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334064-61C7-43F6-9A19-1678EED375D7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21336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8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Katedra ekonómie a financií   doc. Ing. Elena Beňová, PhD., doc. Ing. Erika Neubauerová, PhD.</a:t>
            </a:r>
            <a:endParaRPr lang="sk-SK"/>
          </a:p>
        </p:txBody>
      </p:sp>
      <p:sp>
        <p:nvSpPr>
          <p:cNvPr id="9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CCAAA3-82C0-481B-A8B9-73AB1F58809D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78280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3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Katedra ekonómie a financií   doc. Ing. Elena Beňová, PhD., doc. Ing. Erika Neubauerová, PhD.</a:t>
            </a:r>
            <a:endParaRPr lang="sk-SK"/>
          </a:p>
        </p:txBody>
      </p:sp>
      <p:sp>
        <p:nvSpPr>
          <p:cNvPr id="4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878E24-7E34-411B-ACCE-5C3DE8E5A52C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96815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k-SK" noProof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Katedra ekonómie a financií   doc. Ing. Elena Beňová, PhD., doc. Ing. Erika Neubauerová, PhD.</a:t>
            </a: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85E28F-E315-4B75-A22C-0BA74F3472DA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65371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C:\Users\vesela\Desktop\ppt_back3_RGB_reduced.jpg"/>
          <p:cNvPicPr>
            <a:picLocks noChangeAspect="1" noChangeArrowheads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Zástupný symbol nadpisu 1"/>
          <p:cNvSpPr>
            <a:spLocks noGrp="1"/>
          </p:cNvSpPr>
          <p:nvPr>
            <p:ph type="title"/>
          </p:nvPr>
        </p:nvSpPr>
        <p:spPr bwMode="auto">
          <a:xfrm>
            <a:off x="1187450" y="274638"/>
            <a:ext cx="749935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Upravte štýly predlohy textu</a:t>
            </a:r>
          </a:p>
        </p:txBody>
      </p:sp>
      <p:sp>
        <p:nvSpPr>
          <p:cNvPr id="1028" name="Zástupný symbol tex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sk-SK" smtClean="0"/>
              <a:t>2012/2013</a:t>
            </a:r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pt-BR" smtClean="0"/>
              <a:t>Katedra ekonómie a financií   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C4C25D8-CEA4-4C5F-A8D3-88F01249A542}" type="slidenum">
              <a:rPr lang="sk-SK" smtClean="0"/>
              <a:pPr>
                <a:defRPr/>
              </a:pPr>
              <a:t>‹#›</a:t>
            </a:fld>
            <a:endParaRPr lang="sk-SK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8" r:id="rId4"/>
    <p:sldLayoutId id="2147483679" r:id="rId5"/>
    <p:sldLayoutId id="2147483681" r:id="rId6"/>
    <p:sldLayoutId id="2147483683" r:id="rId7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sk-SK" b="1" dirty="0">
                <a:latin typeface="Arial" charset="0"/>
              </a:rPr>
              <a:t>Ekonomika verejného sektora</a:t>
            </a:r>
            <a:endParaRPr lang="sk-SK" dirty="0" smtClean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k-SK" i="1" dirty="0">
                <a:latin typeface="Arial" charset="0"/>
              </a:rPr>
              <a:t>doc. Ing. Elena Beňová</a:t>
            </a:r>
            <a:r>
              <a:rPr lang="sk-SK" i="1">
                <a:latin typeface="Arial" charset="0"/>
              </a:rPr>
              <a:t>, </a:t>
            </a:r>
            <a:r>
              <a:rPr lang="sk-SK" i="1" smtClean="0">
                <a:latin typeface="Arial" charset="0"/>
              </a:rPr>
              <a:t>PhD.</a:t>
            </a:r>
            <a:endParaRPr lang="sk-SK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627784" y="6356350"/>
            <a:ext cx="4608512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   </a:t>
            </a:r>
            <a:endParaRPr lang="sk-SK" smtClean="0"/>
          </a:p>
          <a:p>
            <a:pPr>
              <a:defRPr/>
            </a:pPr>
            <a:r>
              <a:rPr lang="pt-BR" smtClean="0"/>
              <a:t>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10</a:t>
            </a:fld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1331640" y="404664"/>
            <a:ext cx="7499350" cy="706437"/>
          </a:xfrm>
        </p:spPr>
        <p:txBody>
          <a:bodyPr/>
          <a:lstStyle/>
          <a:p>
            <a:r>
              <a:rPr lang="sk-SK" sz="4000" u="sng" dirty="0"/>
              <a:t>Politické ideológie vo vzťahu k funkciám štátu</a:t>
            </a:r>
          </a:p>
        </p:txBody>
      </p:sp>
      <p:graphicFrame>
        <p:nvGraphicFramePr>
          <p:cNvPr id="7" name="Zástupný symbol obsahu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84643780"/>
              </p:ext>
            </p:extLst>
          </p:nvPr>
        </p:nvGraphicFramePr>
        <p:xfrm>
          <a:off x="395536" y="1772816"/>
          <a:ext cx="8229600" cy="36881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867074">
                <a:tc>
                  <a:txBody>
                    <a:bodyPr/>
                    <a:lstStyle/>
                    <a:p>
                      <a:pPr algn="ctr"/>
                      <a:endParaRPr lang="sk-SK" sz="2800" b="1" i="1" dirty="0"/>
                    </a:p>
                  </a:txBody>
                  <a:tcPr marL="91438" marR="91438" marT="45727" marB="45727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2800" b="1" i="1" dirty="0" smtClean="0"/>
                        <a:t>regulácia ekonomická</a:t>
                      </a:r>
                    </a:p>
                  </a:txBody>
                  <a:tcPr marL="91438" marR="91438" marT="45727" marB="45727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2800" b="1" i="1" dirty="0" smtClean="0"/>
                        <a:t>sloboda ekonomická</a:t>
                      </a:r>
                    </a:p>
                  </a:txBody>
                  <a:tcPr marL="91438" marR="91438" marT="45727" marB="45727">
                    <a:solidFill>
                      <a:srgbClr val="00B050"/>
                    </a:solidFill>
                  </a:tcPr>
                </a:tc>
              </a:tr>
              <a:tr h="125865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2800" b="1" i="1" dirty="0" smtClean="0"/>
                        <a:t>sloboda politická</a:t>
                      </a:r>
                    </a:p>
                    <a:p>
                      <a:pPr algn="ctr"/>
                      <a:endParaRPr lang="sk-SK" sz="2800" b="1" i="1" dirty="0"/>
                    </a:p>
                  </a:txBody>
                  <a:tcPr marL="91438" marR="91438" marT="45727" marB="45727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2800" dirty="0" smtClean="0"/>
                        <a:t>socialisti</a:t>
                      </a:r>
                    </a:p>
                    <a:p>
                      <a:pPr algn="ctr"/>
                      <a:endParaRPr lang="sk-SK" sz="2800" dirty="0"/>
                    </a:p>
                  </a:txBody>
                  <a:tcPr marL="91438" marR="91438" marT="45727" marB="45727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2800" dirty="0" smtClean="0"/>
                        <a:t>liberáli</a:t>
                      </a:r>
                    </a:p>
                    <a:p>
                      <a:pPr algn="ctr"/>
                      <a:r>
                        <a:rPr lang="sk-SK" sz="2800" dirty="0" smtClean="0"/>
                        <a:t>(</a:t>
                      </a:r>
                      <a:r>
                        <a:rPr lang="sk-SK" sz="2800" dirty="0" err="1" smtClean="0"/>
                        <a:t>libertariáni</a:t>
                      </a:r>
                      <a:r>
                        <a:rPr lang="sk-SK" sz="2800" dirty="0" smtClean="0"/>
                        <a:t>)</a:t>
                      </a:r>
                    </a:p>
                    <a:p>
                      <a:pPr algn="ctr"/>
                      <a:endParaRPr lang="sk-SK" sz="2800" dirty="0"/>
                    </a:p>
                  </a:txBody>
                  <a:tcPr marL="91438" marR="91438" marT="45727" marB="45727">
                    <a:solidFill>
                      <a:srgbClr val="92D050"/>
                    </a:solidFill>
                  </a:tcPr>
                </a:tc>
              </a:tr>
              <a:tr h="1332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2800" b="1" i="1" dirty="0" smtClean="0"/>
                        <a:t>regulácia politická</a:t>
                      </a:r>
                    </a:p>
                    <a:p>
                      <a:pPr algn="ctr"/>
                      <a:endParaRPr lang="sk-SK" sz="2800" dirty="0"/>
                    </a:p>
                  </a:txBody>
                  <a:tcPr marL="91438" marR="91438" marT="45727" marB="45727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2800" dirty="0" smtClean="0"/>
                        <a:t>komunisti</a:t>
                      </a:r>
                    </a:p>
                    <a:p>
                      <a:pPr algn="ctr"/>
                      <a:r>
                        <a:rPr lang="sk-SK" sz="2800" dirty="0" smtClean="0"/>
                        <a:t>(populisti)</a:t>
                      </a:r>
                    </a:p>
                    <a:p>
                      <a:pPr algn="ctr"/>
                      <a:endParaRPr lang="sk-SK" sz="2800" b="1" i="1" dirty="0"/>
                    </a:p>
                  </a:txBody>
                  <a:tcPr marL="91438" marR="91438" marT="45727" marB="45727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2800" dirty="0" err="1" smtClean="0"/>
                        <a:t>konzervativci</a:t>
                      </a:r>
                      <a:endParaRPr lang="sk-SK" sz="2800" dirty="0" smtClean="0"/>
                    </a:p>
                    <a:p>
                      <a:pPr algn="ctr"/>
                      <a:endParaRPr lang="sk-SK" sz="2800" b="1" i="1" dirty="0"/>
                    </a:p>
                  </a:txBody>
                  <a:tcPr marL="91438" marR="91438" marT="45727" marB="45727"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372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87624" y="404664"/>
            <a:ext cx="7499350" cy="706437"/>
          </a:xfrm>
        </p:spPr>
        <p:txBody>
          <a:bodyPr/>
          <a:lstStyle/>
          <a:p>
            <a:r>
              <a:rPr lang="sk-SK" sz="4000" u="sng" dirty="0"/>
              <a:t>Národné hospodárstvo 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/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dirty="0"/>
              <a:t>súhrn všetkých ekonomických prostriedkov a vzťahov hospodárskych subjektov určitého štátu alebo hospodárskeho priestoru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dirty="0"/>
              <a:t>funguje vždy v určitom hospodársko-politickom systéme, teda je východiskom chápania funkcií štátu</a:t>
            </a:r>
          </a:p>
          <a:p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123728" y="6356350"/>
            <a:ext cx="4680520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  </a:t>
            </a:r>
            <a:endParaRPr lang="sk-SK" smtClean="0"/>
          </a:p>
          <a:p>
            <a:pPr>
              <a:defRPr/>
            </a:pPr>
            <a:r>
              <a:rPr lang="pt-BR" smtClean="0"/>
              <a:t> 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11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01372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627784" y="6356350"/>
            <a:ext cx="4320480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   </a:t>
            </a:r>
            <a:endParaRPr lang="sk-SK" smtClean="0"/>
          </a:p>
          <a:p>
            <a:pPr>
              <a:defRPr/>
            </a:pPr>
            <a:r>
              <a:rPr lang="pt-BR" smtClean="0"/>
              <a:t>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12</a:t>
            </a:fld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1259632" y="188640"/>
            <a:ext cx="7499350" cy="706437"/>
          </a:xfrm>
        </p:spPr>
        <p:txBody>
          <a:bodyPr/>
          <a:lstStyle/>
          <a:p>
            <a:r>
              <a:rPr lang="sk-SK" u="sng" dirty="0"/>
              <a:t>Národné hospodárstvo</a:t>
            </a:r>
          </a:p>
        </p:txBody>
      </p:sp>
      <p:sp>
        <p:nvSpPr>
          <p:cNvPr id="7" name="Obdĺžnik 6"/>
          <p:cNvSpPr/>
          <p:nvPr/>
        </p:nvSpPr>
        <p:spPr>
          <a:xfrm>
            <a:off x="323528" y="1268760"/>
            <a:ext cx="3024187" cy="1800225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/>
              <a:t>Hospodársky systém – trhový mechanizmus (ekonomický trh)</a:t>
            </a:r>
          </a:p>
        </p:txBody>
      </p:sp>
      <p:sp>
        <p:nvSpPr>
          <p:cNvPr id="8" name="Obdĺžnik 7"/>
          <p:cNvSpPr/>
          <p:nvPr/>
        </p:nvSpPr>
        <p:spPr>
          <a:xfrm>
            <a:off x="468313" y="3716338"/>
            <a:ext cx="2590800" cy="936625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/>
              <a:t>Súkromný sektor</a:t>
            </a:r>
          </a:p>
        </p:txBody>
      </p:sp>
      <p:sp>
        <p:nvSpPr>
          <p:cNvPr id="9" name="Šípka doprava 8"/>
          <p:cNvSpPr/>
          <p:nvPr/>
        </p:nvSpPr>
        <p:spPr>
          <a:xfrm>
            <a:off x="3059113" y="3933825"/>
            <a:ext cx="3313112" cy="719138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dirty="0"/>
              <a:t>Nedokonalosti  trhu</a:t>
            </a:r>
          </a:p>
        </p:txBody>
      </p:sp>
      <p:sp>
        <p:nvSpPr>
          <p:cNvPr id="10" name="Obdĺžnik 9"/>
          <p:cNvSpPr/>
          <p:nvPr/>
        </p:nvSpPr>
        <p:spPr>
          <a:xfrm>
            <a:off x="5508625" y="1340198"/>
            <a:ext cx="3024188" cy="1728787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/>
              <a:t>Politický systém – demokracia (politický trh)</a:t>
            </a:r>
          </a:p>
        </p:txBody>
      </p:sp>
      <p:sp>
        <p:nvSpPr>
          <p:cNvPr id="11" name="Obdĺžnik 10"/>
          <p:cNvSpPr/>
          <p:nvPr/>
        </p:nvSpPr>
        <p:spPr>
          <a:xfrm>
            <a:off x="6372225" y="3789363"/>
            <a:ext cx="2160588" cy="8636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/>
              <a:t>Verejný sektor</a:t>
            </a:r>
          </a:p>
        </p:txBody>
      </p:sp>
      <p:sp>
        <p:nvSpPr>
          <p:cNvPr id="12" name="Šípka dolu 11"/>
          <p:cNvSpPr/>
          <p:nvPr/>
        </p:nvSpPr>
        <p:spPr>
          <a:xfrm>
            <a:off x="7164388" y="3068986"/>
            <a:ext cx="503237" cy="720378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/>
          </a:p>
        </p:txBody>
      </p:sp>
      <p:sp>
        <p:nvSpPr>
          <p:cNvPr id="13" name="Šípka hore a doľava 12"/>
          <p:cNvSpPr/>
          <p:nvPr/>
        </p:nvSpPr>
        <p:spPr>
          <a:xfrm>
            <a:off x="5580063" y="4652963"/>
            <a:ext cx="2879725" cy="1296987"/>
          </a:xfrm>
          <a:prstGeom prst="leftUp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dirty="0"/>
              <a:t>Zlyháva trh aj štát</a:t>
            </a:r>
          </a:p>
        </p:txBody>
      </p:sp>
      <p:sp>
        <p:nvSpPr>
          <p:cNvPr id="14" name="Obdĺžnik 13"/>
          <p:cNvSpPr/>
          <p:nvPr/>
        </p:nvSpPr>
        <p:spPr>
          <a:xfrm>
            <a:off x="3419475" y="5084763"/>
            <a:ext cx="2160588" cy="100806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/>
              <a:t>Tretí sektor</a:t>
            </a:r>
          </a:p>
        </p:txBody>
      </p:sp>
    </p:spTree>
    <p:extLst>
      <p:ext uri="{BB962C8B-B14F-4D97-AF65-F5344CB8AC3E}">
        <p14:creationId xmlns:p14="http://schemas.microsoft.com/office/powerpoint/2010/main" val="101372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87624" y="0"/>
            <a:ext cx="7499350" cy="1111101"/>
          </a:xfrm>
        </p:spPr>
        <p:txBody>
          <a:bodyPr/>
          <a:lstStyle/>
          <a:p>
            <a:r>
              <a:rPr lang="sk-SK" sz="4000" u="sng" dirty="0"/>
              <a:t>Prvky trhu a </a:t>
            </a:r>
            <a:r>
              <a:rPr lang="sk-SK" sz="4000" u="sng"/>
              <a:t>prvky </a:t>
            </a:r>
            <a:r>
              <a:rPr lang="sk-SK" sz="4000" u="sng" smtClean="0"/>
              <a:t/>
            </a:r>
            <a:br>
              <a:rPr lang="sk-SK" sz="4000" u="sng" smtClean="0"/>
            </a:br>
            <a:r>
              <a:rPr lang="sk-SK" sz="4000" u="sng" smtClean="0"/>
              <a:t>demokratického </a:t>
            </a:r>
            <a:r>
              <a:rPr lang="sk-SK" sz="4000" u="sng" dirty="0"/>
              <a:t>systém</a:t>
            </a:r>
            <a:r>
              <a:rPr lang="sk-SK" u="sng" dirty="0"/>
              <a:t>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67544" y="1556792"/>
            <a:ext cx="4320480" cy="4525963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sk-SK" b="1" u="sng" dirty="0"/>
              <a:t>Trhový systém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sk-SK" dirty="0">
              <a:latin typeface="+mj-lt"/>
            </a:endParaRPr>
          </a:p>
          <a:p>
            <a:pPr marL="0">
              <a:lnSpc>
                <a:spcPct val="80000"/>
              </a:lnSpc>
              <a:spcBef>
                <a:spcPts val="0"/>
              </a:spcBef>
            </a:pPr>
            <a:r>
              <a:rPr lang="sk-SK" sz="3000" dirty="0"/>
              <a:t>Výmena statkov</a:t>
            </a:r>
          </a:p>
          <a:p>
            <a:pPr marL="0">
              <a:lnSpc>
                <a:spcPct val="80000"/>
              </a:lnSpc>
              <a:spcBef>
                <a:spcPts val="0"/>
              </a:spcBef>
            </a:pPr>
            <a:r>
              <a:rPr lang="sk-SK" sz="3000" dirty="0"/>
              <a:t>Súkromné statky a služby</a:t>
            </a:r>
          </a:p>
          <a:p>
            <a:pPr marL="0">
              <a:lnSpc>
                <a:spcPct val="80000"/>
              </a:lnSpc>
              <a:spcBef>
                <a:spcPts val="0"/>
              </a:spcBef>
            </a:pPr>
            <a:r>
              <a:rPr lang="sk-SK" sz="3000" dirty="0"/>
              <a:t>Individuálny záujem</a:t>
            </a:r>
          </a:p>
          <a:p>
            <a:pPr marL="0">
              <a:lnSpc>
                <a:spcPct val="80000"/>
              </a:lnSpc>
              <a:spcBef>
                <a:spcPts val="0"/>
              </a:spcBef>
            </a:pPr>
            <a:r>
              <a:rPr lang="sk-SK" sz="3000" dirty="0"/>
              <a:t>Neviditeľná ruka</a:t>
            </a:r>
          </a:p>
          <a:p>
            <a:pPr marL="0">
              <a:lnSpc>
                <a:spcPct val="80000"/>
              </a:lnSpc>
              <a:spcBef>
                <a:spcPts val="0"/>
              </a:spcBef>
            </a:pPr>
            <a:r>
              <a:rPr lang="sk-SK" sz="3000" dirty="0"/>
              <a:t>Zisk ako odmena</a:t>
            </a:r>
          </a:p>
          <a:p>
            <a:pPr marL="0">
              <a:lnSpc>
                <a:spcPct val="80000"/>
              </a:lnSpc>
              <a:spcBef>
                <a:spcPts val="0"/>
              </a:spcBef>
            </a:pPr>
            <a:r>
              <a:rPr lang="sk-SK" sz="3000" dirty="0"/>
              <a:t>Obchod </a:t>
            </a:r>
            <a:r>
              <a:rPr lang="sk-SK" sz="3000"/>
              <a:t>ako </a:t>
            </a:r>
            <a:r>
              <a:rPr lang="sk-SK" sz="3000" smtClean="0"/>
              <a:t>hlavná</a:t>
            </a:r>
          </a:p>
          <a:p>
            <a:pPr marL="0">
              <a:lnSpc>
                <a:spcPct val="80000"/>
              </a:lnSpc>
              <a:spcBef>
                <a:spcPts val="0"/>
              </a:spcBef>
              <a:buNone/>
            </a:pPr>
            <a:r>
              <a:rPr lang="sk-SK" sz="3000" smtClean="0"/>
              <a:t>    inštitúcia</a:t>
            </a:r>
            <a:endParaRPr lang="sk-SK" sz="3000" dirty="0"/>
          </a:p>
          <a:p>
            <a:pPr marL="0">
              <a:lnSpc>
                <a:spcPct val="80000"/>
              </a:lnSpc>
              <a:spcBef>
                <a:spcPts val="0"/>
              </a:spcBef>
            </a:pPr>
            <a:r>
              <a:rPr lang="sk-SK" sz="3000"/>
              <a:t>Suverenita </a:t>
            </a:r>
            <a:r>
              <a:rPr lang="sk-SK" sz="3000" smtClean="0"/>
              <a:t>spotrebiteľa</a:t>
            </a:r>
            <a:endParaRPr lang="sk-SK" sz="3000" dirty="0"/>
          </a:p>
          <a:p>
            <a:pPr marL="0" indent="0">
              <a:buNone/>
            </a:pPr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267744" y="6356350"/>
            <a:ext cx="4752528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  </a:t>
            </a:r>
            <a:endParaRPr lang="sk-SK" smtClean="0"/>
          </a:p>
          <a:p>
            <a:pPr>
              <a:defRPr/>
            </a:pPr>
            <a:r>
              <a:rPr lang="pt-BR" smtClean="0"/>
              <a:t> 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13</a:t>
            </a:fld>
            <a:endParaRPr lang="sk-SK" dirty="0"/>
          </a:p>
        </p:txBody>
      </p:sp>
      <p:sp>
        <p:nvSpPr>
          <p:cNvPr id="7" name="BlokTextu 6"/>
          <p:cNvSpPr txBox="1"/>
          <p:nvPr/>
        </p:nvSpPr>
        <p:spPr>
          <a:xfrm>
            <a:off x="4679504" y="1556792"/>
            <a:ext cx="4464496" cy="48197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lnSpc>
                <a:spcPct val="80000"/>
              </a:lnSpc>
              <a:buFontTx/>
              <a:buNone/>
            </a:pPr>
            <a:r>
              <a:rPr lang="sk-SK" sz="3200" b="1" u="sng" dirty="0"/>
              <a:t>Demokratický systém</a:t>
            </a:r>
          </a:p>
          <a:p>
            <a:pPr lvl="1">
              <a:lnSpc>
                <a:spcPct val="80000"/>
              </a:lnSpc>
            </a:pPr>
            <a:endParaRPr lang="sk-SK" sz="3200" dirty="0"/>
          </a:p>
          <a:p>
            <a:pPr marL="742950" lvl="1" indent="-285750">
              <a:lnSpc>
                <a:spcPct val="80000"/>
              </a:lnSpc>
              <a:buFont typeface="Arial" pitchFamily="34" charset="0"/>
              <a:buChar char="•"/>
            </a:pPr>
            <a:r>
              <a:rPr lang="sk-SK" sz="3200" dirty="0"/>
              <a:t>Politické rozhodovanie</a:t>
            </a:r>
          </a:p>
          <a:p>
            <a:pPr marL="742950" lvl="1" indent="-285750">
              <a:lnSpc>
                <a:spcPct val="80000"/>
              </a:lnSpc>
              <a:buFont typeface="Arial" pitchFamily="34" charset="0"/>
              <a:buChar char="•"/>
            </a:pPr>
            <a:r>
              <a:rPr lang="sk-SK" sz="3200" dirty="0"/>
              <a:t>Verejné statky a služby</a:t>
            </a:r>
          </a:p>
          <a:p>
            <a:pPr marL="742950" lvl="1" indent="-285750">
              <a:lnSpc>
                <a:spcPct val="80000"/>
              </a:lnSpc>
              <a:buFont typeface="Arial" pitchFamily="34" charset="0"/>
              <a:buChar char="•"/>
            </a:pPr>
            <a:r>
              <a:rPr lang="sk-SK" sz="3200" dirty="0"/>
              <a:t>Verejný záujem</a:t>
            </a:r>
          </a:p>
          <a:p>
            <a:pPr marL="742950" lvl="1" indent="-285750">
              <a:lnSpc>
                <a:spcPct val="80000"/>
              </a:lnSpc>
              <a:buFont typeface="Arial" pitchFamily="34" charset="0"/>
              <a:buChar char="•"/>
            </a:pPr>
            <a:r>
              <a:rPr lang="sk-SK" sz="3200" dirty="0"/>
              <a:t>Viditeľná ruka</a:t>
            </a:r>
          </a:p>
          <a:p>
            <a:pPr marL="742950" lvl="1" indent="-285750">
              <a:lnSpc>
                <a:spcPct val="80000"/>
              </a:lnSpc>
              <a:buFont typeface="Arial" pitchFamily="34" charset="0"/>
              <a:buChar char="•"/>
            </a:pPr>
            <a:r>
              <a:rPr lang="sk-SK" sz="3200" dirty="0"/>
              <a:t>Moc ako odmena</a:t>
            </a:r>
          </a:p>
          <a:p>
            <a:pPr marL="742950" lvl="1" indent="-285750">
              <a:lnSpc>
                <a:spcPct val="80000"/>
              </a:lnSpc>
              <a:buFont typeface="Arial" pitchFamily="34" charset="0"/>
              <a:buChar char="•"/>
            </a:pPr>
            <a:r>
              <a:rPr lang="sk-SK" sz="3200" dirty="0"/>
              <a:t>Vláda ako hlavná inštitúcia</a:t>
            </a:r>
          </a:p>
          <a:p>
            <a:pPr marL="742950" lvl="1" indent="-285750">
              <a:lnSpc>
                <a:spcPct val="80000"/>
              </a:lnSpc>
              <a:buFont typeface="Arial" pitchFamily="34" charset="0"/>
              <a:buChar char="•"/>
            </a:pPr>
            <a:r>
              <a:rPr lang="sk-SK" sz="3200" dirty="0"/>
              <a:t>Vláda občanov</a:t>
            </a:r>
          </a:p>
        </p:txBody>
      </p:sp>
    </p:spTree>
    <p:extLst>
      <p:ext uri="{BB962C8B-B14F-4D97-AF65-F5344CB8AC3E}">
        <p14:creationId xmlns:p14="http://schemas.microsoft.com/office/powerpoint/2010/main" val="101372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404665"/>
            <a:ext cx="7920880" cy="720079"/>
          </a:xfrm>
        </p:spPr>
        <p:txBody>
          <a:bodyPr/>
          <a:lstStyle/>
          <a:p>
            <a:pPr algn="l"/>
            <a:r>
              <a:rPr lang="sk-SK" sz="3800" b="1" smtClean="0"/>
              <a:t>II. Príčiny existencie verejného sektora</a:t>
            </a:r>
            <a:endParaRPr lang="sk-SK" sz="38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39552" y="1196752"/>
            <a:ext cx="8229600" cy="4886003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sk-SK" sz="2800" b="1" smtClean="0"/>
              <a:t>Existencia verejného sektora vyplýva z: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Arial" charset="0"/>
              <a:buAutoNum type="alphaLcParenR"/>
              <a:defRPr/>
            </a:pPr>
            <a:r>
              <a:rPr lang="sk-SK" sz="2600" smtClean="0"/>
              <a:t> existencie kolektívneho (verejného) záujmu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Arial" charset="0"/>
              <a:buAutoNum type="alphaLcParenR"/>
              <a:defRPr/>
            </a:pPr>
            <a:r>
              <a:rPr lang="sk-SK" sz="2600" smtClean="0"/>
              <a:t> potreby napĺňania funkcií štátu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Arial" charset="0"/>
              <a:buAutoNum type="alphaLcParenR"/>
              <a:defRPr/>
            </a:pPr>
            <a:r>
              <a:rPr lang="sk-SK" sz="2600" smtClean="0"/>
              <a:t> trhových zlyhaní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sk-SK" sz="2800" b="1" smtClean="0"/>
              <a:t>Príčiny existencie verejného sektora: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  <a:defRPr/>
            </a:pPr>
            <a:r>
              <a:rPr lang="sk-SK" sz="2600" smtClean="0"/>
              <a:t> definovanie pojmov individuálny, skupinový a verejný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sk-SK" sz="2600" smtClean="0"/>
              <a:t>    záujem, Paretovo optimum, teória hier, väzňova dilema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sk-SK" sz="2600" smtClean="0"/>
              <a:t>2) funkcie moderného štátu v súčasnosti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sk-SK" sz="2600" smtClean="0"/>
              <a:t>3) nástroje napĺňania funkcií štátu 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sk-SK" sz="2600" smtClean="0"/>
              <a:t>4) štátny intervencionizmus a jeho formy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sk-SK" sz="2600" smtClean="0"/>
              <a:t>5) mikro-, makro- a mimoekonomické dôvody zásahov štátu do ekonomiky prostredníctvom verejného sektora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sk-SK" sz="2800" b="1" smtClean="0"/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sk-SK" sz="2800" b="1" smtClean="0"/>
          </a:p>
          <a:p>
            <a:pPr marL="0" indent="0">
              <a:spcBef>
                <a:spcPts val="0"/>
              </a:spcBef>
              <a:buNone/>
            </a:pPr>
            <a:endParaRPr lang="sk-SK" sz="2800" b="1" smtClean="0"/>
          </a:p>
          <a:p>
            <a:pPr marL="0" indent="0" algn="ctr">
              <a:buNone/>
            </a:pPr>
            <a:endParaRPr lang="sk-SK" sz="2800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339752" y="6356350"/>
            <a:ext cx="5040560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  </a:t>
            </a:r>
            <a:endParaRPr lang="sk-SK" smtClean="0"/>
          </a:p>
          <a:p>
            <a:pPr>
              <a:defRPr/>
            </a:pPr>
            <a:r>
              <a:rPr lang="pt-BR" smtClean="0"/>
              <a:t> 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14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01372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915816" y="6356350"/>
            <a:ext cx="4320480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   </a:t>
            </a:r>
            <a:endParaRPr lang="sk-SK" smtClean="0"/>
          </a:p>
          <a:p>
            <a:pPr>
              <a:defRPr/>
            </a:pPr>
            <a:r>
              <a:rPr lang="pt-BR" smtClean="0"/>
              <a:t>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15</a:t>
            </a:fld>
            <a:endParaRPr lang="sk-SK" dirty="0"/>
          </a:p>
        </p:txBody>
      </p:sp>
      <p:sp>
        <p:nvSpPr>
          <p:cNvPr id="7" name="Obdĺžnik 6"/>
          <p:cNvSpPr/>
          <p:nvPr/>
        </p:nvSpPr>
        <p:spPr>
          <a:xfrm>
            <a:off x="755576" y="836712"/>
            <a:ext cx="8388424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600" b="1" smtClean="0"/>
              <a:t>1. </a:t>
            </a:r>
            <a:r>
              <a:rPr lang="sk-SK" sz="2600" b="1" u="sng" smtClean="0"/>
              <a:t>Záujem:</a:t>
            </a:r>
            <a:r>
              <a:rPr lang="sk-SK" sz="2600" b="1" smtClean="0"/>
              <a:t>   </a:t>
            </a:r>
            <a:r>
              <a:rPr lang="sk-SK" sz="2600" i="1" smtClean="0"/>
              <a:t>individuálny,</a:t>
            </a:r>
            <a:r>
              <a:rPr lang="sk-SK" sz="2600" smtClean="0"/>
              <a:t> s</a:t>
            </a:r>
            <a:r>
              <a:rPr lang="sk-SK" sz="2600" i="1" smtClean="0"/>
              <a:t>kupinový, kolektívny </a:t>
            </a:r>
          </a:p>
          <a:p>
            <a:r>
              <a:rPr lang="sk-SK" sz="2600" smtClean="0"/>
              <a:t>    </a:t>
            </a:r>
            <a:r>
              <a:rPr lang="sk-SK" sz="2600" b="1" smtClean="0"/>
              <a:t>Paretovo optimum</a:t>
            </a:r>
          </a:p>
          <a:p>
            <a:r>
              <a:rPr lang="sk-SK" sz="2600" b="1" smtClean="0"/>
              <a:t>    Teória hier</a:t>
            </a:r>
          </a:p>
          <a:p>
            <a:r>
              <a:rPr lang="sk-SK" sz="2600" b="1" smtClean="0"/>
              <a:t>    Väzňova dilema</a:t>
            </a:r>
          </a:p>
          <a:p>
            <a:r>
              <a:rPr lang="sk-SK" sz="2600" b="1" smtClean="0"/>
              <a:t>2. </a:t>
            </a:r>
            <a:r>
              <a:rPr lang="sk-SK" sz="2600" b="1" u="sng" smtClean="0"/>
              <a:t>Funkcie moderného štátu</a:t>
            </a:r>
          </a:p>
          <a:p>
            <a:r>
              <a:rPr lang="sk-SK" sz="2600" b="1" smtClean="0"/>
              <a:t>3. </a:t>
            </a:r>
            <a:r>
              <a:rPr lang="sk-SK" sz="2600" b="1" u="sng" smtClean="0"/>
              <a:t>Nástroje napĺňania funkcií štátu:</a:t>
            </a:r>
          </a:p>
          <a:p>
            <a:pPr marL="514350" indent="-514350" fontAlgn="auto">
              <a:spcAft>
                <a:spcPts val="0"/>
              </a:spcAft>
              <a:defRPr/>
            </a:pPr>
            <a:r>
              <a:rPr lang="sk-SK" sz="2600" smtClean="0"/>
              <a:t>     a) administratívne</a:t>
            </a:r>
          </a:p>
          <a:p>
            <a:pPr marL="514350" indent="-514350" fontAlgn="auto">
              <a:spcAft>
                <a:spcPts val="0"/>
              </a:spcAft>
              <a:defRPr/>
            </a:pPr>
            <a:r>
              <a:rPr lang="sk-SK" sz="2600" smtClean="0"/>
              <a:t>     b) právne</a:t>
            </a:r>
          </a:p>
          <a:p>
            <a:pPr marL="514350" indent="-514350" fontAlgn="auto">
              <a:spcAft>
                <a:spcPts val="0"/>
              </a:spcAft>
              <a:defRPr/>
            </a:pPr>
            <a:r>
              <a:rPr lang="sk-SK" sz="2600" smtClean="0"/>
              <a:t>     c) informačné</a:t>
            </a:r>
          </a:p>
          <a:p>
            <a:pPr marL="514350" indent="-514350" fontAlgn="auto">
              <a:spcAft>
                <a:spcPts val="0"/>
              </a:spcAft>
              <a:defRPr/>
            </a:pPr>
            <a:r>
              <a:rPr lang="sk-SK" sz="2600" smtClean="0"/>
              <a:t>     d) ekonomické </a:t>
            </a:r>
          </a:p>
          <a:p>
            <a:pPr fontAlgn="auto">
              <a:spcAft>
                <a:spcPts val="0"/>
              </a:spcAft>
              <a:defRPr/>
            </a:pPr>
            <a:r>
              <a:rPr lang="sk-SK" sz="2600" b="1" smtClean="0"/>
              <a:t>4. </a:t>
            </a:r>
            <a:r>
              <a:rPr lang="sk-SK" sz="2600" b="1" u="sng" smtClean="0"/>
              <a:t>Štátny intervencionizmus:</a:t>
            </a:r>
            <a:r>
              <a:rPr lang="sk-SK" sz="2600" smtClean="0"/>
              <a:t>  </a:t>
            </a:r>
            <a:r>
              <a:rPr lang="sk-SK" sz="2400" i="1" smtClean="0"/>
              <a:t>regulácia, privatizácia, verejné,</a:t>
            </a:r>
          </a:p>
          <a:p>
            <a:pPr fontAlgn="auto">
              <a:spcAft>
                <a:spcPts val="0"/>
              </a:spcAft>
              <a:defRPr/>
            </a:pPr>
            <a:r>
              <a:rPr lang="sk-SK" sz="2400" i="1" smtClean="0"/>
              <a:t>     verejnoprospešné podniky, partnerstvo verejného a</a:t>
            </a:r>
          </a:p>
          <a:p>
            <a:pPr fontAlgn="auto">
              <a:spcAft>
                <a:spcPts val="0"/>
              </a:spcAft>
              <a:defRPr/>
            </a:pPr>
            <a:r>
              <a:rPr lang="sk-SK" sz="2400" i="1" smtClean="0"/>
              <a:t>     súkromného sekto</a:t>
            </a:r>
            <a:r>
              <a:rPr lang="sk-SK" sz="2600" i="1" smtClean="0"/>
              <a:t>ra – Public private partnership - PPP</a:t>
            </a:r>
          </a:p>
          <a:p>
            <a:pPr marL="514350" indent="-514350" fontAlgn="auto">
              <a:spcAft>
                <a:spcPts val="0"/>
              </a:spcAft>
              <a:defRPr/>
            </a:pPr>
            <a:endParaRPr lang="sk-SK" sz="2400" smtClean="0"/>
          </a:p>
          <a:p>
            <a:r>
              <a:rPr lang="sk-SK" sz="2400" u="sng" smtClean="0"/>
              <a:t> </a:t>
            </a:r>
            <a:endParaRPr lang="sk-SK" sz="2400" b="1" smtClean="0"/>
          </a:p>
          <a:p>
            <a:endParaRPr lang="sk-SK" sz="2400" b="1" smtClean="0"/>
          </a:p>
          <a:p>
            <a:endParaRPr lang="sk-SK" sz="24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339752" y="6356350"/>
            <a:ext cx="4464496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  </a:t>
            </a:r>
            <a:endParaRPr lang="sk-SK" smtClean="0"/>
          </a:p>
          <a:p>
            <a:pPr>
              <a:defRPr/>
            </a:pPr>
            <a:r>
              <a:rPr lang="pt-BR" smtClean="0"/>
              <a:t> 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16</a:t>
            </a:fld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1115616" y="476672"/>
            <a:ext cx="7499350" cy="706438"/>
          </a:xfrm>
        </p:spPr>
        <p:txBody>
          <a:bodyPr/>
          <a:lstStyle/>
          <a:p>
            <a:r>
              <a:rPr lang="sk-SK" sz="4000" u="sng" dirty="0"/>
              <a:t>5. Príčiny existencie verejného sektora v dôsledku zlyhania trhu</a:t>
            </a:r>
          </a:p>
        </p:txBody>
      </p:sp>
      <p:graphicFrame>
        <p:nvGraphicFramePr>
          <p:cNvPr id="7" name="Zástupný symbol obsahu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23600192"/>
              </p:ext>
            </p:extLst>
          </p:nvPr>
        </p:nvGraphicFramePr>
        <p:xfrm>
          <a:off x="467544" y="1772816"/>
          <a:ext cx="8229600" cy="43497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1631157">
                <a:tc>
                  <a:txBody>
                    <a:bodyPr/>
                    <a:lstStyle/>
                    <a:p>
                      <a:pPr algn="ctr"/>
                      <a:r>
                        <a:rPr lang="sk-SK" sz="2400" b="1" dirty="0" smtClean="0"/>
                        <a:t>Dôvody existencie verejného sektora</a:t>
                      </a:r>
                      <a:endParaRPr lang="sk-SK" sz="2400" b="1" dirty="0"/>
                    </a:p>
                  </a:txBody>
                  <a:tcPr marL="91438" marR="91438" marT="45727" marB="45727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2400" b="1" dirty="0" smtClean="0"/>
                        <a:t>Funkcia </a:t>
                      </a:r>
                      <a:endParaRPr lang="sk-SK" sz="2400" b="1" dirty="0"/>
                    </a:p>
                  </a:txBody>
                  <a:tcPr marL="91438" marR="91438" marT="45727" marB="45727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2400" b="1" dirty="0" smtClean="0"/>
                        <a:t>Vzťah k:</a:t>
                      </a:r>
                      <a:endParaRPr lang="sk-SK" sz="2400" b="1" dirty="0"/>
                    </a:p>
                  </a:txBody>
                  <a:tcPr marL="91438" marR="91438" marT="45727" marB="45727">
                    <a:solidFill>
                      <a:srgbClr val="00B050"/>
                    </a:solidFill>
                  </a:tcPr>
                </a:tc>
              </a:tr>
              <a:tr h="906198">
                <a:tc>
                  <a:txBody>
                    <a:bodyPr/>
                    <a:lstStyle/>
                    <a:p>
                      <a:pPr algn="ctr"/>
                      <a:r>
                        <a:rPr lang="sk-SK" sz="2400" b="1" dirty="0" smtClean="0"/>
                        <a:t>mikroekonomické</a:t>
                      </a:r>
                      <a:endParaRPr lang="sk-SK" sz="2400" b="1" dirty="0"/>
                    </a:p>
                  </a:txBody>
                  <a:tcPr marL="91438" marR="91438" marT="45727" marB="45727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2400" b="1" dirty="0" smtClean="0"/>
                        <a:t>alokačná</a:t>
                      </a:r>
                      <a:endParaRPr lang="sk-SK" sz="2400" b="1" dirty="0"/>
                    </a:p>
                  </a:txBody>
                  <a:tcPr marL="91438" marR="91438" marT="45727" marB="45727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2400" b="1" dirty="0" smtClean="0"/>
                        <a:t>efektívnosti</a:t>
                      </a:r>
                      <a:endParaRPr lang="sk-SK" sz="2400" b="1" dirty="0"/>
                    </a:p>
                  </a:txBody>
                  <a:tcPr marL="91438" marR="91438" marT="45727" marB="45727">
                    <a:solidFill>
                      <a:srgbClr val="92D050"/>
                    </a:solidFill>
                  </a:tcPr>
                </a:tc>
              </a:tr>
              <a:tr h="906198">
                <a:tc>
                  <a:txBody>
                    <a:bodyPr/>
                    <a:lstStyle/>
                    <a:p>
                      <a:pPr algn="ctr"/>
                      <a:r>
                        <a:rPr lang="sk-SK" sz="2400" b="1" dirty="0" smtClean="0"/>
                        <a:t>makroekonomické</a:t>
                      </a:r>
                      <a:endParaRPr lang="sk-SK" sz="2400" b="1" dirty="0"/>
                    </a:p>
                  </a:txBody>
                  <a:tcPr marL="91438" marR="91438" marT="45727" marB="45727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2400" b="1" dirty="0" smtClean="0"/>
                        <a:t>stabilizačná</a:t>
                      </a:r>
                      <a:endParaRPr lang="sk-SK" sz="2400" b="1" dirty="0"/>
                    </a:p>
                  </a:txBody>
                  <a:tcPr marL="91438" marR="91438" marT="45727" marB="45727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2400" b="1" dirty="0" smtClean="0"/>
                        <a:t>stabilite</a:t>
                      </a:r>
                      <a:endParaRPr lang="sk-SK" sz="2400" b="1" dirty="0"/>
                    </a:p>
                  </a:txBody>
                  <a:tcPr marL="91438" marR="91438" marT="45727" marB="45727">
                    <a:solidFill>
                      <a:schemeClr val="bg2"/>
                    </a:solidFill>
                  </a:tcPr>
                </a:tc>
              </a:tr>
              <a:tr h="906198">
                <a:tc>
                  <a:txBody>
                    <a:bodyPr/>
                    <a:lstStyle/>
                    <a:p>
                      <a:pPr algn="ctr"/>
                      <a:r>
                        <a:rPr lang="sk-SK" sz="2400" b="1" dirty="0" smtClean="0"/>
                        <a:t>mimoekonomické</a:t>
                      </a:r>
                      <a:endParaRPr lang="sk-SK" sz="2400" b="1" dirty="0"/>
                    </a:p>
                  </a:txBody>
                  <a:tcPr marL="91438" marR="91438" marT="45727" marB="45727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2400" b="1" dirty="0" smtClean="0"/>
                        <a:t>distribučná</a:t>
                      </a:r>
                      <a:endParaRPr lang="sk-SK" sz="2400" b="1" dirty="0"/>
                    </a:p>
                  </a:txBody>
                  <a:tcPr marL="91438" marR="91438" marT="45727" marB="45727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2400" b="1" dirty="0" smtClean="0"/>
                        <a:t>spravodlivosti</a:t>
                      </a:r>
                      <a:endParaRPr lang="sk-SK" sz="2400" b="1" dirty="0"/>
                    </a:p>
                  </a:txBody>
                  <a:tcPr marL="91438" marR="91438" marT="45727" marB="45727"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372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u="sng" smtClean="0"/>
              <a:t>Verejné statky</a:t>
            </a:r>
            <a:endParaRPr lang="sk-SK" b="1" u="sng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/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dirty="0"/>
              <a:t>Pojem </a:t>
            </a:r>
            <a:r>
              <a:rPr lang="sk-SK" b="1" dirty="0"/>
              <a:t>verejný statok</a:t>
            </a:r>
            <a:r>
              <a:rPr lang="sk-SK" dirty="0"/>
              <a:t> sa zaužíval pre označenie ekonomických statkov hmotného aj nehmotného charakteru, nakoľko v praxi je často veľmi ťažké určiť, či ide o produkt (</a:t>
            </a:r>
            <a:r>
              <a:rPr lang="sk-SK"/>
              <a:t>tovar</a:t>
            </a:r>
            <a:r>
              <a:rPr lang="sk-SK" smtClean="0"/>
              <a:t>) </a:t>
            </a:r>
            <a:r>
              <a:rPr lang="sk-SK" dirty="0"/>
              <a:t>alebo službu.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i="1" dirty="0" err="1"/>
              <a:t>Ako</a:t>
            </a:r>
            <a:r>
              <a:rPr lang="en-US" i="1" dirty="0"/>
              <a:t> </a:t>
            </a:r>
            <a:r>
              <a:rPr lang="en-US" i="1" dirty="0" err="1"/>
              <a:t>príklad</a:t>
            </a:r>
            <a:r>
              <a:rPr lang="en-US" i="1" dirty="0"/>
              <a:t> </a:t>
            </a:r>
            <a:r>
              <a:rPr lang="en-US" i="1" dirty="0" err="1"/>
              <a:t>možno</a:t>
            </a:r>
            <a:r>
              <a:rPr lang="en-US" i="1" dirty="0"/>
              <a:t> </a:t>
            </a:r>
            <a:r>
              <a:rPr lang="en-US" i="1" dirty="0" err="1"/>
              <a:t>uviesť</a:t>
            </a:r>
            <a:r>
              <a:rPr lang="en-US" i="1" dirty="0"/>
              <a:t> </a:t>
            </a:r>
            <a:r>
              <a:rPr lang="en-US" b="1" i="1" dirty="0" err="1"/>
              <a:t>verejné</a:t>
            </a:r>
            <a:r>
              <a:rPr lang="en-US" b="1" i="1" dirty="0"/>
              <a:t> </a:t>
            </a:r>
            <a:r>
              <a:rPr lang="en-US" b="1" i="1" dirty="0" err="1"/>
              <a:t>osvetlenie</a:t>
            </a:r>
            <a:r>
              <a:rPr lang="en-US" i="1" dirty="0"/>
              <a:t>. </a:t>
            </a:r>
            <a:r>
              <a:rPr lang="en-US" i="1" dirty="0" err="1"/>
              <a:t>Hmotným</a:t>
            </a:r>
            <a:r>
              <a:rPr lang="en-US" i="1" dirty="0"/>
              <a:t> </a:t>
            </a:r>
            <a:r>
              <a:rPr lang="en-US" i="1" dirty="0" err="1"/>
              <a:t>statkom</a:t>
            </a:r>
            <a:r>
              <a:rPr lang="en-US" i="1" dirty="0"/>
              <a:t> je </a:t>
            </a:r>
            <a:r>
              <a:rPr lang="en-US" i="1" dirty="0" err="1"/>
              <a:t>pouličná</a:t>
            </a:r>
            <a:r>
              <a:rPr lang="en-US" i="1" dirty="0"/>
              <a:t> </a:t>
            </a:r>
            <a:r>
              <a:rPr lang="en-US" i="1" dirty="0" err="1"/>
              <a:t>lampa</a:t>
            </a:r>
            <a:r>
              <a:rPr lang="en-US" i="1" dirty="0"/>
              <a:t>, </a:t>
            </a:r>
            <a:r>
              <a:rPr lang="en-US" i="1" dirty="0" err="1"/>
              <a:t>ktorá</a:t>
            </a:r>
            <a:r>
              <a:rPr lang="en-US" i="1" dirty="0"/>
              <a:t> </a:t>
            </a:r>
            <a:r>
              <a:rPr lang="en-US" i="1" dirty="0" err="1"/>
              <a:t>produkuje</a:t>
            </a:r>
            <a:r>
              <a:rPr lang="en-US" i="1" dirty="0"/>
              <a:t> </a:t>
            </a:r>
            <a:r>
              <a:rPr lang="en-US" i="1" dirty="0" err="1"/>
              <a:t>svetlo</a:t>
            </a:r>
            <a:r>
              <a:rPr lang="en-US" i="1" dirty="0"/>
              <a:t>, </a:t>
            </a:r>
            <a:r>
              <a:rPr lang="en-US" i="1" dirty="0" err="1"/>
              <a:t>službou</a:t>
            </a:r>
            <a:r>
              <a:rPr lang="en-US" i="1" dirty="0"/>
              <a:t> je </a:t>
            </a:r>
            <a:r>
              <a:rPr lang="en-US" i="1" dirty="0" err="1"/>
              <a:t>osvetlenie</a:t>
            </a:r>
            <a:r>
              <a:rPr lang="en-US" i="1" dirty="0"/>
              <a:t> </a:t>
            </a:r>
            <a:r>
              <a:rPr lang="en-US" i="1" dirty="0" err="1"/>
              <a:t>verejného</a:t>
            </a:r>
            <a:r>
              <a:rPr lang="en-US" i="1" dirty="0"/>
              <a:t> </a:t>
            </a:r>
            <a:r>
              <a:rPr lang="en-US" i="1" dirty="0" err="1"/>
              <a:t>priestranstva</a:t>
            </a:r>
            <a:r>
              <a:rPr lang="en-US" i="1" dirty="0"/>
              <a:t>. </a:t>
            </a:r>
            <a:endParaRPr lang="sk-SK" i="1" dirty="0"/>
          </a:p>
          <a:p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339752" y="6356350"/>
            <a:ext cx="4608512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  </a:t>
            </a:r>
            <a:endParaRPr lang="sk-SK" smtClean="0"/>
          </a:p>
          <a:p>
            <a:pPr>
              <a:defRPr/>
            </a:pPr>
            <a:r>
              <a:rPr lang="pt-BR" smtClean="0"/>
              <a:t> 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17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01372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339752" y="6356350"/>
            <a:ext cx="4824536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 </a:t>
            </a:r>
            <a:endParaRPr lang="sk-SK" smtClean="0"/>
          </a:p>
          <a:p>
            <a:pPr>
              <a:defRPr/>
            </a:pPr>
            <a:r>
              <a:rPr lang="pt-BR" smtClean="0"/>
              <a:t>  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18</a:t>
            </a:fld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1187624" y="260648"/>
            <a:ext cx="7499350" cy="706437"/>
          </a:xfrm>
        </p:spPr>
        <p:txBody>
          <a:bodyPr/>
          <a:lstStyle/>
          <a:p>
            <a:r>
              <a:rPr lang="sk-SK" u="sng" dirty="0"/>
              <a:t>Klasifikácia statkov</a:t>
            </a: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1397992164"/>
              </p:ext>
            </p:extLst>
          </p:nvPr>
        </p:nvGraphicFramePr>
        <p:xfrm>
          <a:off x="323528" y="1124744"/>
          <a:ext cx="8208963" cy="49672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1372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u="sng" dirty="0"/>
              <a:t>Iné členenia statkov</a:t>
            </a:r>
          </a:p>
        </p:txBody>
      </p:sp>
      <p:sp>
        <p:nvSpPr>
          <p:cNvPr id="7" name="Zástupný symbol obsahu 6"/>
          <p:cNvSpPr>
            <a:spLocks noGrp="1"/>
          </p:cNvSpPr>
          <p:nvPr>
            <p:ph sz="half" idx="1"/>
          </p:nvPr>
        </p:nvSpPr>
        <p:spPr>
          <a:xfrm>
            <a:off x="467544" y="1268760"/>
            <a:ext cx="8208912" cy="4525963"/>
          </a:xfrm>
        </p:spPr>
        <p:txBody>
          <a:bodyPr/>
          <a:lstStyle/>
          <a:p>
            <a:pPr marL="457200" indent="-457200">
              <a:buNone/>
            </a:pPr>
            <a:r>
              <a:rPr lang="sk-SK" sz="2400" smtClean="0"/>
              <a:t>- podľa </a:t>
            </a:r>
            <a:r>
              <a:rPr lang="sk-SK" sz="2400" b="1" u="sng" smtClean="0"/>
              <a:t>princípu vzácnosti :</a:t>
            </a:r>
            <a:r>
              <a:rPr lang="sk-SK" sz="2400" b="1" smtClean="0"/>
              <a:t>   </a:t>
            </a:r>
            <a:r>
              <a:rPr lang="sk-SK" smtClean="0"/>
              <a:t>voľné, ekonomické</a:t>
            </a:r>
          </a:p>
          <a:p>
            <a:pPr>
              <a:buNone/>
            </a:pPr>
            <a:r>
              <a:rPr lang="sk-SK" sz="2400" smtClean="0"/>
              <a:t>- podľa</a:t>
            </a:r>
            <a:r>
              <a:rPr lang="sk-SK" smtClean="0"/>
              <a:t> </a:t>
            </a:r>
            <a:r>
              <a:rPr lang="sk-SK" sz="2400" b="1" u="sng" smtClean="0"/>
              <a:t>vzájomného vzťahu</a:t>
            </a:r>
            <a:r>
              <a:rPr lang="sk-SK" sz="2400" b="1" smtClean="0"/>
              <a:t>:  </a:t>
            </a:r>
            <a:r>
              <a:rPr lang="sk-SK" smtClean="0"/>
              <a:t>substitúty, komplementy</a:t>
            </a:r>
          </a:p>
          <a:p>
            <a:pPr>
              <a:buNone/>
            </a:pPr>
            <a:r>
              <a:rPr lang="sk-SK" sz="2400" smtClean="0"/>
              <a:t>- podľa </a:t>
            </a:r>
            <a:r>
              <a:rPr lang="sk-SK" sz="2400" b="1" u="sng" smtClean="0"/>
              <a:t>inštitucionálneho charakteru</a:t>
            </a:r>
            <a:r>
              <a:rPr lang="sk-SK" sz="2400" smtClean="0"/>
              <a:t> :   </a:t>
            </a:r>
            <a:r>
              <a:rPr lang="sk-SK" smtClean="0"/>
              <a:t>čisté trhové statky,</a:t>
            </a:r>
          </a:p>
          <a:p>
            <a:pPr>
              <a:buNone/>
            </a:pPr>
            <a:r>
              <a:rPr lang="sk-SK" smtClean="0"/>
              <a:t>                       čisté netrhové statky, polotrhové statky</a:t>
            </a:r>
          </a:p>
          <a:p>
            <a:pPr>
              <a:buNone/>
            </a:pPr>
            <a:r>
              <a:rPr lang="sk-SK" sz="2400" smtClean="0"/>
              <a:t>- podľa </a:t>
            </a:r>
            <a:r>
              <a:rPr lang="sk-SK" sz="2400" b="1" u="sng" smtClean="0"/>
              <a:t>ekonomického charakteru</a:t>
            </a:r>
            <a:r>
              <a:rPr lang="sk-SK" sz="2400" smtClean="0"/>
              <a:t>:  </a:t>
            </a:r>
            <a:r>
              <a:rPr lang="sk-SK" smtClean="0"/>
              <a:t>čisté súkromné statky,</a:t>
            </a:r>
          </a:p>
          <a:p>
            <a:pPr>
              <a:buNone/>
            </a:pPr>
            <a:r>
              <a:rPr lang="sk-SK" smtClean="0"/>
              <a:t>                             čisté verejné statky, zmiešané statky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endParaRPr lang="sk-SK" sz="1400" b="1" smtClean="0"/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sk-SK" b="1" smtClean="0"/>
              <a:t>Samuelsonove kritériá členenia ekonomických statkov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sk-SK" b="1" smtClean="0"/>
              <a:t>Ekonomické kritérium členenia statkov</a:t>
            </a:r>
          </a:p>
          <a:p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411760" y="6356350"/>
            <a:ext cx="4392488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   </a:t>
            </a:r>
            <a:endParaRPr lang="sk-SK" smtClean="0"/>
          </a:p>
          <a:p>
            <a:pPr>
              <a:defRPr/>
            </a:pPr>
            <a:r>
              <a:rPr lang="pt-BR" smtClean="0"/>
              <a:t>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19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01372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59632" y="476672"/>
            <a:ext cx="7499350" cy="706437"/>
          </a:xfrm>
        </p:spPr>
        <p:txBody>
          <a:bodyPr/>
          <a:lstStyle/>
          <a:p>
            <a:r>
              <a:rPr lang="sk-SK" u="sng" dirty="0" smtClean="0"/>
              <a:t> </a:t>
            </a:r>
            <a:r>
              <a:rPr lang="sk-SK" u="sng" dirty="0"/>
              <a:t>Náplň konzultácií (prednášok)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/>
          <a:lstStyle/>
          <a:p>
            <a:pPr marL="571500" indent="-571500" fontAlgn="auto">
              <a:spcAft>
                <a:spcPts val="0"/>
              </a:spcAft>
              <a:buFont typeface="Arial" pitchFamily="34" charset="0"/>
              <a:buAutoNum type="romanUcPeriod"/>
              <a:defRPr/>
            </a:pPr>
            <a:r>
              <a:rPr lang="sk-SK" b="1" dirty="0"/>
              <a:t>Úvod do predmetu Ekonomika verejného sektora</a:t>
            </a:r>
          </a:p>
          <a:p>
            <a:pPr marL="571500" indent="-571500" fontAlgn="auto">
              <a:spcAft>
                <a:spcPts val="0"/>
              </a:spcAft>
              <a:buFont typeface="Arial" pitchFamily="34" charset="0"/>
              <a:buAutoNum type="romanUcPeriod"/>
              <a:defRPr/>
            </a:pPr>
            <a:r>
              <a:rPr lang="sk-SK" b="1" dirty="0"/>
              <a:t>Príčiny existencie verejného sektora</a:t>
            </a:r>
          </a:p>
          <a:p>
            <a:pPr marL="571500" indent="-571500" fontAlgn="auto">
              <a:spcAft>
                <a:spcPts val="0"/>
              </a:spcAft>
              <a:buFont typeface="Arial" pitchFamily="34" charset="0"/>
              <a:buAutoNum type="romanUcPeriod"/>
              <a:defRPr/>
            </a:pPr>
            <a:r>
              <a:rPr lang="sk-SK" b="1" dirty="0"/>
              <a:t>Charakteristika verejného sektora</a:t>
            </a:r>
          </a:p>
          <a:p>
            <a:pPr marL="571500" indent="-571500" fontAlgn="auto">
              <a:spcAft>
                <a:spcPts val="0"/>
              </a:spcAft>
              <a:buFont typeface="Arial" pitchFamily="34" charset="0"/>
              <a:buAutoNum type="romanUcPeriod"/>
              <a:defRPr/>
            </a:pPr>
            <a:r>
              <a:rPr lang="sk-SK" b="1" dirty="0"/>
              <a:t>Efektívnosť a neefektívnosť verejného sektora</a:t>
            </a:r>
          </a:p>
          <a:p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b="1" smtClean="0">
                <a:solidFill>
                  <a:schemeClr val="bg1"/>
                </a:solidFill>
              </a:rPr>
              <a:pPr>
                <a:defRPr/>
              </a:pPr>
              <a:t>2</a:t>
            </a:fld>
            <a:endParaRPr lang="sk-SK" b="1" dirty="0">
              <a:solidFill>
                <a:schemeClr val="bg1"/>
              </a:solidFill>
            </a:endParaRPr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b="1" smtClean="0">
                <a:solidFill>
                  <a:schemeClr val="bg1"/>
                </a:solidFill>
              </a:rPr>
              <a:t>2012/2013</a:t>
            </a:r>
            <a:endParaRPr lang="sk-SK" b="1">
              <a:solidFill>
                <a:schemeClr val="bg1"/>
              </a:solidFill>
            </a:endParaRPr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>
          <a:xfrm>
            <a:off x="2195736" y="6356350"/>
            <a:ext cx="5400600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  </a:t>
            </a:r>
            <a:endParaRPr lang="sk-SK" smtClean="0"/>
          </a:p>
          <a:p>
            <a:pPr>
              <a:defRPr/>
            </a:pPr>
            <a:r>
              <a:rPr lang="pt-BR" smtClean="0"/>
              <a:t> doc. Ing. Elena Beňová, PhD., doc. Ing. Erika Neubauerová, PhD.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7232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u="sng" dirty="0"/>
              <a:t>Zabezpečovanie statkov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4752528"/>
          </a:xfrm>
        </p:spPr>
        <p:txBody>
          <a:bodyPr/>
          <a:lstStyle/>
          <a:p>
            <a:pPr marL="514350" indent="-514350">
              <a:buFont typeface="Wingdings 2" pitchFamily="18" charset="2"/>
              <a:buAutoNum type="arabicPeriod"/>
            </a:pPr>
            <a:r>
              <a:rPr lang="sk-SK" sz="3000" b="1" smtClean="0"/>
              <a:t>Vecné:</a:t>
            </a:r>
          </a:p>
          <a:p>
            <a:pPr marL="0" indent="0">
              <a:spcBef>
                <a:spcPts val="0"/>
              </a:spcBef>
              <a:buNone/>
            </a:pPr>
            <a:r>
              <a:rPr lang="sk-SK" sz="2400" smtClean="0"/>
              <a:t>        </a:t>
            </a:r>
            <a:r>
              <a:rPr lang="sk-SK" sz="2800" smtClean="0"/>
              <a:t>Verejný sektor</a:t>
            </a:r>
          </a:p>
          <a:p>
            <a:pPr marL="0" indent="0">
              <a:spcBef>
                <a:spcPts val="0"/>
              </a:spcBef>
              <a:buNone/>
            </a:pPr>
            <a:r>
              <a:rPr lang="sk-SK" sz="2800" smtClean="0"/>
              <a:t>       Podnikatelia –  (súkromný sektor)</a:t>
            </a:r>
          </a:p>
          <a:p>
            <a:pPr marL="0" indent="0">
              <a:spcBef>
                <a:spcPts val="0"/>
              </a:spcBef>
              <a:buNone/>
            </a:pPr>
            <a:r>
              <a:rPr lang="sk-SK" sz="2800" smtClean="0"/>
              <a:t>       Neziskové organizácie (tretí sektor)</a:t>
            </a:r>
          </a:p>
          <a:p>
            <a:pPr marL="0" indent="0">
              <a:spcBef>
                <a:spcPts val="0"/>
              </a:spcBef>
              <a:buNone/>
            </a:pPr>
            <a:r>
              <a:rPr lang="sk-SK" sz="2800" smtClean="0"/>
              <a:t>       Rodina (sektor domácností)</a:t>
            </a:r>
          </a:p>
          <a:p>
            <a:pPr marL="0" indent="0">
              <a:spcBef>
                <a:spcPts val="0"/>
              </a:spcBef>
              <a:buNone/>
            </a:pPr>
            <a:r>
              <a:rPr lang="sk-SK" sz="2800" smtClean="0"/>
              <a:t>       Trh </a:t>
            </a:r>
          </a:p>
          <a:p>
            <a:pPr>
              <a:spcBef>
                <a:spcPts val="600"/>
              </a:spcBef>
              <a:buNone/>
            </a:pPr>
            <a:r>
              <a:rPr lang="sk-SK" sz="3000" b="1" smtClean="0"/>
              <a:t>2</a:t>
            </a:r>
            <a:r>
              <a:rPr lang="sk-SK" sz="3000" b="1"/>
              <a:t>. </a:t>
            </a:r>
            <a:r>
              <a:rPr lang="sk-SK" sz="3000" b="1" smtClean="0"/>
              <a:t>  Finančné: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sk-SK" sz="3000" b="1" smtClean="0"/>
              <a:t>       </a:t>
            </a:r>
            <a:r>
              <a:rPr lang="sk-SK" sz="2800" smtClean="0"/>
              <a:t>rozpočtové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sk-SK" sz="2400" i="1" smtClean="0"/>
              <a:t>         </a:t>
            </a:r>
            <a:r>
              <a:rPr lang="sk-SK" sz="2800" smtClean="0"/>
              <a:t>mimorozpočtové </a:t>
            </a:r>
          </a:p>
          <a:p>
            <a:pPr marL="0" indent="0">
              <a:spcBef>
                <a:spcPts val="0"/>
              </a:spcBef>
              <a:buNone/>
            </a:pPr>
            <a:r>
              <a:rPr lang="sk-SK" sz="2400" i="1" smtClean="0"/>
              <a:t> </a:t>
            </a:r>
          </a:p>
          <a:p>
            <a:pPr>
              <a:buFont typeface="Wingdings 2" pitchFamily="18" charset="2"/>
              <a:buNone/>
            </a:pPr>
            <a:endParaRPr lang="sk-SK" sz="3000" b="1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627784" y="6356350"/>
            <a:ext cx="4536504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 </a:t>
            </a:r>
            <a:endParaRPr lang="sk-SK" smtClean="0"/>
          </a:p>
          <a:p>
            <a:pPr>
              <a:defRPr/>
            </a:pPr>
            <a:r>
              <a:rPr lang="pt-BR" smtClean="0"/>
              <a:t>  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20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01372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z="4000" u="sng" dirty="0"/>
              <a:t>Formy organizácií vo verejnom sektore (z hľadiska právnej formy)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/>
          <a:lstStyle/>
          <a:p>
            <a:r>
              <a:rPr lang="sk-SK" dirty="0"/>
              <a:t>rozpočtové organizácie</a:t>
            </a:r>
          </a:p>
          <a:p>
            <a:r>
              <a:rPr lang="sk-SK" dirty="0"/>
              <a:t>príspevkové organizácie</a:t>
            </a:r>
          </a:p>
          <a:p>
            <a:r>
              <a:rPr lang="sk-SK" dirty="0"/>
              <a:t>verejnoprávne organizácie</a:t>
            </a:r>
          </a:p>
          <a:p>
            <a:r>
              <a:rPr lang="sk-SK" dirty="0"/>
              <a:t>neziskové organizácie poskytujúce všeobecne prospešné služby, ktorých zakladateľom sú štátne alebo samosprávne orgány</a:t>
            </a:r>
          </a:p>
          <a:p>
            <a:r>
              <a:rPr lang="sk-SK" dirty="0"/>
              <a:t>štátne podniky</a:t>
            </a:r>
          </a:p>
          <a:p>
            <a:r>
              <a:rPr lang="sk-SK" dirty="0"/>
              <a:t>akciové spoločnosti, ktorých jediným zakladateľom je štát</a:t>
            </a:r>
          </a:p>
          <a:p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699792" y="6356350"/>
            <a:ext cx="4536504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  </a:t>
            </a:r>
            <a:endParaRPr lang="sk-SK" smtClean="0"/>
          </a:p>
          <a:p>
            <a:pPr>
              <a:defRPr/>
            </a:pPr>
            <a:r>
              <a:rPr lang="pt-BR" smtClean="0"/>
              <a:t>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21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01372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483768" y="6356350"/>
            <a:ext cx="4464496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   </a:t>
            </a:r>
            <a:endParaRPr lang="sk-SK" smtClean="0"/>
          </a:p>
          <a:p>
            <a:pPr>
              <a:defRPr/>
            </a:pPr>
            <a:r>
              <a:rPr lang="pt-BR" smtClean="0"/>
              <a:t>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22</a:t>
            </a:fld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1187624" y="260648"/>
            <a:ext cx="7499350" cy="706437"/>
          </a:xfrm>
        </p:spPr>
        <p:txBody>
          <a:bodyPr/>
          <a:lstStyle/>
          <a:p>
            <a:r>
              <a:rPr lang="sk-SK" sz="3600" u="sng" dirty="0"/>
              <a:t>Pozícia služieb v klasifikácii statkov</a:t>
            </a: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1260229485"/>
              </p:ext>
            </p:extLst>
          </p:nvPr>
        </p:nvGraphicFramePr>
        <p:xfrm>
          <a:off x="395536" y="1052736"/>
          <a:ext cx="8208963" cy="49672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1372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u="sng" dirty="0"/>
              <a:t>Služby ako druh statkov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25963"/>
          </a:xfrm>
        </p:spPr>
        <p:txBody>
          <a:bodyPr/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dirty="0"/>
              <a:t>Podstatnú časť ekonomických statkov predstavujú </a:t>
            </a:r>
            <a:r>
              <a:rPr lang="sk-SK" b="1" u="sng" dirty="0"/>
              <a:t>statky nehmotného charakteru</a:t>
            </a:r>
            <a:r>
              <a:rPr lang="sk-SK" dirty="0"/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dirty="0"/>
              <a:t>Tie z nich, ktoré sú </a:t>
            </a:r>
            <a:r>
              <a:rPr lang="sk-SK" b="1" dirty="0"/>
              <a:t>produkované v rámci verejného sektora</a:t>
            </a:r>
            <a:r>
              <a:rPr lang="sk-SK" dirty="0"/>
              <a:t>, označujeme pojmom </a:t>
            </a:r>
            <a:r>
              <a:rPr lang="sk-SK" b="1" u="sng" dirty="0"/>
              <a:t>verejné služby</a:t>
            </a:r>
            <a:r>
              <a:rPr lang="sk-SK" dirty="0"/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dirty="0"/>
              <a:t>Služba sa produkuje a poskytuje s cieľom uspokojiť potreby iných ako jej producentov a poskytovateľov.</a:t>
            </a:r>
          </a:p>
          <a:p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771800" y="6356350"/>
            <a:ext cx="4392488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   </a:t>
            </a:r>
            <a:endParaRPr lang="sk-SK" smtClean="0"/>
          </a:p>
          <a:p>
            <a:pPr>
              <a:defRPr/>
            </a:pPr>
            <a:r>
              <a:rPr lang="pt-BR" smtClean="0"/>
              <a:t>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23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01372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z="4000" u="sng" dirty="0"/>
              <a:t>Všeobecná charakteristika služieb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040560"/>
          </a:xfrm>
        </p:spPr>
        <p:txBody>
          <a:bodyPr/>
          <a:lstStyle/>
          <a:p>
            <a:pPr algn="just"/>
            <a:r>
              <a:rPr lang="sk-SK" sz="2600" dirty="0"/>
              <a:t>činnosť, alebo úžitok, ktoré môže jedna strana poskytnúť druhej, a ktoré sú v podstate nemateriálnej povahy a ich výsledkom nie je nadobúdanie vlastníctva</a:t>
            </a:r>
          </a:p>
          <a:p>
            <a:pPr algn="just"/>
            <a:r>
              <a:rPr lang="sk-SK" sz="2600" dirty="0"/>
              <a:t>činnosť, ktorá je zameraná na zachovanie hodnôt už vytvorených alebo vytvára hodnoty nové vo forme užitočného efektu, čím napomáha rozvoj človeka </a:t>
            </a:r>
            <a:r>
              <a:rPr lang="sk-SK" sz="2600"/>
              <a:t>a </a:t>
            </a:r>
            <a:r>
              <a:rPr lang="sk-SK" sz="2600" smtClean="0"/>
              <a:t>spoločnosti</a:t>
            </a:r>
          </a:p>
          <a:p>
            <a:pPr>
              <a:buNone/>
            </a:pPr>
            <a:r>
              <a:rPr lang="sk-SK" sz="2600" u="sng" smtClean="0"/>
              <a:t>Službu možno chápať :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sz="2600" smtClean="0"/>
              <a:t>ako</a:t>
            </a:r>
            <a:r>
              <a:rPr lang="sk-SK" sz="2600" b="1" smtClean="0"/>
              <a:t>  činnosť</a:t>
            </a:r>
            <a:endParaRPr lang="sk-SK" sz="2600" i="1" smtClean="0"/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sz="2600" smtClean="0"/>
              <a:t>ako</a:t>
            </a:r>
            <a:r>
              <a:rPr lang="sk-SK" sz="2600" b="1" smtClean="0"/>
              <a:t> proces</a:t>
            </a:r>
            <a:endParaRPr lang="sk-SK" sz="2600" i="1" smtClean="0"/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sz="2600" smtClean="0"/>
              <a:t>ako</a:t>
            </a:r>
            <a:r>
              <a:rPr lang="sk-SK" sz="2600" b="1" smtClean="0"/>
              <a:t> výsledok činnosti</a:t>
            </a:r>
            <a:endParaRPr lang="sk-SK" sz="2600" i="1" smtClean="0"/>
          </a:p>
          <a:p>
            <a:pPr>
              <a:buNone/>
            </a:pPr>
            <a:endParaRPr lang="sk-SK" sz="2300" b="1" smtClean="0"/>
          </a:p>
          <a:p>
            <a:pPr>
              <a:buNone/>
            </a:pPr>
            <a:endParaRPr lang="sk-SK" sz="2300" b="1" smtClean="0"/>
          </a:p>
          <a:p>
            <a:pPr>
              <a:buNone/>
            </a:pPr>
            <a:endParaRPr lang="sk-SK" sz="2300" dirty="0"/>
          </a:p>
          <a:p>
            <a:endParaRPr lang="sk-SK" sz="2300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699792" y="6356350"/>
            <a:ext cx="4536504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  </a:t>
            </a:r>
            <a:endParaRPr lang="sk-SK" smtClean="0"/>
          </a:p>
          <a:p>
            <a:pPr>
              <a:defRPr/>
            </a:pPr>
            <a:r>
              <a:rPr lang="pt-BR" smtClean="0"/>
              <a:t> 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24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01372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u="sng" dirty="0"/>
              <a:t>Základné vlastnosti služieb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95536" y="1412776"/>
            <a:ext cx="8229600" cy="4525963"/>
          </a:xfrm>
        </p:spPr>
        <p:txBody>
          <a:bodyPr/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sz="3600" b="1" dirty="0"/>
              <a:t>nemateriálnosť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sz="3600" b="1" dirty="0"/>
              <a:t>neoddeliteľnosť</a:t>
            </a:r>
            <a:r>
              <a:rPr lang="sk-SK" sz="3600" dirty="0"/>
              <a:t> </a:t>
            </a:r>
            <a:r>
              <a:rPr lang="sk-SK" sz="3600" i="1" dirty="0"/>
              <a:t>(rozdiel medzi statkom a službou – poskytovanie  služieb – nie spotreba, vyplýva to z časového hľadiska)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sz="3600" b="1" dirty="0"/>
              <a:t>variabilita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sz="3600" b="1" dirty="0" err="1"/>
              <a:t>neskladovateľnosť</a:t>
            </a:r>
            <a:endParaRPr lang="sk-SK" sz="3600" b="1" dirty="0"/>
          </a:p>
          <a:p>
            <a:pPr>
              <a:buNone/>
            </a:pPr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555776" y="6356350"/>
            <a:ext cx="4536504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  </a:t>
            </a:r>
            <a:endParaRPr lang="sk-SK" smtClean="0"/>
          </a:p>
          <a:p>
            <a:pPr>
              <a:defRPr/>
            </a:pPr>
            <a:r>
              <a:rPr lang="pt-BR" smtClean="0"/>
              <a:t> 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25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01372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u="sng" smtClean="0"/>
              <a:t>Existencia </a:t>
            </a:r>
            <a:r>
              <a:rPr lang="sk-SK" u="sng" dirty="0" err="1"/>
              <a:t>externalít</a:t>
            </a:r>
            <a:r>
              <a:rPr lang="sk-SK" u="sng" dirty="0"/>
              <a:t> 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752528"/>
          </a:xfrm>
        </p:spPr>
        <p:txBody>
          <a:bodyPr/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dirty="0"/>
              <a:t>vedľajšie produkty trhového mechanizmu, ktoré neprechádzajú trhom (negatívne, pozitívne </a:t>
            </a:r>
            <a:r>
              <a:rPr lang="sk-SK" dirty="0" err="1"/>
              <a:t>externality</a:t>
            </a:r>
            <a:r>
              <a:rPr lang="sk-SK" dirty="0"/>
              <a:t>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dirty="0"/>
              <a:t>riešenia štátu – rôzne formy daní, dotácií, zákazy, príkazové riešenia, štátne regulácie, jednorazové finančné podpory, vlastná činnosť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b="1" i="1" dirty="0"/>
              <a:t>Napr. zákaz riadiť motorové vozidlo pod vplyvom alkoholu, príkaz mať zapnuté svetlá na motorovom vozidle v istom čase ...</a:t>
            </a:r>
          </a:p>
          <a:p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555776" y="6356350"/>
            <a:ext cx="4392488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   </a:t>
            </a:r>
            <a:endParaRPr lang="sk-SK" smtClean="0"/>
          </a:p>
          <a:p>
            <a:pPr>
              <a:defRPr/>
            </a:pPr>
            <a:r>
              <a:rPr lang="pt-BR" smtClean="0"/>
              <a:t>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26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01372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z="3600" u="sng" smtClean="0"/>
              <a:t>Existencia </a:t>
            </a:r>
            <a:r>
              <a:rPr lang="sk-SK" sz="3600" u="sng" dirty="0"/>
              <a:t>nedokonalej konkurencie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525963"/>
          </a:xfr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dirty="0"/>
              <a:t>monopol, </a:t>
            </a:r>
            <a:r>
              <a:rPr lang="sk-SK" dirty="0" err="1"/>
              <a:t>oligopol</a:t>
            </a:r>
            <a:r>
              <a:rPr lang="sk-SK" dirty="0"/>
              <a:t>, monopolistická konkurencia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dirty="0"/>
              <a:t>stanovenie neúmerne vysokej ceny, dlhé dodávateľské lehoty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dirty="0"/>
              <a:t>pomalé zavádzanie nových výrobkov a technológií, obmedzovanie výroby a vytváranie umelého nedostatku ...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b="1" i="1" dirty="0"/>
              <a:t>štát môže využiť rôzne formy regulácie (napr. ceny), ustanoviť orgán, ktorý toto sleduje (v SR napr. Protimonopolný úrad ...)</a:t>
            </a:r>
          </a:p>
          <a:p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555776" y="6356350"/>
            <a:ext cx="4680520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  </a:t>
            </a:r>
            <a:endParaRPr lang="sk-SK" smtClean="0"/>
          </a:p>
          <a:p>
            <a:pPr>
              <a:defRPr/>
            </a:pPr>
            <a:r>
              <a:rPr lang="pt-BR" smtClean="0"/>
              <a:t> 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27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01372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87450" y="274638"/>
            <a:ext cx="7499350" cy="1282154"/>
          </a:xfrm>
        </p:spPr>
        <p:txBody>
          <a:bodyPr/>
          <a:lstStyle/>
          <a:p>
            <a:r>
              <a:rPr lang="sk-SK" sz="2800" b="1" i="1" u="sng" smtClean="0"/>
              <a:t>Makroekonomické</a:t>
            </a:r>
            <a:r>
              <a:rPr lang="sk-SK" sz="2800" u="sng" smtClean="0"/>
              <a:t> </a:t>
            </a:r>
            <a:r>
              <a:rPr lang="sk-SK" sz="2800" u="sng" dirty="0"/>
              <a:t>dôvody pre zásahy štátu do ekonomiky prostredníctvom verejného sektora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67544" y="1916833"/>
            <a:ext cx="8229600" cy="3960440"/>
          </a:xfrm>
        </p:spPr>
        <p:txBody>
          <a:bodyPr/>
          <a:lstStyle/>
          <a:p>
            <a:r>
              <a:rPr lang="sk-SK" dirty="0"/>
              <a:t>vzťahujú sa k stabilite ekonomického systému</a:t>
            </a:r>
          </a:p>
          <a:p>
            <a:r>
              <a:rPr lang="sk-SK" dirty="0"/>
              <a:t>prejavujú sa cez stabilizačnú funkciu verejného sektora</a:t>
            </a:r>
          </a:p>
          <a:p>
            <a:r>
              <a:rPr lang="sk-SK" dirty="0"/>
              <a:t>patria sem: nezamestnanosť, inflácia, ekonomický rast, legislatíva ...</a:t>
            </a:r>
          </a:p>
          <a:p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699792" y="6356350"/>
            <a:ext cx="4680520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 </a:t>
            </a:r>
            <a:endParaRPr lang="sk-SK" smtClean="0"/>
          </a:p>
          <a:p>
            <a:pPr>
              <a:defRPr/>
            </a:pPr>
            <a:r>
              <a:rPr lang="pt-BR" smtClean="0"/>
              <a:t>  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28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01372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u="sng" dirty="0"/>
              <a:t>Stabilita ekonomiky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525963"/>
          </a:xfrm>
        </p:spPr>
        <p:txBody>
          <a:bodyPr/>
          <a:lstStyle/>
          <a:p>
            <a:pPr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sz="2800" dirty="0"/>
              <a:t>snaha o zníženie nezamestnanosti a dosiahnutie prirodzenej miery nezamestnanosti – pomoc pri hľadaní zamestnania (úrady práce, rôzne poradenské služby), podpora ďalšieho vzdelávania (rekvalifikačné kurzy), podpora malého a stredného podnikania (vhodná legislatíva) a podobne,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sz="2800" dirty="0"/>
              <a:t>snaha o zmiernenie inflácie, resp. o dosiahnutie a udržanie prirodzenej miery inflácie (cenová politika – dotácie, cenové intervencie a pod.),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sz="2800" dirty="0"/>
              <a:t>snaha o dosiahnutie ekonomického rastu, ktorý zmierňuje sociálne napätie, umožňuje riešiť vzťahy bohatstva a chudoby, zlepšuje pracovné podmienky, zvyšuje kvalitu vzdelávania, kultúry, kvalitu života a podobne.</a:t>
            </a:r>
          </a:p>
          <a:p>
            <a:endParaRPr lang="sk-SK" sz="2800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339752" y="6356350"/>
            <a:ext cx="4680520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  </a:t>
            </a:r>
            <a:endParaRPr lang="sk-SK" smtClean="0"/>
          </a:p>
          <a:p>
            <a:pPr>
              <a:defRPr/>
            </a:pPr>
            <a:r>
              <a:rPr lang="pt-BR" smtClean="0"/>
              <a:t> 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29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01372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332656"/>
            <a:ext cx="7499350" cy="648072"/>
          </a:xfrm>
        </p:spPr>
        <p:txBody>
          <a:bodyPr/>
          <a:lstStyle/>
          <a:p>
            <a:r>
              <a:rPr lang="sk-SK" smtClean="0"/>
              <a:t/>
            </a:r>
            <a:br>
              <a:rPr lang="sk-SK" smtClean="0"/>
            </a:br>
            <a:r>
              <a:rPr lang="sk-SK" smtClean="0"/>
              <a:t>Téma </a:t>
            </a:r>
            <a:r>
              <a:rPr lang="sk-SK" dirty="0"/>
              <a:t>1</a:t>
            </a:r>
            <a:br>
              <a:rPr lang="sk-SK" dirty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95536" y="1052736"/>
            <a:ext cx="8229600" cy="4525963"/>
          </a:xfrm>
        </p:spPr>
        <p:txBody>
          <a:bodyPr/>
          <a:lstStyle/>
          <a:p>
            <a:pPr marL="571500" indent="-571500" algn="ctr">
              <a:spcBef>
                <a:spcPts val="0"/>
              </a:spcBef>
              <a:buAutoNum type="romanUcPeriod"/>
            </a:pPr>
            <a:r>
              <a:rPr lang="sk-SK" b="1" smtClean="0"/>
              <a:t>Úvod </a:t>
            </a:r>
            <a:r>
              <a:rPr lang="sk-SK" b="1" dirty="0"/>
              <a:t>do predmetu </a:t>
            </a:r>
            <a:br>
              <a:rPr lang="sk-SK" b="1" dirty="0"/>
            </a:br>
            <a:r>
              <a:rPr lang="sk-SK" b="1" dirty="0"/>
              <a:t>Ekonomika </a:t>
            </a:r>
            <a:r>
              <a:rPr lang="sk-SK" b="1"/>
              <a:t>verejného </a:t>
            </a:r>
            <a:r>
              <a:rPr lang="sk-SK" b="1" smtClean="0"/>
              <a:t>sektora</a:t>
            </a:r>
          </a:p>
          <a:p>
            <a:pPr marL="571500" indent="-571500" algn="ctr">
              <a:spcBef>
                <a:spcPts val="0"/>
              </a:spcBef>
              <a:buNone/>
            </a:pPr>
            <a:endParaRPr lang="sk-SK" sz="2000" b="1" smtClean="0"/>
          </a:p>
          <a:p>
            <a:pPr marL="514350" indent="-514350">
              <a:spcBef>
                <a:spcPts val="0"/>
              </a:spcBef>
              <a:buFont typeface="Arial" charset="0"/>
              <a:buAutoNum type="alphaLcParenR"/>
            </a:pPr>
            <a:r>
              <a:rPr lang="sk-SK" sz="2800" smtClean="0"/>
              <a:t>Literatúra</a:t>
            </a:r>
          </a:p>
          <a:p>
            <a:pPr marL="514350" indent="-514350">
              <a:spcBef>
                <a:spcPts val="0"/>
              </a:spcBef>
              <a:buFont typeface="Arial" charset="0"/>
              <a:buAutoNum type="alphaLcParenR"/>
            </a:pPr>
            <a:r>
              <a:rPr lang="sk-SK" sz="2800" smtClean="0"/>
              <a:t>Vymedzenie základných pojmov</a:t>
            </a:r>
          </a:p>
          <a:p>
            <a:pPr marL="514350" indent="-514350">
              <a:spcBef>
                <a:spcPts val="0"/>
              </a:spcBef>
              <a:buFont typeface="Arial" charset="0"/>
              <a:buAutoNum type="alphaLcParenR"/>
            </a:pPr>
            <a:r>
              <a:rPr lang="sk-SK" sz="2800" smtClean="0"/>
              <a:t>Postavenie ekonomiky verejného sektora v sústave spoločenských vied</a:t>
            </a:r>
          </a:p>
          <a:p>
            <a:pPr marL="514350" indent="-514350">
              <a:spcBef>
                <a:spcPts val="0"/>
              </a:spcBef>
              <a:buFont typeface="Arial" charset="0"/>
              <a:buAutoNum type="alphaLcParenR"/>
            </a:pPr>
            <a:r>
              <a:rPr lang="sk-SK" sz="2800" smtClean="0"/>
              <a:t>Obsahová náplň konzultácií zimného semestra</a:t>
            </a:r>
          </a:p>
          <a:p>
            <a:pPr marL="514350" indent="-514350">
              <a:spcBef>
                <a:spcPts val="0"/>
              </a:spcBef>
              <a:buFont typeface="Arial" charset="0"/>
              <a:buAutoNum type="alphaLcParenR"/>
            </a:pPr>
            <a:r>
              <a:rPr lang="sk-SK" sz="2800" smtClean="0"/>
              <a:t>Vzťah medzi pojmami štát, národné hospodárstvo, verejný sektor</a:t>
            </a:r>
          </a:p>
          <a:p>
            <a:pPr marL="0" indent="0">
              <a:buNone/>
            </a:pPr>
            <a:endParaRPr lang="sk-SK" sz="3600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267744" y="6356350"/>
            <a:ext cx="4824536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   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3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718928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87624" y="260648"/>
            <a:ext cx="7499350" cy="1152128"/>
          </a:xfrm>
        </p:spPr>
        <p:txBody>
          <a:bodyPr/>
          <a:lstStyle/>
          <a:p>
            <a:r>
              <a:rPr lang="sk-SK" sz="2800" b="1" i="1" u="sng" smtClean="0"/>
              <a:t>Mimoekonomické</a:t>
            </a:r>
            <a:r>
              <a:rPr lang="sk-SK" sz="2800" u="sng" smtClean="0"/>
              <a:t> </a:t>
            </a:r>
            <a:r>
              <a:rPr lang="sk-SK" sz="2800" u="sng" dirty="0"/>
              <a:t>dôvody pre zásahy štátu do ekonomiky prostredníctvom verejného sektora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sk-SK" dirty="0"/>
              <a:t>vzťahujú sa k spravodlivosti ekonomického systému</a:t>
            </a:r>
          </a:p>
          <a:p>
            <a:pPr>
              <a:spcBef>
                <a:spcPct val="0"/>
              </a:spcBef>
            </a:pPr>
            <a:r>
              <a:rPr lang="sk-SK" dirty="0"/>
              <a:t>prejavujú sa cez distribučnú funkciu verejného sektora</a:t>
            </a:r>
          </a:p>
          <a:p>
            <a:pPr>
              <a:spcBef>
                <a:spcPct val="0"/>
              </a:spcBef>
            </a:pPr>
            <a:r>
              <a:rPr lang="sk-SK" dirty="0"/>
              <a:t>patrí sem nerovnomerné rozdelenie dôchodkov</a:t>
            </a:r>
          </a:p>
          <a:p>
            <a:pPr algn="just">
              <a:spcBef>
                <a:spcPct val="0"/>
              </a:spcBef>
            </a:pPr>
            <a:r>
              <a:rPr lang="sk-SK" b="1" i="1" dirty="0"/>
              <a:t>štát môže na zmiernenie využiť rôzne formy sociálnej podpory (vecná aj finančná pomoc) </a:t>
            </a:r>
          </a:p>
          <a:p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555776" y="6356350"/>
            <a:ext cx="4536504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  </a:t>
            </a:r>
            <a:endParaRPr lang="sk-SK" smtClean="0"/>
          </a:p>
          <a:p>
            <a:pPr>
              <a:defRPr/>
            </a:pPr>
            <a:r>
              <a:rPr lang="pt-BR" smtClean="0"/>
              <a:t> 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30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01372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87624" y="548680"/>
            <a:ext cx="7499350" cy="706437"/>
          </a:xfrm>
        </p:spPr>
        <p:txBody>
          <a:bodyPr/>
          <a:lstStyle/>
          <a:p>
            <a:r>
              <a:rPr lang="sk-SK" sz="4000" u="sng" dirty="0"/>
              <a:t>Argumenty proti zásahom štátu do ekonomiky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rast verejných výdavkov</a:t>
            </a:r>
          </a:p>
          <a:p>
            <a:r>
              <a:rPr lang="sk-SK" dirty="0"/>
              <a:t>byrokracia (obmedzená kontrola nad byrokratickým aparátom, obmedzenie vyplývajúce z podstaty byrokratického aparátu)</a:t>
            </a:r>
          </a:p>
          <a:p>
            <a:r>
              <a:rPr lang="sk-SK" dirty="0"/>
              <a:t>iné – obmedzenosť informácií, obmedzená kontrola reakcií súkromného sektora</a:t>
            </a:r>
          </a:p>
          <a:p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555776" y="6356350"/>
            <a:ext cx="4536504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   </a:t>
            </a:r>
            <a:endParaRPr lang="sk-SK" smtClean="0"/>
          </a:p>
          <a:p>
            <a:pPr>
              <a:defRPr/>
            </a:pPr>
            <a:r>
              <a:rPr lang="pt-BR" smtClean="0"/>
              <a:t>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31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01372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548680"/>
            <a:ext cx="7499350" cy="720080"/>
          </a:xfrm>
        </p:spPr>
        <p:txBody>
          <a:bodyPr/>
          <a:lstStyle/>
          <a:p>
            <a:r>
              <a:rPr lang="sk-SK" smtClean="0"/>
              <a:t/>
            </a:r>
            <a:br>
              <a:rPr lang="sk-SK" smtClean="0"/>
            </a:br>
            <a:r>
              <a:rPr lang="sk-SK" smtClean="0"/>
              <a:t>Téma </a:t>
            </a:r>
            <a:r>
              <a:rPr lang="sk-SK" dirty="0"/>
              <a:t>3</a:t>
            </a:r>
            <a:br>
              <a:rPr lang="sk-SK" dirty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sk-SK" sz="4400" b="1" smtClean="0"/>
          </a:p>
          <a:p>
            <a:pPr marL="0" indent="0" algn="ctr">
              <a:buNone/>
            </a:pPr>
            <a:r>
              <a:rPr lang="sk-SK" sz="4400" b="1" smtClean="0"/>
              <a:t>III</a:t>
            </a:r>
            <a:r>
              <a:rPr lang="sk-SK" sz="4400" b="1" dirty="0"/>
              <a:t>. Charakteristika verejného sektora</a:t>
            </a:r>
            <a:endParaRPr lang="sk-SK" sz="4400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339752" y="6356350"/>
            <a:ext cx="4608512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   </a:t>
            </a:r>
            <a:endParaRPr lang="sk-SK" smtClean="0"/>
          </a:p>
          <a:p>
            <a:pPr>
              <a:defRPr/>
            </a:pPr>
            <a:r>
              <a:rPr lang="pt-BR" smtClean="0"/>
              <a:t>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32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01372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59632" y="404664"/>
            <a:ext cx="7499350" cy="706437"/>
          </a:xfrm>
        </p:spPr>
        <p:txBody>
          <a:bodyPr/>
          <a:lstStyle/>
          <a:p>
            <a:r>
              <a:rPr lang="sk-SK" sz="4000" u="sng" dirty="0"/>
              <a:t>Charakteristika verejného sektora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133056"/>
          </a:xfrm>
        </p:spPr>
        <p:txBody>
          <a:bodyPr/>
          <a:lstStyle/>
          <a:p>
            <a:pPr marL="514350" indent="-514350" algn="just" fontAlgn="auto">
              <a:spcAft>
                <a:spcPts val="0"/>
              </a:spcAft>
              <a:buFont typeface="+mj-lt"/>
              <a:buAutoNum type="arabicParenR"/>
              <a:defRPr/>
            </a:pPr>
            <a:r>
              <a:rPr lang="sk-SK" dirty="0"/>
              <a:t>Východiská chápania fungovania verejného sektora</a:t>
            </a:r>
          </a:p>
          <a:p>
            <a:pPr marL="514350" indent="-514350" algn="just" fontAlgn="auto">
              <a:spcAft>
                <a:spcPts val="0"/>
              </a:spcAft>
              <a:buFont typeface="+mj-lt"/>
              <a:buAutoNum type="arabicParenR"/>
              <a:defRPr/>
            </a:pPr>
            <a:r>
              <a:rPr lang="sk-SK" dirty="0"/>
              <a:t>Faktory ovplyvňujúce rozsah verejného sektora</a:t>
            </a:r>
          </a:p>
          <a:p>
            <a:pPr marL="514350" indent="-514350" algn="just" fontAlgn="auto">
              <a:spcAft>
                <a:spcPts val="0"/>
              </a:spcAft>
              <a:buFont typeface="+mj-lt"/>
              <a:buAutoNum type="arabicParenR"/>
              <a:defRPr/>
            </a:pPr>
            <a:r>
              <a:rPr lang="sk-SK" dirty="0"/>
              <a:t>Meranie veľkosti verejného sektora</a:t>
            </a:r>
          </a:p>
          <a:p>
            <a:pPr marL="514350" indent="-514350" algn="just" fontAlgn="auto">
              <a:spcAft>
                <a:spcPts val="0"/>
              </a:spcAft>
              <a:buFont typeface="+mj-lt"/>
              <a:buAutoNum type="arabicParenR"/>
              <a:defRPr/>
            </a:pPr>
            <a:r>
              <a:rPr lang="sk-SK" dirty="0"/>
              <a:t>Ukazovatele výkonnosti verejného sektora</a:t>
            </a:r>
          </a:p>
          <a:p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483768" y="6356350"/>
            <a:ext cx="4464496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  </a:t>
            </a:r>
            <a:endParaRPr lang="sk-SK" smtClean="0"/>
          </a:p>
          <a:p>
            <a:pPr>
              <a:defRPr/>
            </a:pPr>
            <a:r>
              <a:rPr lang="pt-BR" smtClean="0"/>
              <a:t> 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33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01372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483768" y="6356350"/>
            <a:ext cx="4464496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</a:t>
            </a:r>
            <a:endParaRPr lang="sk-SK" smtClean="0"/>
          </a:p>
          <a:p>
            <a:pPr>
              <a:defRPr/>
            </a:pPr>
            <a:r>
              <a:rPr lang="pt-BR" smtClean="0"/>
              <a:t>   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34</a:t>
            </a:fld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1180306" y="188640"/>
            <a:ext cx="7499350" cy="936104"/>
          </a:xfrm>
        </p:spPr>
        <p:txBody>
          <a:bodyPr/>
          <a:lstStyle/>
          <a:p>
            <a:r>
              <a:rPr lang="sk-SK" sz="4000" u="sng" dirty="0"/>
              <a:t>1. Východiská chápania fungovania verejného sektora</a:t>
            </a:r>
          </a:p>
        </p:txBody>
      </p:sp>
      <p:sp>
        <p:nvSpPr>
          <p:cNvPr id="7" name="Rectangle 15"/>
          <p:cNvSpPr>
            <a:spLocks noChangeArrowheads="1"/>
          </p:cNvSpPr>
          <p:nvPr/>
        </p:nvSpPr>
        <p:spPr bwMode="auto">
          <a:xfrm>
            <a:off x="2247900" y="1714500"/>
            <a:ext cx="4824413" cy="1008063"/>
          </a:xfrm>
          <a:prstGeom prst="rect">
            <a:avLst/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k-SK" sz="2400" b="1">
                <a:solidFill>
                  <a:schemeClr val="bg1"/>
                </a:solidFill>
              </a:rPr>
              <a:t>Verejný sektor</a:t>
            </a:r>
          </a:p>
        </p:txBody>
      </p:sp>
      <p:sp>
        <p:nvSpPr>
          <p:cNvPr id="8" name="Rectangle 16"/>
          <p:cNvSpPr>
            <a:spLocks noChangeArrowheads="1"/>
          </p:cNvSpPr>
          <p:nvPr/>
        </p:nvSpPr>
        <p:spPr bwMode="auto">
          <a:xfrm>
            <a:off x="2414588" y="4357688"/>
            <a:ext cx="1800225" cy="792162"/>
          </a:xfrm>
          <a:prstGeom prst="rect">
            <a:avLst/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k-SK" b="1">
                <a:solidFill>
                  <a:schemeClr val="bg1"/>
                </a:solidFill>
              </a:rPr>
              <a:t>Riadený verejnou </a:t>
            </a:r>
          </a:p>
          <a:p>
            <a:pPr algn="ctr"/>
            <a:r>
              <a:rPr lang="sk-SK" b="1">
                <a:solidFill>
                  <a:schemeClr val="bg1"/>
                </a:solidFill>
              </a:rPr>
              <a:t>správou</a:t>
            </a:r>
          </a:p>
        </p:txBody>
      </p:sp>
      <p:sp>
        <p:nvSpPr>
          <p:cNvPr id="9" name="Rectangle 17"/>
          <p:cNvSpPr>
            <a:spLocks noChangeArrowheads="1"/>
          </p:cNvSpPr>
          <p:nvPr/>
        </p:nvSpPr>
        <p:spPr bwMode="auto">
          <a:xfrm>
            <a:off x="1071563" y="3214688"/>
            <a:ext cx="2160587" cy="792162"/>
          </a:xfrm>
          <a:prstGeom prst="rect">
            <a:avLst/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k-SK" b="1">
                <a:solidFill>
                  <a:schemeClr val="bg1"/>
                </a:solidFill>
              </a:rPr>
              <a:t>Rozhoduje sa o ňom</a:t>
            </a:r>
          </a:p>
          <a:p>
            <a:pPr algn="ctr"/>
            <a:r>
              <a:rPr lang="sk-SK" b="1">
                <a:solidFill>
                  <a:schemeClr val="bg1"/>
                </a:solidFill>
              </a:rPr>
              <a:t> verejnou voľbou</a:t>
            </a:r>
          </a:p>
        </p:txBody>
      </p:sp>
      <p:sp>
        <p:nvSpPr>
          <p:cNvPr id="10" name="Rectangle 18"/>
          <p:cNvSpPr>
            <a:spLocks noChangeArrowheads="1"/>
          </p:cNvSpPr>
          <p:nvPr/>
        </p:nvSpPr>
        <p:spPr bwMode="auto">
          <a:xfrm>
            <a:off x="6786563" y="3214688"/>
            <a:ext cx="1800225" cy="792162"/>
          </a:xfrm>
          <a:prstGeom prst="rect">
            <a:avLst/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k-SK" b="1">
                <a:solidFill>
                  <a:schemeClr val="bg1"/>
                </a:solidFill>
              </a:rPr>
              <a:t>Financovaný </a:t>
            </a:r>
          </a:p>
          <a:p>
            <a:pPr algn="ctr"/>
            <a:r>
              <a:rPr lang="sk-SK" b="1">
                <a:solidFill>
                  <a:schemeClr val="bg1"/>
                </a:solidFill>
              </a:rPr>
              <a:t>prostredníctvom</a:t>
            </a:r>
          </a:p>
          <a:p>
            <a:pPr algn="ctr"/>
            <a:r>
              <a:rPr lang="sk-SK" b="1">
                <a:solidFill>
                  <a:schemeClr val="bg1"/>
                </a:solidFill>
              </a:rPr>
              <a:t> verejných financií</a:t>
            </a:r>
            <a:r>
              <a:rPr lang="sk-SK" b="1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1" name="Rectangle 19"/>
          <p:cNvSpPr>
            <a:spLocks noChangeArrowheads="1"/>
          </p:cNvSpPr>
          <p:nvPr/>
        </p:nvSpPr>
        <p:spPr bwMode="auto">
          <a:xfrm>
            <a:off x="2643188" y="5572125"/>
            <a:ext cx="1285875" cy="500063"/>
          </a:xfrm>
          <a:prstGeom prst="rect">
            <a:avLst/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k-SK" sz="2400" b="1">
                <a:solidFill>
                  <a:schemeClr val="bg1"/>
                </a:solidFill>
              </a:rPr>
              <a:t>kto ?</a:t>
            </a:r>
          </a:p>
        </p:txBody>
      </p:sp>
      <p:sp>
        <p:nvSpPr>
          <p:cNvPr id="12" name="Rectangle 20"/>
          <p:cNvSpPr>
            <a:spLocks noChangeArrowheads="1"/>
          </p:cNvSpPr>
          <p:nvPr/>
        </p:nvSpPr>
        <p:spPr bwMode="auto">
          <a:xfrm>
            <a:off x="4214813" y="5572125"/>
            <a:ext cx="1147762" cy="500063"/>
          </a:xfrm>
          <a:prstGeom prst="rect">
            <a:avLst/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k-SK" sz="2400" b="1">
                <a:solidFill>
                  <a:schemeClr val="bg1"/>
                </a:solidFill>
              </a:rPr>
              <a:t>čo ?</a:t>
            </a:r>
          </a:p>
        </p:txBody>
      </p:sp>
      <p:sp>
        <p:nvSpPr>
          <p:cNvPr id="13" name="Rectangle 21"/>
          <p:cNvSpPr>
            <a:spLocks noChangeArrowheads="1"/>
          </p:cNvSpPr>
          <p:nvPr/>
        </p:nvSpPr>
        <p:spPr bwMode="auto">
          <a:xfrm>
            <a:off x="7085013" y="5572125"/>
            <a:ext cx="1273175" cy="500063"/>
          </a:xfrm>
          <a:prstGeom prst="rect">
            <a:avLst/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k-SK" sz="2400" b="1">
                <a:solidFill>
                  <a:schemeClr val="bg1"/>
                </a:solidFill>
              </a:rPr>
              <a:t>za čo ?</a:t>
            </a:r>
          </a:p>
        </p:txBody>
      </p:sp>
      <p:sp>
        <p:nvSpPr>
          <p:cNvPr id="14" name="Line 25"/>
          <p:cNvSpPr>
            <a:spLocks noChangeShapeType="1"/>
          </p:cNvSpPr>
          <p:nvPr/>
        </p:nvSpPr>
        <p:spPr bwMode="auto">
          <a:xfrm>
            <a:off x="4859338" y="2714625"/>
            <a:ext cx="0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15" name="Line 26"/>
          <p:cNvSpPr>
            <a:spLocks noChangeShapeType="1"/>
          </p:cNvSpPr>
          <p:nvPr/>
        </p:nvSpPr>
        <p:spPr bwMode="auto">
          <a:xfrm flipH="1">
            <a:off x="1785938" y="2714625"/>
            <a:ext cx="1584325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16" name="Line 27"/>
          <p:cNvSpPr>
            <a:spLocks noChangeShapeType="1"/>
          </p:cNvSpPr>
          <p:nvPr/>
        </p:nvSpPr>
        <p:spPr bwMode="auto">
          <a:xfrm>
            <a:off x="6632575" y="2714625"/>
            <a:ext cx="1439863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17" name="Rectangle 19"/>
          <p:cNvSpPr>
            <a:spLocks noChangeArrowheads="1"/>
          </p:cNvSpPr>
          <p:nvPr/>
        </p:nvSpPr>
        <p:spPr bwMode="auto">
          <a:xfrm>
            <a:off x="1071563" y="5572125"/>
            <a:ext cx="1285875" cy="500063"/>
          </a:xfrm>
          <a:prstGeom prst="rect">
            <a:avLst/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k-SK" sz="2400" b="1">
                <a:solidFill>
                  <a:schemeClr val="bg1"/>
                </a:solidFill>
              </a:rPr>
              <a:t>ako ?</a:t>
            </a:r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3919538" y="3284538"/>
            <a:ext cx="2020887" cy="1000125"/>
          </a:xfrm>
          <a:prstGeom prst="rect">
            <a:avLst/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k-SK" b="1">
                <a:solidFill>
                  <a:schemeClr val="bg1"/>
                </a:solidFill>
              </a:rPr>
              <a:t>Zabezpečuje </a:t>
            </a:r>
          </a:p>
          <a:p>
            <a:pPr algn="ctr"/>
            <a:r>
              <a:rPr lang="sk-SK" b="1">
                <a:solidFill>
                  <a:schemeClr val="bg1"/>
                </a:solidFill>
              </a:rPr>
              <a:t>rôzne funkcie štátu</a:t>
            </a:r>
          </a:p>
        </p:txBody>
      </p:sp>
      <p:sp>
        <p:nvSpPr>
          <p:cNvPr id="19" name="Rectangle 16"/>
          <p:cNvSpPr>
            <a:spLocks noChangeArrowheads="1"/>
          </p:cNvSpPr>
          <p:nvPr/>
        </p:nvSpPr>
        <p:spPr bwMode="auto">
          <a:xfrm>
            <a:off x="5357813" y="4429125"/>
            <a:ext cx="1800225" cy="792163"/>
          </a:xfrm>
          <a:prstGeom prst="rect">
            <a:avLst/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k-SK" b="1" dirty="0">
                <a:solidFill>
                  <a:schemeClr val="bg1"/>
                </a:solidFill>
              </a:rPr>
              <a:t>Podlieha verejnej </a:t>
            </a:r>
          </a:p>
          <a:p>
            <a:pPr algn="ctr"/>
            <a:r>
              <a:rPr lang="sk-SK" b="1" dirty="0">
                <a:solidFill>
                  <a:schemeClr val="bg1"/>
                </a:solidFill>
              </a:rPr>
              <a:t>kontrole</a:t>
            </a:r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5643563" y="5572125"/>
            <a:ext cx="1147762" cy="500063"/>
          </a:xfrm>
          <a:prstGeom prst="rect">
            <a:avLst/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k-SK" sz="2400" b="1">
                <a:solidFill>
                  <a:schemeClr val="bg1"/>
                </a:solidFill>
              </a:rPr>
              <a:t>a čo ?</a:t>
            </a:r>
          </a:p>
        </p:txBody>
      </p:sp>
      <p:sp>
        <p:nvSpPr>
          <p:cNvPr id="21" name="Šipka dolů 31"/>
          <p:cNvSpPr/>
          <p:nvPr/>
        </p:nvSpPr>
        <p:spPr>
          <a:xfrm>
            <a:off x="3286125" y="5214938"/>
            <a:ext cx="46038" cy="285750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/>
          </a:p>
        </p:txBody>
      </p:sp>
      <p:sp>
        <p:nvSpPr>
          <p:cNvPr id="22" name="Šipka dolů 32"/>
          <p:cNvSpPr/>
          <p:nvPr/>
        </p:nvSpPr>
        <p:spPr>
          <a:xfrm>
            <a:off x="1643063" y="4000500"/>
            <a:ext cx="71437" cy="1500188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/>
          </a:p>
        </p:txBody>
      </p:sp>
      <p:sp>
        <p:nvSpPr>
          <p:cNvPr id="23" name="Šipka dolů 33"/>
          <p:cNvSpPr/>
          <p:nvPr/>
        </p:nvSpPr>
        <p:spPr>
          <a:xfrm flipH="1">
            <a:off x="4832350" y="4359275"/>
            <a:ext cx="46038" cy="114141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/>
          </a:p>
        </p:txBody>
      </p:sp>
      <p:sp>
        <p:nvSpPr>
          <p:cNvPr id="24" name="Šipka dolů 34"/>
          <p:cNvSpPr/>
          <p:nvPr/>
        </p:nvSpPr>
        <p:spPr>
          <a:xfrm>
            <a:off x="6215063" y="5286375"/>
            <a:ext cx="46037" cy="21431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/>
          </a:p>
        </p:txBody>
      </p:sp>
      <p:sp>
        <p:nvSpPr>
          <p:cNvPr id="25" name="Šipka dolů 35"/>
          <p:cNvSpPr/>
          <p:nvPr/>
        </p:nvSpPr>
        <p:spPr>
          <a:xfrm>
            <a:off x="7643813" y="4000500"/>
            <a:ext cx="46037" cy="1500188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/>
          </a:p>
        </p:txBody>
      </p:sp>
      <p:cxnSp>
        <p:nvCxnSpPr>
          <p:cNvPr id="26" name="Přímá spojovací šipka 37"/>
          <p:cNvCxnSpPr/>
          <p:nvPr/>
        </p:nvCxnSpPr>
        <p:spPr>
          <a:xfrm rot="5400000">
            <a:off x="5429251" y="3571875"/>
            <a:ext cx="1573212" cy="15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ovací šipka 39"/>
          <p:cNvCxnSpPr/>
          <p:nvPr/>
        </p:nvCxnSpPr>
        <p:spPr>
          <a:xfrm rot="5400000">
            <a:off x="2784475" y="3500438"/>
            <a:ext cx="1573213" cy="15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372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u="sng" dirty="0"/>
              <a:t>Verejný sektor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Calibri" pitchFamily="34" charset="0"/>
              <a:buAutoNum type="alphaLcParenR"/>
            </a:pPr>
            <a:r>
              <a:rPr lang="sk-SK" b="1" dirty="0"/>
              <a:t>Zabezpečuje rôzne funkcie štátu</a:t>
            </a:r>
          </a:p>
          <a:p>
            <a:pPr marL="514350" indent="-514350">
              <a:buFont typeface="Calibri" pitchFamily="34" charset="0"/>
              <a:buAutoNum type="alphaLcParenR"/>
            </a:pPr>
            <a:r>
              <a:rPr lang="sk-SK" b="1" dirty="0"/>
              <a:t>Rozhoduje sa o ňom prostredníctvom mechanizmu verejnej voľby</a:t>
            </a:r>
          </a:p>
          <a:p>
            <a:pPr marL="514350" indent="-514350">
              <a:buFont typeface="Calibri" pitchFamily="34" charset="0"/>
              <a:buAutoNum type="alphaLcParenR"/>
            </a:pPr>
            <a:r>
              <a:rPr lang="sk-SK" b="1" dirty="0"/>
              <a:t>Je riadený verejnou správou</a:t>
            </a:r>
          </a:p>
          <a:p>
            <a:pPr marL="514350" indent="-514350">
              <a:buFont typeface="Calibri" pitchFamily="34" charset="0"/>
              <a:buAutoNum type="alphaLcParenR"/>
            </a:pPr>
            <a:r>
              <a:rPr lang="sk-SK" b="1" dirty="0"/>
              <a:t>Podlieha verejnej kontrole</a:t>
            </a:r>
          </a:p>
          <a:p>
            <a:pPr marL="514350" indent="-514350">
              <a:buFont typeface="Calibri" pitchFamily="34" charset="0"/>
              <a:buAutoNum type="alphaLcParenR"/>
            </a:pPr>
            <a:r>
              <a:rPr lang="sk-SK" b="1" dirty="0"/>
              <a:t>Je financovaný prostredníctvom verejných financií</a:t>
            </a:r>
          </a:p>
          <a:p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627784" y="6356350"/>
            <a:ext cx="4464496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 </a:t>
            </a:r>
            <a:endParaRPr lang="sk-SK" smtClean="0"/>
          </a:p>
          <a:p>
            <a:pPr>
              <a:defRPr/>
            </a:pPr>
            <a:r>
              <a:rPr lang="pt-BR" smtClean="0"/>
              <a:t>  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35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01372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u="sng" smtClean="0"/>
              <a:t>Verejný sektor</a:t>
            </a:r>
            <a:endParaRPr lang="sk-SK" u="sng" dirty="0"/>
          </a:p>
        </p:txBody>
      </p:sp>
      <p:sp>
        <p:nvSpPr>
          <p:cNvPr id="7" name="Zástupný symbol obsahu 6"/>
          <p:cNvSpPr>
            <a:spLocks noGrp="1"/>
          </p:cNvSpPr>
          <p:nvPr>
            <p:ph sz="half" idx="1"/>
          </p:nvPr>
        </p:nvSpPr>
        <p:spPr>
          <a:xfrm>
            <a:off x="457200" y="1124744"/>
            <a:ext cx="8686800" cy="5184576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None/>
              <a:defRPr/>
            </a:pPr>
            <a:r>
              <a:rPr lang="sk-SK" sz="2400" u="sng" smtClean="0"/>
              <a:t>a) Zabezpečovanie funkcií štátu</a:t>
            </a:r>
            <a:endParaRPr lang="sk-SK" sz="2400" b="1" smtClean="0"/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sk-SK" sz="2400" b="1" smtClean="0"/>
              <a:t>Vonkajších</a:t>
            </a:r>
            <a:r>
              <a:rPr lang="sk-SK" sz="2400" smtClean="0"/>
              <a:t> :    zahraničná </a:t>
            </a:r>
            <a:r>
              <a:rPr lang="sk-SK" sz="2400"/>
              <a:t>hospodárska  </a:t>
            </a:r>
            <a:r>
              <a:rPr lang="sk-SK" sz="2400" smtClean="0"/>
              <a:t>pomoc, medzinárodná 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sk-SK" sz="2400" smtClean="0"/>
              <a:t>                          reprezentácia, členstvo </a:t>
            </a:r>
            <a:r>
              <a:rPr lang="sk-SK" sz="2400" dirty="0"/>
              <a:t>v </a:t>
            </a:r>
            <a:r>
              <a:rPr lang="sk-SK" sz="2400"/>
              <a:t>medzinárodných </a:t>
            </a:r>
            <a:endParaRPr lang="sk-SK" sz="2400" smtClean="0"/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sk-SK" sz="2400" smtClean="0"/>
              <a:t>                          zoskupeniach </a:t>
            </a:r>
            <a:r>
              <a:rPr lang="sk-SK" sz="2400" dirty="0"/>
              <a:t>a pod</a:t>
            </a:r>
            <a:r>
              <a:rPr lang="sk-SK" sz="2400"/>
              <a:t>. </a:t>
            </a:r>
            <a:endParaRPr lang="sk-SK" sz="2400" smtClean="0"/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sk-SK" sz="2400" b="1" smtClean="0"/>
              <a:t>Vnútorných:</a:t>
            </a:r>
            <a:r>
              <a:rPr lang="sk-SK" sz="2400" smtClean="0"/>
              <a:t>    vedenie národných štatistík, výskum, kontrola 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sk-SK" sz="2400" smtClean="0"/>
              <a:t>                          hospodárenia s majetkom štátu, riadenie štátneho,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sk-SK" sz="2400" smtClean="0"/>
              <a:t>                          resp. verejného dlhu, riešenie zlyhaní trhu a pod.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sk-SK" sz="2400" u="sng" smtClean="0"/>
              <a:t>b) Mechanizmus  verejnej voľby</a:t>
            </a:r>
            <a:endParaRPr lang="sk-SK" sz="2400" smtClean="0"/>
          </a:p>
          <a:p>
            <a:pPr marL="0" indent="0">
              <a:spcBef>
                <a:spcPts val="0"/>
              </a:spcBef>
            </a:pPr>
            <a:r>
              <a:rPr lang="sk-SK" sz="2300" smtClean="0"/>
              <a:t> významnú úlohu pri rozhodovaní o verejnom sektore zohráva volebný</a:t>
            </a:r>
          </a:p>
          <a:p>
            <a:pPr marL="0" indent="0">
              <a:spcBef>
                <a:spcPts val="0"/>
              </a:spcBef>
              <a:buNone/>
            </a:pPr>
            <a:r>
              <a:rPr lang="sk-SK" sz="2300" smtClean="0"/>
              <a:t>  mechanizmus a obsadzovanie funkcií vo verejnom sektore politickými</a:t>
            </a:r>
          </a:p>
          <a:p>
            <a:pPr marL="0" indent="0">
              <a:spcBef>
                <a:spcPts val="0"/>
              </a:spcBef>
              <a:buNone/>
            </a:pPr>
            <a:r>
              <a:rPr lang="sk-SK" sz="2300" smtClean="0"/>
              <a:t>  nominantmi</a:t>
            </a:r>
          </a:p>
          <a:p>
            <a:pPr marL="0" indent="0">
              <a:spcBef>
                <a:spcPts val="0"/>
              </a:spcBef>
            </a:pPr>
            <a:r>
              <a:rPr lang="sk-SK" sz="2300" smtClean="0"/>
              <a:t> zákonitosti volebného mechanizmu, správanie sa voličov, politikov,</a:t>
            </a:r>
          </a:p>
          <a:p>
            <a:pPr marL="0" indent="0">
              <a:spcBef>
                <a:spcPts val="0"/>
              </a:spcBef>
              <a:buNone/>
            </a:pPr>
            <a:r>
              <a:rPr lang="sk-SK" sz="2300" smtClean="0"/>
              <a:t>  byrokratov, či záujmových skupín skúmajú </a:t>
            </a:r>
            <a:r>
              <a:rPr lang="sk-SK" sz="2300" b="1" smtClean="0"/>
              <a:t>teória verejnej voľby </a:t>
            </a:r>
            <a:r>
              <a:rPr lang="sk-SK" sz="2300" smtClean="0"/>
              <a:t>a</a:t>
            </a:r>
            <a:r>
              <a:rPr lang="sk-SK" sz="2300" b="1" smtClean="0"/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sk-SK" sz="2300" b="1" smtClean="0"/>
              <a:t>  teória byrokracie</a:t>
            </a:r>
          </a:p>
          <a:p>
            <a:pPr>
              <a:buNone/>
            </a:pPr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555776" y="6356350"/>
            <a:ext cx="4464496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</a:t>
            </a:r>
            <a:endParaRPr lang="sk-SK" smtClean="0"/>
          </a:p>
          <a:p>
            <a:pPr>
              <a:defRPr/>
            </a:pPr>
            <a:r>
              <a:rPr lang="pt-BR" smtClean="0"/>
              <a:t>   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36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01372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555776" y="6356350"/>
            <a:ext cx="4752528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   </a:t>
            </a:r>
            <a:endParaRPr lang="sk-SK" smtClean="0"/>
          </a:p>
          <a:p>
            <a:pPr>
              <a:defRPr/>
            </a:pPr>
            <a:r>
              <a:rPr lang="pt-BR" smtClean="0"/>
              <a:t>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37</a:t>
            </a:fld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1149717" y="260648"/>
            <a:ext cx="7499350" cy="706437"/>
          </a:xfrm>
        </p:spPr>
        <p:txBody>
          <a:bodyPr/>
          <a:lstStyle/>
          <a:p>
            <a:r>
              <a:rPr lang="sk-SK" u="sng" dirty="0"/>
              <a:t>c) Verejná správa</a:t>
            </a:r>
          </a:p>
        </p:txBody>
      </p:sp>
      <p:grpSp>
        <p:nvGrpSpPr>
          <p:cNvPr id="7" name="Organization Chart 2"/>
          <p:cNvGrpSpPr>
            <a:grpSpLocks noChangeAspect="1"/>
          </p:cNvGrpSpPr>
          <p:nvPr/>
        </p:nvGrpSpPr>
        <p:grpSpPr bwMode="auto">
          <a:xfrm>
            <a:off x="1403648" y="1772816"/>
            <a:ext cx="6469063" cy="3365500"/>
            <a:chOff x="272" y="1001"/>
            <a:chExt cx="1872" cy="720"/>
          </a:xfrm>
          <a:solidFill>
            <a:srgbClr val="00B050"/>
          </a:solidFill>
        </p:grpSpPr>
        <p:cxnSp>
          <p:nvCxnSpPr>
            <p:cNvPr id="8" name="_s1030"/>
            <p:cNvCxnSpPr>
              <a:cxnSpLocks noChangeShapeType="1"/>
              <a:stCxn id="12" idx="0"/>
              <a:endCxn id="10" idx="2"/>
            </p:cNvCxnSpPr>
            <p:nvPr/>
          </p:nvCxnSpPr>
          <p:spPr bwMode="auto">
            <a:xfrm rot="5400000" flipH="1">
              <a:off x="1388" y="1109"/>
              <a:ext cx="144" cy="504"/>
            </a:xfrm>
            <a:prstGeom prst="bentConnector3">
              <a:avLst>
                <a:gd name="adj1" fmla="val 20454"/>
              </a:avLst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xtLst/>
          </p:spPr>
        </p:cxnSp>
        <p:cxnSp>
          <p:nvCxnSpPr>
            <p:cNvPr id="9" name="_s1031"/>
            <p:cNvCxnSpPr>
              <a:cxnSpLocks noChangeShapeType="1"/>
              <a:stCxn id="11" idx="0"/>
              <a:endCxn id="10" idx="2"/>
            </p:cNvCxnSpPr>
            <p:nvPr/>
          </p:nvCxnSpPr>
          <p:spPr bwMode="auto">
            <a:xfrm rot="-5400000">
              <a:off x="884" y="1109"/>
              <a:ext cx="144" cy="504"/>
            </a:xfrm>
            <a:prstGeom prst="bentConnector3">
              <a:avLst>
                <a:gd name="adj1" fmla="val 20454"/>
              </a:avLst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xtLst/>
          </p:spPr>
        </p:cxnSp>
        <p:sp>
          <p:nvSpPr>
            <p:cNvPr id="10" name="_s1032"/>
            <p:cNvSpPr>
              <a:spLocks noChangeArrowheads="1"/>
            </p:cNvSpPr>
            <p:nvPr/>
          </p:nvSpPr>
          <p:spPr bwMode="auto">
            <a:xfrm>
              <a:off x="776" y="1001"/>
              <a:ext cx="864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r>
                <a:rPr lang="sk-SK" sz="2600" b="1">
                  <a:solidFill>
                    <a:schemeClr val="bg1"/>
                  </a:solidFill>
                  <a:latin typeface="Verdana" pitchFamily="34" charset="0"/>
                </a:rPr>
                <a:t>Verejná správa</a:t>
              </a:r>
            </a:p>
          </p:txBody>
        </p:sp>
        <p:sp>
          <p:nvSpPr>
            <p:cNvPr id="11" name="_s1033"/>
            <p:cNvSpPr>
              <a:spLocks noChangeArrowheads="1"/>
            </p:cNvSpPr>
            <p:nvPr/>
          </p:nvSpPr>
          <p:spPr bwMode="auto">
            <a:xfrm>
              <a:off x="272" y="1433"/>
              <a:ext cx="864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r>
                <a:rPr lang="sk-SK" sz="1900">
                  <a:solidFill>
                    <a:schemeClr val="bg1"/>
                  </a:solidFill>
                  <a:latin typeface="Verdana" pitchFamily="34" charset="0"/>
                </a:rPr>
                <a:t>Činnosť</a:t>
              </a:r>
            </a:p>
            <a:p>
              <a:pPr algn="ctr"/>
              <a:r>
                <a:rPr lang="sk-SK" sz="1900">
                  <a:solidFill>
                    <a:schemeClr val="bg1"/>
                  </a:solidFill>
                  <a:latin typeface="Verdana" pitchFamily="34" charset="0"/>
                </a:rPr>
                <a:t>= správa verejných </a:t>
              </a:r>
            </a:p>
            <a:p>
              <a:pPr algn="ctr"/>
              <a:r>
                <a:rPr lang="sk-SK" sz="1900">
                  <a:solidFill>
                    <a:schemeClr val="bg1"/>
                  </a:solidFill>
                  <a:latin typeface="Verdana" pitchFamily="34" charset="0"/>
                </a:rPr>
                <a:t>záležitostí</a:t>
              </a:r>
            </a:p>
          </p:txBody>
        </p:sp>
        <p:sp>
          <p:nvSpPr>
            <p:cNvPr id="12" name="_s1034"/>
            <p:cNvSpPr>
              <a:spLocks noChangeArrowheads="1"/>
            </p:cNvSpPr>
            <p:nvPr/>
          </p:nvSpPr>
          <p:spPr bwMode="auto">
            <a:xfrm>
              <a:off x="1280" y="1433"/>
              <a:ext cx="864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r>
                <a:rPr lang="sk-SK" sz="1900">
                  <a:solidFill>
                    <a:schemeClr val="bg1"/>
                  </a:solidFill>
                  <a:latin typeface="Verdana" pitchFamily="34" charset="0"/>
                </a:rPr>
                <a:t>Sústava orgánov </a:t>
              </a:r>
            </a:p>
            <a:p>
              <a:pPr algn="ctr"/>
              <a:r>
                <a:rPr lang="sk-SK" sz="1900">
                  <a:solidFill>
                    <a:schemeClr val="bg1"/>
                  </a:solidFill>
                  <a:latin typeface="Verdana" pitchFamily="34" charset="0"/>
                </a:rPr>
                <a:t>= verejná vláda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1372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267744" y="6356350"/>
            <a:ext cx="4680520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  </a:t>
            </a:r>
            <a:endParaRPr lang="sk-SK" smtClean="0"/>
          </a:p>
          <a:p>
            <a:pPr>
              <a:defRPr/>
            </a:pPr>
            <a:r>
              <a:rPr lang="pt-BR" smtClean="0"/>
              <a:t> 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38</a:t>
            </a:fld>
            <a:endParaRPr lang="sk-SK" dirty="0"/>
          </a:p>
        </p:txBody>
      </p:sp>
      <p:sp>
        <p:nvSpPr>
          <p:cNvPr id="8" name="Rectangle 21"/>
          <p:cNvSpPr>
            <a:spLocks noChangeArrowheads="1"/>
          </p:cNvSpPr>
          <p:nvPr/>
        </p:nvSpPr>
        <p:spPr bwMode="auto">
          <a:xfrm>
            <a:off x="266477" y="1531938"/>
            <a:ext cx="2305050" cy="8524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sk-SK" sz="2400" b="1" i="1">
                <a:latin typeface="Arial" charset="0"/>
                <a:ea typeface="Calibri" pitchFamily="34" charset="0"/>
                <a:cs typeface="Times New Roman" pitchFamily="18" charset="0"/>
              </a:rPr>
              <a:t>Sektor verejná správa</a:t>
            </a:r>
            <a:endParaRPr lang="sk-SK" sz="2400">
              <a:latin typeface="Arial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9" name="Rectangle 20"/>
          <p:cNvSpPr>
            <a:spLocks noChangeArrowheads="1"/>
          </p:cNvSpPr>
          <p:nvPr/>
        </p:nvSpPr>
        <p:spPr bwMode="auto">
          <a:xfrm>
            <a:off x="2987675" y="457200"/>
            <a:ext cx="2447925" cy="6635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sk-SK" sz="2000" b="1">
                <a:latin typeface="Arial" charset="0"/>
                <a:ea typeface="Calibri" pitchFamily="34" charset="0"/>
                <a:cs typeface="Times New Roman" pitchFamily="18" charset="0"/>
              </a:rPr>
              <a:t>Verejný sektor</a:t>
            </a:r>
          </a:p>
          <a:p>
            <a:pPr algn="ctr" eaLnBrk="0" hangingPunct="0"/>
            <a:r>
              <a:rPr lang="sk-SK" sz="2000" b="1">
                <a:latin typeface="Arial" charset="0"/>
                <a:ea typeface="Calibri" pitchFamily="34" charset="0"/>
                <a:cs typeface="Times New Roman" pitchFamily="18" charset="0"/>
              </a:rPr>
              <a:t>ESA 95</a:t>
            </a:r>
            <a:endParaRPr lang="sk-SK" sz="2000">
              <a:latin typeface="Arial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0" name="Rectangle 19"/>
          <p:cNvSpPr>
            <a:spLocks noChangeArrowheads="1"/>
          </p:cNvSpPr>
          <p:nvPr/>
        </p:nvSpPr>
        <p:spPr bwMode="auto">
          <a:xfrm>
            <a:off x="611188" y="2520950"/>
            <a:ext cx="1938337" cy="6588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sk-SK" b="1" i="1">
                <a:latin typeface="Arial" charset="0"/>
                <a:ea typeface="Calibri" pitchFamily="34" charset="0"/>
                <a:cs typeface="Times New Roman" pitchFamily="18" charset="0"/>
              </a:rPr>
              <a:t>Ústredná štátna správa</a:t>
            </a:r>
            <a:endParaRPr lang="sk-SK" b="1">
              <a:latin typeface="Arial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1" name="Rectangle 18"/>
          <p:cNvSpPr>
            <a:spLocks noChangeArrowheads="1"/>
          </p:cNvSpPr>
          <p:nvPr/>
        </p:nvSpPr>
        <p:spPr bwMode="auto">
          <a:xfrm>
            <a:off x="617538" y="3473450"/>
            <a:ext cx="1938337" cy="6223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sk-SK" b="1" i="1">
                <a:latin typeface="Arial" charset="0"/>
                <a:ea typeface="Calibri" pitchFamily="34" charset="0"/>
                <a:cs typeface="Times New Roman" pitchFamily="18" charset="0"/>
              </a:rPr>
              <a:t>Regionálna štátna správa</a:t>
            </a:r>
            <a:endParaRPr lang="sk-SK" b="1">
              <a:latin typeface="Arial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2" name="Rectangle 17"/>
          <p:cNvSpPr>
            <a:spLocks noChangeArrowheads="1"/>
          </p:cNvSpPr>
          <p:nvPr/>
        </p:nvSpPr>
        <p:spPr bwMode="auto">
          <a:xfrm>
            <a:off x="622300" y="4348163"/>
            <a:ext cx="1933575" cy="6381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sk-SK" b="1" i="1">
                <a:latin typeface="Arial" charset="0"/>
                <a:ea typeface="Calibri" pitchFamily="34" charset="0"/>
                <a:cs typeface="Times New Roman" pitchFamily="18" charset="0"/>
              </a:rPr>
              <a:t>Miestna samospráva</a:t>
            </a:r>
            <a:endParaRPr lang="sk-SK" b="1">
              <a:latin typeface="Arial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3" name="Rectangle 16"/>
          <p:cNvSpPr>
            <a:spLocks noChangeArrowheads="1"/>
          </p:cNvSpPr>
          <p:nvPr/>
        </p:nvSpPr>
        <p:spPr bwMode="auto">
          <a:xfrm>
            <a:off x="5173663" y="1531938"/>
            <a:ext cx="3143250" cy="6556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sk-SK" sz="2400" b="1" i="1">
                <a:latin typeface="Arial" charset="0"/>
                <a:ea typeface="Calibri" pitchFamily="34" charset="0"/>
                <a:cs typeface="Times New Roman" pitchFamily="18" charset="0"/>
              </a:rPr>
              <a:t>Verejné korporácie</a:t>
            </a:r>
            <a:endParaRPr lang="sk-SK" sz="2400">
              <a:latin typeface="Arial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4" name="Rectangle 15"/>
          <p:cNvSpPr>
            <a:spLocks noChangeArrowheads="1"/>
          </p:cNvSpPr>
          <p:nvPr/>
        </p:nvSpPr>
        <p:spPr bwMode="auto">
          <a:xfrm>
            <a:off x="5003800" y="2444750"/>
            <a:ext cx="1655763" cy="9842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sk-SK" b="1" i="1">
                <a:latin typeface="Arial" charset="0"/>
                <a:ea typeface="Calibri" pitchFamily="34" charset="0"/>
                <a:cs typeface="Times New Roman" pitchFamily="18" charset="0"/>
              </a:rPr>
              <a:t>Verejné finančné korporácie</a:t>
            </a:r>
            <a:endParaRPr lang="sk-SK" b="1">
              <a:latin typeface="Arial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3236913" y="3716338"/>
            <a:ext cx="2708275" cy="95091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sk-SK" b="1" i="1">
                <a:latin typeface="Arial" charset="0"/>
                <a:ea typeface="Calibri" pitchFamily="34" charset="0"/>
                <a:cs typeface="Times New Roman" pitchFamily="18" charset="0"/>
              </a:rPr>
              <a:t>Neziskové inštitúcie slúžiace domácnostiam</a:t>
            </a:r>
            <a:endParaRPr lang="sk-SK" b="1">
              <a:latin typeface="Arial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6" name="Rectangle 13"/>
          <p:cNvSpPr>
            <a:spLocks noChangeArrowheads="1"/>
          </p:cNvSpPr>
          <p:nvPr/>
        </p:nvSpPr>
        <p:spPr bwMode="auto">
          <a:xfrm>
            <a:off x="6804025" y="2444750"/>
            <a:ext cx="1655763" cy="9842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sk-SK" b="1" i="1">
                <a:latin typeface="Arial" charset="0"/>
                <a:ea typeface="Calibri" pitchFamily="34" charset="0"/>
                <a:cs typeface="Times New Roman" pitchFamily="18" charset="0"/>
              </a:rPr>
              <a:t>Verejné nefinančné korporácie</a:t>
            </a:r>
            <a:endParaRPr lang="sk-SK" b="1">
              <a:latin typeface="Arial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611188" y="5157192"/>
            <a:ext cx="1933575" cy="1016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sk-SK" b="1" i="1">
                <a:latin typeface="Arial" charset="0"/>
                <a:ea typeface="Calibri" pitchFamily="34" charset="0"/>
                <a:cs typeface="Times New Roman" pitchFamily="18" charset="0"/>
              </a:rPr>
              <a:t>Fondy sociálneho zabezpečenia</a:t>
            </a:r>
            <a:endParaRPr lang="sk-SK" b="1">
              <a:latin typeface="Arial" charset="0"/>
              <a:ea typeface="Calibri" pitchFamily="34" charset="0"/>
              <a:cs typeface="Times New Roman" pitchFamily="18" charset="0"/>
            </a:endParaRPr>
          </a:p>
        </p:txBody>
      </p:sp>
      <p:cxnSp>
        <p:nvCxnSpPr>
          <p:cNvPr id="18" name="AutoShape 11"/>
          <p:cNvCxnSpPr>
            <a:cxnSpLocks noChangeShapeType="1"/>
          </p:cNvCxnSpPr>
          <p:nvPr/>
        </p:nvCxnSpPr>
        <p:spPr bwMode="auto">
          <a:xfrm flipH="1">
            <a:off x="2484438" y="1146175"/>
            <a:ext cx="781050" cy="38576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AutoShape 10"/>
          <p:cNvCxnSpPr>
            <a:cxnSpLocks noChangeShapeType="1"/>
          </p:cNvCxnSpPr>
          <p:nvPr/>
        </p:nvCxnSpPr>
        <p:spPr bwMode="auto">
          <a:xfrm>
            <a:off x="4841875" y="1146175"/>
            <a:ext cx="666750" cy="38576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AutoShape 9"/>
          <p:cNvCxnSpPr>
            <a:cxnSpLocks noChangeShapeType="1"/>
          </p:cNvCxnSpPr>
          <p:nvPr/>
        </p:nvCxnSpPr>
        <p:spPr bwMode="auto">
          <a:xfrm>
            <a:off x="4211638" y="1146175"/>
            <a:ext cx="0" cy="2528888"/>
          </a:xfrm>
          <a:prstGeom prst="straightConnector1">
            <a:avLst/>
          </a:prstGeom>
          <a:noFill/>
          <a:ln w="9525">
            <a:solidFill>
              <a:srgbClr val="000000"/>
            </a:solidFill>
            <a:prstDash val="lgDash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AutoShape 8"/>
          <p:cNvCxnSpPr>
            <a:cxnSpLocks noChangeShapeType="1"/>
            <a:stCxn id="8" idx="3"/>
          </p:cNvCxnSpPr>
          <p:nvPr/>
        </p:nvCxnSpPr>
        <p:spPr bwMode="auto">
          <a:xfrm flipV="1">
            <a:off x="2571527" y="1887538"/>
            <a:ext cx="431800" cy="70644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" name="AutoShape 7"/>
          <p:cNvCxnSpPr>
            <a:cxnSpLocks noChangeShapeType="1"/>
          </p:cNvCxnSpPr>
          <p:nvPr/>
        </p:nvCxnSpPr>
        <p:spPr bwMode="auto">
          <a:xfrm>
            <a:off x="2987675" y="1914525"/>
            <a:ext cx="0" cy="35623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" name="AutoShape 6"/>
          <p:cNvCxnSpPr>
            <a:cxnSpLocks noChangeShapeType="1"/>
          </p:cNvCxnSpPr>
          <p:nvPr/>
        </p:nvCxnSpPr>
        <p:spPr bwMode="auto">
          <a:xfrm flipH="1">
            <a:off x="2597150" y="5445125"/>
            <a:ext cx="39052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" name="AutoShape 5"/>
          <p:cNvCxnSpPr>
            <a:cxnSpLocks noChangeShapeType="1"/>
          </p:cNvCxnSpPr>
          <p:nvPr/>
        </p:nvCxnSpPr>
        <p:spPr bwMode="auto">
          <a:xfrm flipH="1">
            <a:off x="2597150" y="4705350"/>
            <a:ext cx="39052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" name="AutoShape 4"/>
          <p:cNvCxnSpPr>
            <a:cxnSpLocks noChangeShapeType="1"/>
          </p:cNvCxnSpPr>
          <p:nvPr/>
        </p:nvCxnSpPr>
        <p:spPr bwMode="auto">
          <a:xfrm flipH="1">
            <a:off x="2597150" y="3808413"/>
            <a:ext cx="39052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" name="AutoShape 3"/>
          <p:cNvCxnSpPr>
            <a:cxnSpLocks noChangeShapeType="1"/>
          </p:cNvCxnSpPr>
          <p:nvPr/>
        </p:nvCxnSpPr>
        <p:spPr bwMode="auto">
          <a:xfrm flipH="1">
            <a:off x="2597150" y="2897188"/>
            <a:ext cx="39052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" name="AutoShape 2"/>
          <p:cNvCxnSpPr>
            <a:cxnSpLocks noChangeShapeType="1"/>
          </p:cNvCxnSpPr>
          <p:nvPr/>
        </p:nvCxnSpPr>
        <p:spPr bwMode="auto">
          <a:xfrm flipH="1">
            <a:off x="5878513" y="2187575"/>
            <a:ext cx="133350" cy="23336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" name="AutoShape 1"/>
          <p:cNvCxnSpPr>
            <a:cxnSpLocks noChangeShapeType="1"/>
          </p:cNvCxnSpPr>
          <p:nvPr/>
        </p:nvCxnSpPr>
        <p:spPr bwMode="auto">
          <a:xfrm>
            <a:off x="7391400" y="2187575"/>
            <a:ext cx="133350" cy="23336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01372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87624" y="404664"/>
            <a:ext cx="7499350" cy="706437"/>
          </a:xfrm>
        </p:spPr>
        <p:txBody>
          <a:bodyPr/>
          <a:lstStyle/>
          <a:p>
            <a:r>
              <a:rPr lang="sk-SK" u="sng" dirty="0"/>
              <a:t>Správa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67544" y="1700809"/>
            <a:ext cx="8229600" cy="3744416"/>
          </a:xfrm>
        </p:spPr>
        <p:txBody>
          <a:bodyPr/>
          <a:lstStyle/>
          <a:p>
            <a:r>
              <a:rPr lang="sk-SK" dirty="0"/>
              <a:t>latinský pôvod slova </a:t>
            </a:r>
            <a:r>
              <a:rPr lang="sk-SK" b="1" u="sng" dirty="0"/>
              <a:t>správa</a:t>
            </a:r>
            <a:r>
              <a:rPr lang="sk-SK" dirty="0"/>
              <a:t> je odvodený od slova </a:t>
            </a:r>
            <a:r>
              <a:rPr lang="sk-SK" dirty="0" err="1"/>
              <a:t>ministrare</a:t>
            </a:r>
            <a:r>
              <a:rPr lang="sk-SK" dirty="0"/>
              <a:t> = slúžiť, spravovať </a:t>
            </a:r>
          </a:p>
          <a:p>
            <a:r>
              <a:rPr lang="sk-SK" dirty="0"/>
              <a:t>oxfordský slovník </a:t>
            </a:r>
          </a:p>
          <a:p>
            <a:pPr>
              <a:buFont typeface="Wingdings" pitchFamily="2" charset="2"/>
              <a:buNone/>
            </a:pPr>
            <a:r>
              <a:rPr lang="sk-SK" dirty="0"/>
              <a:t>   </a:t>
            </a:r>
            <a:r>
              <a:rPr lang="sk-SK" b="1" u="sng" dirty="0"/>
              <a:t>správa</a:t>
            </a:r>
            <a:r>
              <a:rPr lang="sk-SK" dirty="0"/>
              <a:t> = akt administrovania, riadenie, alebo dozeranie na vykonávanie záležitostí</a:t>
            </a:r>
          </a:p>
          <a:p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555776" y="6309320"/>
            <a:ext cx="4680520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  </a:t>
            </a:r>
            <a:endParaRPr lang="sk-SK" smtClean="0"/>
          </a:p>
          <a:p>
            <a:pPr>
              <a:defRPr/>
            </a:pPr>
            <a:r>
              <a:rPr lang="pt-BR" smtClean="0"/>
              <a:t> 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39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01372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87450" y="274638"/>
            <a:ext cx="7499350" cy="634082"/>
          </a:xfrm>
        </p:spPr>
        <p:txBody>
          <a:bodyPr/>
          <a:lstStyle/>
          <a:p>
            <a:r>
              <a:rPr lang="sk-SK" sz="3200" u="sng" smtClean="0"/>
              <a:t>Literatúra a vymedzenie základných pojmov </a:t>
            </a:r>
            <a:endParaRPr lang="sk-SK" sz="3200" u="sng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5184576"/>
          </a:xfr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sk-SK" sz="2800" b="1" smtClean="0"/>
              <a:t>Literatúra: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sz="2400" smtClean="0"/>
              <a:t>Beňová</a:t>
            </a:r>
            <a:r>
              <a:rPr lang="sk-SK" sz="2400" dirty="0"/>
              <a:t>, E. – </a:t>
            </a:r>
            <a:r>
              <a:rPr lang="sk-SK" sz="2400" dirty="0" err="1"/>
              <a:t>Cibáková</a:t>
            </a:r>
            <a:r>
              <a:rPr lang="sk-SK" sz="2400" dirty="0"/>
              <a:t>, V. – </a:t>
            </a:r>
            <a:r>
              <a:rPr lang="sk-SK" sz="2400" dirty="0" err="1"/>
              <a:t>Drábeková</a:t>
            </a:r>
            <a:r>
              <a:rPr lang="sk-SK" sz="2400" dirty="0"/>
              <a:t>, M. – </a:t>
            </a:r>
            <a:r>
              <a:rPr lang="sk-SK" sz="2400" dirty="0" err="1"/>
              <a:t>Neubauerová</a:t>
            </a:r>
            <a:r>
              <a:rPr lang="sk-SK" sz="2400" dirty="0"/>
              <a:t>, E. – </a:t>
            </a:r>
            <a:r>
              <a:rPr lang="sk-SK" sz="2400" dirty="0" err="1"/>
              <a:t>Švecová</a:t>
            </a:r>
            <a:r>
              <a:rPr lang="sk-SK" sz="2400" dirty="0"/>
              <a:t>, S.: </a:t>
            </a:r>
            <a:r>
              <a:rPr lang="sk-SK" sz="2400" b="1" i="1" dirty="0"/>
              <a:t>Ekonomika verejného sektora</a:t>
            </a:r>
            <a:r>
              <a:rPr lang="sk-SK" sz="2400" dirty="0"/>
              <a:t>. Bratislava: IURA </a:t>
            </a:r>
            <a:r>
              <a:rPr lang="sk-SK" sz="2400" dirty="0" err="1"/>
              <a:t>Edition</a:t>
            </a:r>
            <a:r>
              <a:rPr lang="sk-SK" sz="2400" dirty="0"/>
              <a:t>, 2012.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sz="2400" dirty="0" smtClean="0"/>
              <a:t>Kolektív: </a:t>
            </a:r>
            <a:r>
              <a:rPr lang="sk-SK" sz="2400" b="1" i="1" dirty="0" smtClean="0"/>
              <a:t>Ekonomika verejného </a:t>
            </a:r>
            <a:r>
              <a:rPr lang="sk-SK" sz="2400" b="1" i="1" dirty="0"/>
              <a:t>sektora</a:t>
            </a:r>
            <a:r>
              <a:rPr lang="sk-SK" sz="2400" dirty="0"/>
              <a:t>. Praktikum. Bratislava: IURA </a:t>
            </a:r>
            <a:r>
              <a:rPr lang="sk-SK" sz="2400" dirty="0" err="1"/>
              <a:t>Edition</a:t>
            </a:r>
            <a:r>
              <a:rPr lang="sk-SK" sz="2400" dirty="0"/>
              <a:t>, 2012.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sz="2400" dirty="0" smtClean="0"/>
              <a:t>Informácia o </a:t>
            </a:r>
            <a:r>
              <a:rPr lang="sk-SK" sz="2400" dirty="0"/>
              <a:t>priebehu priebežného a záverečného </a:t>
            </a:r>
            <a:r>
              <a:rPr lang="sk-SK" sz="2400"/>
              <a:t>hodnotenia </a:t>
            </a:r>
            <a:r>
              <a:rPr lang="sk-SK" sz="2400" smtClean="0"/>
              <a:t>predmetu</a:t>
            </a:r>
          </a:p>
          <a:p>
            <a:pPr fontAlgn="auto">
              <a:spcBef>
                <a:spcPts val="600"/>
              </a:spcBef>
              <a:spcAft>
                <a:spcPts val="0"/>
              </a:spcAft>
              <a:buNone/>
              <a:defRPr/>
            </a:pPr>
            <a:r>
              <a:rPr lang="sk-SK" sz="2800" b="1" smtClean="0"/>
              <a:t>Vymedzenie základných pojmov</a:t>
            </a:r>
          </a:p>
          <a:p>
            <a:pPr fontAlgn="auto">
              <a:spcBef>
                <a:spcPts val="600"/>
              </a:spcBef>
              <a:spcAft>
                <a:spcPts val="0"/>
              </a:spcAft>
              <a:buNone/>
              <a:defRPr/>
            </a:pPr>
            <a:r>
              <a:rPr lang="sk-SK" sz="2800" smtClean="0"/>
              <a:t>Každá vedná disciplína má: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sk-SK" sz="2800" b="1" smtClean="0"/>
              <a:t>predmet skúmania, metódy skúmania, ciele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sk-SK" sz="2800" b="1" smtClean="0"/>
              <a:t>a prostriedky na dosiahnutie cieľov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sk-SK" sz="2800" smtClean="0"/>
          </a:p>
          <a:p>
            <a:pPr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sk-SK" sz="2800" b="1" dirty="0"/>
          </a:p>
          <a:p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1979712" y="6356350"/>
            <a:ext cx="5184576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   </a:t>
            </a:r>
            <a:endParaRPr lang="sk-SK" smtClean="0"/>
          </a:p>
          <a:p>
            <a:pPr>
              <a:defRPr/>
            </a:pPr>
            <a:r>
              <a:rPr lang="pt-BR" smtClean="0"/>
              <a:t>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4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01372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k-SK" smtClean="0"/>
              <a:t>            </a:t>
            </a:r>
            <a:r>
              <a:rPr lang="sk-SK" u="sng" smtClean="0"/>
              <a:t>Štátna </a:t>
            </a:r>
            <a:r>
              <a:rPr lang="sk-SK" u="sng" dirty="0"/>
              <a:t>správa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23528" y="1196752"/>
            <a:ext cx="9217024" cy="4896544"/>
          </a:xfrm>
        </p:spPr>
        <p:txBody>
          <a:bodyPr/>
          <a:lstStyle/>
          <a:p>
            <a:pPr marL="0" indent="0">
              <a:spcBef>
                <a:spcPts val="0"/>
              </a:spcBef>
            </a:pPr>
            <a:r>
              <a:rPr lang="sk-SK" sz="2800" smtClean="0"/>
              <a:t> </a:t>
            </a:r>
            <a:r>
              <a:rPr lang="sk-SK" sz="2700" smtClean="0"/>
              <a:t>vykonáva </a:t>
            </a:r>
            <a:r>
              <a:rPr lang="sk-SK" sz="2700" dirty="0"/>
              <a:t>sa na základe zákona</a:t>
            </a:r>
          </a:p>
          <a:p>
            <a:pPr marL="0" indent="0">
              <a:spcBef>
                <a:spcPts val="0"/>
              </a:spcBef>
            </a:pPr>
            <a:r>
              <a:rPr lang="sk-SK" sz="2700" smtClean="0"/>
              <a:t> má </a:t>
            </a:r>
            <a:r>
              <a:rPr lang="sk-SK" sz="2700" dirty="0"/>
              <a:t>výkonný a </a:t>
            </a:r>
            <a:r>
              <a:rPr lang="sk-SK" sz="2700" dirty="0" err="1"/>
              <a:t>nariaďovací</a:t>
            </a:r>
            <a:r>
              <a:rPr lang="sk-SK" sz="2700" dirty="0"/>
              <a:t> charakter</a:t>
            </a:r>
          </a:p>
          <a:p>
            <a:pPr marL="0" indent="0">
              <a:spcBef>
                <a:spcPts val="0"/>
              </a:spcBef>
            </a:pPr>
            <a:r>
              <a:rPr lang="sk-SK" sz="2700" smtClean="0"/>
              <a:t> vykonáva </a:t>
            </a:r>
            <a:r>
              <a:rPr lang="sk-SK" sz="2700" dirty="0"/>
              <a:t>sa v mene štátu a za pomoci </a:t>
            </a:r>
            <a:r>
              <a:rPr lang="sk-SK" sz="2700"/>
              <a:t>donucovacej </a:t>
            </a:r>
            <a:endParaRPr lang="sk-SK" sz="2700" smtClean="0"/>
          </a:p>
          <a:p>
            <a:pPr marL="0" indent="0">
              <a:spcBef>
                <a:spcPts val="0"/>
              </a:spcBef>
              <a:buNone/>
            </a:pPr>
            <a:r>
              <a:rPr lang="sk-SK" sz="2700" smtClean="0"/>
              <a:t>  moci </a:t>
            </a:r>
            <a:r>
              <a:rPr lang="sk-SK" sz="2700" dirty="0"/>
              <a:t>štátu</a:t>
            </a:r>
          </a:p>
          <a:p>
            <a:pPr marL="0" indent="0">
              <a:spcBef>
                <a:spcPts val="0"/>
              </a:spcBef>
            </a:pPr>
            <a:r>
              <a:rPr lang="sk-SK" sz="2700" smtClean="0"/>
              <a:t> </a:t>
            </a:r>
            <a:r>
              <a:rPr lang="sk-SK" sz="2700" u="sng" smtClean="0"/>
              <a:t>ústredná </a:t>
            </a:r>
            <a:r>
              <a:rPr lang="sk-SK" sz="2700" u="sng"/>
              <a:t>štátna </a:t>
            </a:r>
            <a:r>
              <a:rPr lang="sk-SK" sz="2700" u="sng" smtClean="0"/>
              <a:t>správa: </a:t>
            </a:r>
          </a:p>
          <a:p>
            <a:pPr marL="0" indent="0">
              <a:spcBef>
                <a:spcPts val="0"/>
              </a:spcBef>
              <a:buNone/>
            </a:pPr>
            <a:r>
              <a:rPr lang="sk-SK" sz="2800" b="1" smtClean="0"/>
              <a:t>  </a:t>
            </a:r>
            <a:r>
              <a:rPr lang="sk-SK" sz="2400" b="1" smtClean="0"/>
              <a:t>ústredné orgány ŠS, na čele ktorých je člen vlády</a:t>
            </a:r>
            <a:r>
              <a:rPr lang="sk-SK" sz="2400" smtClean="0"/>
              <a:t>, napr. </a:t>
            </a:r>
            <a:r>
              <a:rPr lang="sk-SK" sz="2400" i="1" smtClean="0"/>
              <a:t>ministerstvá</a:t>
            </a:r>
            <a:endParaRPr lang="sk-SK" sz="2400" b="1" i="1" u="sng" smtClean="0"/>
          </a:p>
          <a:p>
            <a:pPr marL="0">
              <a:spcBef>
                <a:spcPts val="0"/>
              </a:spcBef>
              <a:buNone/>
            </a:pPr>
            <a:r>
              <a:rPr lang="sk-SK" sz="2800" smtClean="0"/>
              <a:t>  </a:t>
            </a:r>
            <a:r>
              <a:rPr lang="sk-SK" sz="2400" b="1" smtClean="0"/>
              <a:t>ostatné ústredné orgány ŠS</a:t>
            </a:r>
            <a:r>
              <a:rPr lang="sk-SK" sz="2400" smtClean="0"/>
              <a:t> ako napr.</a:t>
            </a:r>
            <a:r>
              <a:rPr lang="sk-SK" sz="2400" b="1" smtClean="0"/>
              <a:t> </a:t>
            </a:r>
            <a:r>
              <a:rPr lang="sk-SK" sz="2400" i="1" smtClean="0"/>
              <a:t>Úrad vlády , Protimonopolný </a:t>
            </a:r>
          </a:p>
          <a:p>
            <a:pPr marL="0">
              <a:spcBef>
                <a:spcPts val="0"/>
              </a:spcBef>
              <a:buNone/>
            </a:pPr>
            <a:r>
              <a:rPr lang="sk-SK" sz="2400" i="1" smtClean="0"/>
              <a:t>           úrad, Štatistický úrad, ...</a:t>
            </a:r>
          </a:p>
          <a:p>
            <a:pPr marL="0" indent="0">
              <a:spcBef>
                <a:spcPts val="0"/>
              </a:spcBef>
            </a:pPr>
            <a:r>
              <a:rPr lang="sk-SK" sz="2800" smtClean="0"/>
              <a:t> </a:t>
            </a:r>
            <a:r>
              <a:rPr lang="sk-SK" sz="2700" u="sng" smtClean="0"/>
              <a:t>miestna </a:t>
            </a:r>
            <a:r>
              <a:rPr lang="sk-SK" sz="2700" u="sng"/>
              <a:t>štátna </a:t>
            </a:r>
            <a:r>
              <a:rPr lang="sk-SK" sz="2700" u="sng" smtClean="0"/>
              <a:t>správa:</a:t>
            </a:r>
            <a:endParaRPr lang="sk-SK" sz="2700" u="sng" dirty="0"/>
          </a:p>
          <a:p>
            <a:pPr marL="0" indent="0">
              <a:spcBef>
                <a:spcPts val="0"/>
              </a:spcBef>
              <a:buNone/>
            </a:pPr>
            <a:r>
              <a:rPr lang="sk-SK" sz="2400" b="1" smtClean="0"/>
              <a:t>   všeobecná  štátna správa </a:t>
            </a:r>
            <a:r>
              <a:rPr lang="sk-SK" sz="2400" smtClean="0"/>
              <a:t>– obvodné úrady</a:t>
            </a:r>
          </a:p>
          <a:p>
            <a:pPr marL="0" indent="0">
              <a:spcBef>
                <a:spcPts val="0"/>
              </a:spcBef>
              <a:buNone/>
            </a:pPr>
            <a:r>
              <a:rPr lang="sk-SK" sz="2400" b="1" smtClean="0"/>
              <a:t>   špecializovaná štátna správa</a:t>
            </a:r>
            <a:r>
              <a:rPr lang="sk-SK" sz="2400" smtClean="0"/>
              <a:t> – lesné úrady, pozemkové úrady,</a:t>
            </a:r>
          </a:p>
          <a:p>
            <a:pPr marL="0" indent="0">
              <a:spcBef>
                <a:spcPts val="0"/>
              </a:spcBef>
              <a:buNone/>
            </a:pPr>
            <a:r>
              <a:rPr lang="sk-SK" sz="2400" b="1" smtClean="0"/>
              <a:t>                                                           </a:t>
            </a:r>
            <a:r>
              <a:rPr lang="sk-SK" sz="2400" smtClean="0"/>
              <a:t>daňové úrady, ...</a:t>
            </a:r>
          </a:p>
          <a:p>
            <a:pPr>
              <a:buNone/>
            </a:pPr>
            <a:endParaRPr lang="sk-SK" sz="2400" b="1" smtClean="0"/>
          </a:p>
          <a:p>
            <a:pPr>
              <a:buNone/>
            </a:pPr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339752" y="6356350"/>
            <a:ext cx="4680520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  </a:t>
            </a:r>
            <a:endParaRPr lang="sk-SK" smtClean="0"/>
          </a:p>
          <a:p>
            <a:pPr>
              <a:defRPr/>
            </a:pPr>
            <a:r>
              <a:rPr lang="pt-BR" smtClean="0"/>
              <a:t> 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40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01372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u="sng" dirty="0"/>
              <a:t>Samospráva</a:t>
            </a:r>
            <a:r>
              <a:rPr lang="sk-SK" dirty="0"/>
              <a:t> 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95536" y="1340768"/>
            <a:ext cx="8748464" cy="5040560"/>
          </a:xfrm>
        </p:spPr>
        <p:txBody>
          <a:bodyPr/>
          <a:lstStyle/>
          <a:p>
            <a:pPr marL="0" indent="0">
              <a:spcBef>
                <a:spcPts val="0"/>
              </a:spcBef>
            </a:pPr>
            <a:r>
              <a:rPr lang="sk-SK" sz="2800" smtClean="0"/>
              <a:t> </a:t>
            </a:r>
            <a:r>
              <a:rPr lang="sk-SK" sz="3000" smtClean="0"/>
              <a:t>riadi </a:t>
            </a:r>
            <a:r>
              <a:rPr lang="sk-SK" sz="3000" dirty="0"/>
              <a:t>a vykonáva svoje úlohy sama, bez </a:t>
            </a:r>
            <a:r>
              <a:rPr lang="sk-SK" sz="3000"/>
              <a:t>zasahovania </a:t>
            </a:r>
            <a:endParaRPr lang="sk-SK" sz="3000" smtClean="0"/>
          </a:p>
          <a:p>
            <a:pPr marL="0" indent="0">
              <a:spcBef>
                <a:spcPts val="0"/>
              </a:spcBef>
              <a:buNone/>
            </a:pPr>
            <a:r>
              <a:rPr lang="sk-SK" sz="3000" smtClean="0"/>
              <a:t>  zvonku</a:t>
            </a:r>
            <a:endParaRPr lang="sk-SK" sz="3000" dirty="0"/>
          </a:p>
          <a:p>
            <a:pPr marL="0" indent="0">
              <a:spcBef>
                <a:spcPts val="0"/>
              </a:spcBef>
            </a:pPr>
            <a:r>
              <a:rPr lang="sk-SK" sz="3000" smtClean="0"/>
              <a:t> má </a:t>
            </a:r>
            <a:r>
              <a:rPr lang="sk-SK" sz="3000" dirty="0"/>
              <a:t>charakter kolektívneho rozhodovania </a:t>
            </a:r>
          </a:p>
          <a:p>
            <a:pPr marL="0" indent="0">
              <a:spcBef>
                <a:spcPts val="0"/>
              </a:spcBef>
            </a:pPr>
            <a:r>
              <a:rPr lang="sk-SK" sz="3000" smtClean="0"/>
              <a:t> forma </a:t>
            </a:r>
            <a:r>
              <a:rPr lang="sk-SK" sz="3000" dirty="0"/>
              <a:t>ľudového vládnutia</a:t>
            </a:r>
          </a:p>
          <a:p>
            <a:pPr marL="0" indent="0">
              <a:spcBef>
                <a:spcPts val="0"/>
              </a:spcBef>
            </a:pPr>
            <a:r>
              <a:rPr lang="sk-SK" sz="3000" smtClean="0"/>
              <a:t> zabezpečuje </a:t>
            </a:r>
            <a:r>
              <a:rPr lang="sk-SK" sz="3000" dirty="0"/>
              <a:t>trvalé a samostatné </a:t>
            </a:r>
            <a:r>
              <a:rPr lang="sk-SK" sz="3000"/>
              <a:t>spravovanie </a:t>
            </a:r>
            <a:endParaRPr lang="sk-SK" sz="3000" smtClean="0"/>
          </a:p>
          <a:p>
            <a:pPr marL="0" indent="0">
              <a:spcBef>
                <a:spcPts val="0"/>
              </a:spcBef>
              <a:buNone/>
            </a:pPr>
            <a:r>
              <a:rPr lang="sk-SK" sz="3000" smtClean="0"/>
              <a:t>  vyčlenených spoločných </a:t>
            </a:r>
            <a:r>
              <a:rPr lang="sk-SK" sz="3000"/>
              <a:t>záležitostí </a:t>
            </a:r>
            <a:endParaRPr lang="sk-SK" sz="3000" smtClean="0"/>
          </a:p>
          <a:p>
            <a:pPr marL="0" indent="0">
              <a:spcBef>
                <a:spcPts val="0"/>
              </a:spcBef>
              <a:buNone/>
            </a:pPr>
            <a:endParaRPr lang="sk-SK" sz="1200" smtClean="0"/>
          </a:p>
          <a:p>
            <a:pPr>
              <a:spcBef>
                <a:spcPts val="600"/>
              </a:spcBef>
              <a:spcAft>
                <a:spcPts val="300"/>
              </a:spcAft>
              <a:buNone/>
            </a:pPr>
            <a:r>
              <a:rPr lang="sk-SK" sz="2800" b="1" u="sng" smtClean="0"/>
              <a:t>Územná :</a:t>
            </a:r>
            <a:r>
              <a:rPr lang="sk-SK" sz="2800" b="1" smtClean="0"/>
              <a:t>   </a:t>
            </a:r>
            <a:r>
              <a:rPr lang="sk-SK" sz="2800" smtClean="0"/>
              <a:t>obce, vyššie územné celky</a:t>
            </a:r>
          </a:p>
          <a:p>
            <a:pPr>
              <a:spcBef>
                <a:spcPts val="600"/>
              </a:spcBef>
              <a:buNone/>
            </a:pPr>
            <a:r>
              <a:rPr lang="sk-SK" sz="2800" b="1" u="sng" smtClean="0"/>
              <a:t>Záujmová</a:t>
            </a:r>
            <a:r>
              <a:rPr lang="sk-SK" sz="2800" smtClean="0"/>
              <a:t>: komory, zväzy, ...</a:t>
            </a:r>
          </a:p>
          <a:p>
            <a:endParaRPr lang="sk-SK" sz="2800" smtClean="0"/>
          </a:p>
          <a:p>
            <a:pPr>
              <a:buNone/>
            </a:pPr>
            <a:endParaRPr lang="sk-SK" sz="2800" b="1" u="sng" smtClean="0"/>
          </a:p>
          <a:p>
            <a:pPr>
              <a:buNone/>
            </a:pPr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771800" y="6356350"/>
            <a:ext cx="4608512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</a:t>
            </a:r>
            <a:endParaRPr lang="sk-SK" smtClean="0"/>
          </a:p>
          <a:p>
            <a:pPr>
              <a:defRPr/>
            </a:pPr>
            <a:r>
              <a:rPr lang="pt-BR" smtClean="0"/>
              <a:t>  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41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01372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87624" y="332656"/>
            <a:ext cx="7499350" cy="922461"/>
          </a:xfrm>
        </p:spPr>
        <p:txBody>
          <a:bodyPr/>
          <a:lstStyle/>
          <a:p>
            <a:r>
              <a:rPr lang="sk-SK" sz="4000" u="sng" dirty="0"/>
              <a:t>Podmienky, ktoré musí spĺňať obec, aby bola vyhlásená za mesto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67544" y="1772817"/>
            <a:ext cx="8229600" cy="4176464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sk-SK" sz="2400" b="1" dirty="0"/>
              <a:t>Národná rada Slovenskej republiky môže vždy k 1. januáru na návrh vlády vyhlásiť za mesto obec, ktorá:</a:t>
            </a:r>
          </a:p>
          <a:p>
            <a:pPr marL="0" indent="0">
              <a:spcBef>
                <a:spcPts val="600"/>
              </a:spcBef>
              <a:buFont typeface="Wingdings" pitchFamily="2" charset="2"/>
              <a:buNone/>
            </a:pPr>
            <a:r>
              <a:rPr lang="sk-SK" sz="2400" b="1"/>
              <a:t> </a:t>
            </a:r>
            <a:r>
              <a:rPr lang="sk-SK" sz="2400" smtClean="0"/>
              <a:t>a)  </a:t>
            </a:r>
            <a:r>
              <a:rPr lang="sk-SK" sz="2600" smtClean="0"/>
              <a:t>je hospodárskym, administratívnym a kultúrnym 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</a:pPr>
            <a:r>
              <a:rPr lang="sk-SK" sz="2600" smtClean="0"/>
              <a:t>      centrom alebo centrom cestovného ruchu, alebo </a:t>
            </a:r>
          </a:p>
          <a:p>
            <a:pPr marL="0" indent="0">
              <a:spcBef>
                <a:spcPts val="0"/>
              </a:spcBef>
              <a:buFont typeface="Wingdings" pitchFamily="2" charset="2"/>
              <a:buNone/>
            </a:pPr>
            <a:r>
              <a:rPr lang="sk-SK" sz="2600" smtClean="0"/>
              <a:t>      kúpeľným miestom,</a:t>
            </a:r>
          </a:p>
          <a:p>
            <a:pPr>
              <a:buFont typeface="Wingdings" pitchFamily="2" charset="2"/>
              <a:buNone/>
            </a:pPr>
            <a:r>
              <a:rPr lang="sk-SK" sz="2600" smtClean="0"/>
              <a:t>b</a:t>
            </a:r>
            <a:r>
              <a:rPr lang="sk-SK" sz="2600"/>
              <a:t>)  </a:t>
            </a:r>
            <a:r>
              <a:rPr lang="sk-SK" sz="2600" smtClean="0"/>
              <a:t> zabezpečuje </a:t>
            </a:r>
            <a:r>
              <a:rPr lang="sk-SK" sz="2600" dirty="0"/>
              <a:t>služby aj pre obyvateľov okolitých obcí,</a:t>
            </a:r>
          </a:p>
          <a:p>
            <a:pPr>
              <a:buFont typeface="Wingdings" pitchFamily="2" charset="2"/>
              <a:buNone/>
            </a:pPr>
            <a:r>
              <a:rPr lang="sk-SK" sz="2600" dirty="0"/>
              <a:t>c</a:t>
            </a:r>
            <a:r>
              <a:rPr lang="sk-SK" sz="2600"/>
              <a:t>)  </a:t>
            </a:r>
            <a:r>
              <a:rPr lang="sk-SK" sz="2600" smtClean="0"/>
              <a:t> má </a:t>
            </a:r>
            <a:r>
              <a:rPr lang="sk-SK" sz="2600" dirty="0"/>
              <a:t>zabezpečené dopravné spojenie s okolitými obcami,</a:t>
            </a:r>
          </a:p>
          <a:p>
            <a:pPr>
              <a:buFont typeface="Wingdings" pitchFamily="2" charset="2"/>
              <a:buNone/>
            </a:pPr>
            <a:r>
              <a:rPr lang="sk-SK" sz="2600" dirty="0"/>
              <a:t>d</a:t>
            </a:r>
            <a:r>
              <a:rPr lang="sk-SK" sz="2600"/>
              <a:t>)  </a:t>
            </a:r>
            <a:r>
              <a:rPr lang="sk-SK" sz="2600" smtClean="0"/>
              <a:t> má </a:t>
            </a:r>
            <a:r>
              <a:rPr lang="sk-SK" sz="2600" dirty="0"/>
              <a:t>aspoň v časti územia mestský charakter zástavby,</a:t>
            </a:r>
          </a:p>
          <a:p>
            <a:pPr>
              <a:buFont typeface="Wingdings" pitchFamily="2" charset="2"/>
              <a:buNone/>
            </a:pPr>
            <a:r>
              <a:rPr lang="sk-SK" sz="2600" dirty="0"/>
              <a:t>e</a:t>
            </a:r>
            <a:r>
              <a:rPr lang="sk-SK" sz="2600"/>
              <a:t>)  </a:t>
            </a:r>
            <a:r>
              <a:rPr lang="sk-SK" sz="2600" smtClean="0"/>
              <a:t> má </a:t>
            </a:r>
            <a:r>
              <a:rPr lang="sk-SK" sz="2600" dirty="0"/>
              <a:t>najmenej 5 000 obyvateľov.</a:t>
            </a:r>
          </a:p>
          <a:p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339752" y="6356350"/>
            <a:ext cx="4464496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   </a:t>
            </a:r>
            <a:endParaRPr lang="sk-SK" smtClean="0"/>
          </a:p>
          <a:p>
            <a:pPr>
              <a:defRPr/>
            </a:pPr>
            <a:r>
              <a:rPr lang="pt-BR" smtClean="0"/>
              <a:t>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42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01372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627784" y="6356350"/>
            <a:ext cx="4464496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  </a:t>
            </a:r>
            <a:endParaRPr lang="sk-SK" smtClean="0"/>
          </a:p>
          <a:p>
            <a:pPr>
              <a:defRPr/>
            </a:pPr>
            <a:r>
              <a:rPr lang="pt-BR" smtClean="0"/>
              <a:t> 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43</a:t>
            </a:fld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1187624" y="260648"/>
            <a:ext cx="7499350" cy="706437"/>
          </a:xfrm>
        </p:spPr>
        <p:txBody>
          <a:bodyPr/>
          <a:lstStyle/>
          <a:p>
            <a:r>
              <a:rPr lang="sk-SK" u="sng" dirty="0"/>
              <a:t>Verejnoprávne korporácie</a:t>
            </a:r>
          </a:p>
        </p:txBody>
      </p:sp>
      <p:graphicFrame>
        <p:nvGraphicFramePr>
          <p:cNvPr id="7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7496237"/>
              </p:ext>
            </p:extLst>
          </p:nvPr>
        </p:nvGraphicFramePr>
        <p:xfrm>
          <a:off x="251520" y="1340768"/>
          <a:ext cx="8640960" cy="4667249"/>
        </p:xfrm>
        <a:graphic>
          <a:graphicData uri="http://schemas.openxmlformats.org/drawingml/2006/table">
            <a:tbl>
              <a:tblPr/>
              <a:tblGrid>
                <a:gridCol w="2541458"/>
                <a:gridCol w="2117883"/>
                <a:gridCol w="3981619"/>
              </a:tblGrid>
              <a:tr h="822435"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k-SK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k-SK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k-SK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k-SK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k-SK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Verejnoprávne korporácie</a:t>
                      </a:r>
                      <a:endParaRPr kumimoji="0" lang="sk-SK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0742" marR="6074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Ústavné ustanovenie</a:t>
                      </a:r>
                      <a:endParaRPr kumimoji="0" lang="sk-SK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0742" marR="6074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"/>
                        <a:tabLst>
                          <a:tab pos="457200" algn="l"/>
                        </a:tabLst>
                      </a:pPr>
                      <a:r>
                        <a:rPr kumimoji="0" lang="sk-SK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Najvyšší kontrolný úrad</a:t>
                      </a:r>
                      <a:endParaRPr kumimoji="0" lang="sk-SK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0742" marR="6074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44108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Zákon </a:t>
                      </a:r>
                      <a:endParaRPr kumimoji="0" lang="sk-SK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0742" marR="6074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"/>
                        <a:tabLst>
                          <a:tab pos="457200" algn="l"/>
                        </a:tabLst>
                      </a:pPr>
                      <a:r>
                        <a:rPr kumimoji="0" lang="sk-SK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NBS</a:t>
                      </a:r>
                      <a:endParaRPr kumimoji="0" lang="sk-SK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"/>
                        <a:tabLst>
                          <a:tab pos="457200" algn="l"/>
                        </a:tabLst>
                      </a:pPr>
                      <a:r>
                        <a:rPr kumimoji="0" lang="sk-SK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Matica slovenská</a:t>
                      </a:r>
                      <a:endParaRPr kumimoji="0" lang="sk-SK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0742" marR="6074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67053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Nariadenie vlády</a:t>
                      </a:r>
                      <a:endParaRPr kumimoji="0" lang="sk-SK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0742" marR="6074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"/>
                        <a:tabLst>
                          <a:tab pos="457200" algn="l"/>
                        </a:tabLst>
                      </a:pPr>
                      <a:r>
                        <a:rPr kumimoji="0" lang="sk-SK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Národná agentúra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57200" algn="l"/>
                        </a:tabLst>
                      </a:pPr>
                      <a:r>
                        <a:rPr kumimoji="0" lang="sk-SK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na podporu malého a stredného podnikania</a:t>
                      </a:r>
                      <a:endParaRPr kumimoji="0" lang="sk-SK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0742" marR="6074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33653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Ustanovenie príslušného ministerstva</a:t>
                      </a:r>
                      <a:endParaRPr kumimoji="0" lang="sk-SK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0742" marR="6074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"/>
                        <a:tabLst>
                          <a:tab pos="457200" algn="l"/>
                        </a:tabLst>
                      </a:pPr>
                      <a:r>
                        <a:rPr kumimoji="0" lang="sk-SK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rozpočtová organizácia na plnenie úloh ministerstva</a:t>
                      </a:r>
                      <a:endParaRPr kumimoji="0" lang="sk-SK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0742" marR="6074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372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39552" y="980728"/>
            <a:ext cx="8604448" cy="5184576"/>
          </a:xfrm>
        </p:spPr>
        <p:txBody>
          <a:bodyPr/>
          <a:lstStyle/>
          <a:p>
            <a:pPr fontAlgn="auto">
              <a:spcAft>
                <a:spcPts val="0"/>
              </a:spcAft>
              <a:buNone/>
              <a:defRPr/>
            </a:pPr>
            <a:r>
              <a:rPr lang="sk-SK" b="1" u="sng" smtClean="0"/>
              <a:t>Poradné orgány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sz="2800" smtClean="0"/>
              <a:t> </a:t>
            </a:r>
            <a:r>
              <a:rPr lang="sk-SK" sz="2600" smtClean="0"/>
              <a:t>pomáhajú </a:t>
            </a:r>
            <a:r>
              <a:rPr lang="sk-SK" sz="2600" dirty="0"/>
              <a:t>realizovať pôsobnosť orgánu, </a:t>
            </a:r>
            <a:r>
              <a:rPr lang="sk-SK" sz="2600"/>
              <a:t>ktorý </a:t>
            </a:r>
            <a:r>
              <a:rPr lang="sk-SK" sz="2600" smtClean="0"/>
              <a:t>ich ustanovil</a:t>
            </a:r>
            <a:endParaRPr lang="sk-SK" sz="2600" dirty="0"/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sz="2600" smtClean="0"/>
              <a:t> existujú </a:t>
            </a:r>
            <a:r>
              <a:rPr lang="sk-SK" sz="2600" dirty="0"/>
              <a:t>vo forme komisií, pracovných skupín, výborov</a:t>
            </a:r>
            <a:r>
              <a:rPr lang="sk-SK" sz="2600"/>
              <a:t>, </a:t>
            </a:r>
            <a:endParaRPr lang="sk-SK" sz="2600" smtClean="0"/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sk-SK" sz="2600" smtClean="0"/>
              <a:t>   grémií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sk-SK" b="1" u="sng" smtClean="0"/>
              <a:t>Fondy sociálneho zabezpečenia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mtClean="0"/>
              <a:t> </a:t>
            </a:r>
            <a:r>
              <a:rPr lang="sk-SK" sz="2800" smtClean="0"/>
              <a:t>suma finančných prostriedkov, zhromaždených na 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sk-SK" sz="2800" smtClean="0"/>
              <a:t>   konkrétny účel s cieľom odstrániť, alebo aspoň čiastočne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sk-SK" sz="2800" smtClean="0"/>
              <a:t>   eliminovať v spoločnosti vzniknuté sociálne, zdravotné 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sk-SK" sz="2800" smtClean="0"/>
              <a:t>   a iné nerovnosti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800" smtClean="0"/>
              <a:t> zameriavajú sa na: </a:t>
            </a:r>
            <a:r>
              <a:rPr lang="sk-SK" sz="2800" b="1" i="1" smtClean="0"/>
              <a:t>sociálne zabezpečenie,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sk-SK" sz="2800" b="1" i="1" smtClean="0"/>
              <a:t>           zdravotnú starostlivosť</a:t>
            </a:r>
            <a:r>
              <a:rPr lang="sk-SK" sz="2800" smtClean="0"/>
              <a:t>.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800" smtClean="0"/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sk-SK" b="1" dirty="0"/>
          </a:p>
          <a:p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771800" y="6356350"/>
            <a:ext cx="4392488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  </a:t>
            </a:r>
            <a:endParaRPr lang="sk-SK" smtClean="0"/>
          </a:p>
          <a:p>
            <a:pPr>
              <a:defRPr/>
            </a:pPr>
            <a:r>
              <a:rPr lang="pt-BR" smtClean="0"/>
              <a:t> 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44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01372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u="sng" smtClean="0"/>
              <a:t>d) Verejná </a:t>
            </a:r>
            <a:r>
              <a:rPr lang="sk-SK" u="sng" dirty="0"/>
              <a:t>kontrola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/>
          <a:lstStyle/>
          <a:p>
            <a:r>
              <a:rPr lang="sk-SK" b="1" dirty="0"/>
              <a:t>KONTROLA</a:t>
            </a:r>
            <a:r>
              <a:rPr lang="sk-SK" dirty="0"/>
              <a:t> z francúzštiny – prehliadka, dozor, dohľad, revízia</a:t>
            </a:r>
          </a:p>
          <a:p>
            <a:r>
              <a:rPr lang="sk-SK" dirty="0"/>
              <a:t>špecifický druh ľudskej činnosti, ktorý spočíva v konfrontácii skutočného priebehu s očakávaným, plánovaným, dosiahnutým výsledkom</a:t>
            </a:r>
          </a:p>
          <a:p>
            <a:r>
              <a:rPr lang="sk-SK" dirty="0"/>
              <a:t>osoba, ktorá túto činnosť vykonáva sa nazýva KONTROLÓR</a:t>
            </a:r>
          </a:p>
          <a:p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483768" y="6356350"/>
            <a:ext cx="4320480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   </a:t>
            </a:r>
            <a:endParaRPr lang="sk-SK" smtClean="0"/>
          </a:p>
          <a:p>
            <a:pPr>
              <a:defRPr/>
            </a:pPr>
            <a:r>
              <a:rPr lang="pt-BR" smtClean="0"/>
              <a:t>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45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029834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u="sng" dirty="0"/>
              <a:t>Fázy verejnej kontroly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4525963"/>
          </a:xfrm>
        </p:spPr>
        <p:txBody>
          <a:bodyPr/>
          <a:lstStyle/>
          <a:p>
            <a:r>
              <a:rPr lang="sk-SK" dirty="0"/>
              <a:t>objektívne zistenie, preskúmanie skutočného stavu</a:t>
            </a:r>
          </a:p>
          <a:p>
            <a:r>
              <a:rPr lang="sk-SK" dirty="0"/>
              <a:t>porovnanie zisteného stavu so žiaducim a určenie odchýlok</a:t>
            </a:r>
          </a:p>
          <a:p>
            <a:r>
              <a:rPr lang="sk-SK" dirty="0"/>
              <a:t>preskúmanie odchýlok a určenie príčin</a:t>
            </a:r>
          </a:p>
          <a:p>
            <a:r>
              <a:rPr lang="sk-SK" dirty="0"/>
              <a:t>pôsobenie na odstránenie príčin, zároveň dosiahnutie nápravy a predchádzanie takýmto príčinám v budúcnosti</a:t>
            </a:r>
          </a:p>
          <a:p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483768" y="6356350"/>
            <a:ext cx="4608512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   </a:t>
            </a:r>
            <a:endParaRPr lang="sk-SK" smtClean="0"/>
          </a:p>
          <a:p>
            <a:pPr>
              <a:defRPr/>
            </a:pPr>
            <a:r>
              <a:rPr lang="pt-BR" smtClean="0"/>
              <a:t>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46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967038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627784" y="6356350"/>
            <a:ext cx="4608512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  </a:t>
            </a:r>
            <a:endParaRPr lang="sk-SK" smtClean="0"/>
          </a:p>
          <a:p>
            <a:pPr>
              <a:defRPr/>
            </a:pPr>
            <a:r>
              <a:rPr lang="pt-BR" smtClean="0"/>
              <a:t> 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47</a:t>
            </a:fld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1187624" y="260648"/>
            <a:ext cx="7499350" cy="706437"/>
          </a:xfrm>
        </p:spPr>
        <p:txBody>
          <a:bodyPr/>
          <a:lstStyle/>
          <a:p>
            <a:r>
              <a:rPr lang="sk-SK" u="sng" dirty="0"/>
              <a:t>Kontrolný systém v SR</a:t>
            </a:r>
          </a:p>
        </p:txBody>
      </p:sp>
      <p:sp>
        <p:nvSpPr>
          <p:cNvPr id="33" name="Obdélník 5"/>
          <p:cNvSpPr/>
          <p:nvPr/>
        </p:nvSpPr>
        <p:spPr>
          <a:xfrm>
            <a:off x="4828655" y="5555010"/>
            <a:ext cx="3000375" cy="500063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dirty="0"/>
              <a:t>Verejný ochranca ľudských práv a slobôd</a:t>
            </a:r>
          </a:p>
        </p:txBody>
      </p:sp>
      <p:sp>
        <p:nvSpPr>
          <p:cNvPr id="34" name="Obdélník 6"/>
          <p:cNvSpPr/>
          <p:nvPr/>
        </p:nvSpPr>
        <p:spPr>
          <a:xfrm>
            <a:off x="4828655" y="4840635"/>
            <a:ext cx="3000375" cy="500063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dirty="0"/>
              <a:t>Prokuratúra </a:t>
            </a:r>
          </a:p>
        </p:txBody>
      </p:sp>
      <p:sp>
        <p:nvSpPr>
          <p:cNvPr id="35" name="Obdélník 7"/>
          <p:cNvSpPr/>
          <p:nvPr/>
        </p:nvSpPr>
        <p:spPr>
          <a:xfrm>
            <a:off x="4828655" y="4126260"/>
            <a:ext cx="3000375" cy="500063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dirty="0"/>
              <a:t>Správne súdnictvo</a:t>
            </a:r>
          </a:p>
        </p:txBody>
      </p:sp>
      <p:sp>
        <p:nvSpPr>
          <p:cNvPr id="36" name="Obdélník 8"/>
          <p:cNvSpPr/>
          <p:nvPr/>
        </p:nvSpPr>
        <p:spPr>
          <a:xfrm>
            <a:off x="4828655" y="3411885"/>
            <a:ext cx="3000375" cy="500063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dirty="0"/>
              <a:t>Nezávislí audítori</a:t>
            </a:r>
          </a:p>
        </p:txBody>
      </p:sp>
      <p:sp>
        <p:nvSpPr>
          <p:cNvPr id="37" name="Obdélník 9"/>
          <p:cNvSpPr/>
          <p:nvPr/>
        </p:nvSpPr>
        <p:spPr>
          <a:xfrm>
            <a:off x="4828655" y="2697510"/>
            <a:ext cx="3000375" cy="500063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dirty="0"/>
              <a:t>Najvyšší kontrolný úrad SR</a:t>
            </a:r>
          </a:p>
        </p:txBody>
      </p:sp>
      <p:sp>
        <p:nvSpPr>
          <p:cNvPr id="38" name="Obdélník 10"/>
          <p:cNvSpPr/>
          <p:nvPr/>
        </p:nvSpPr>
        <p:spPr>
          <a:xfrm>
            <a:off x="899592" y="3411885"/>
            <a:ext cx="3357563" cy="500063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dirty="0"/>
              <a:t>Ministerstvo financií SR</a:t>
            </a:r>
          </a:p>
        </p:txBody>
      </p:sp>
      <p:sp>
        <p:nvSpPr>
          <p:cNvPr id="39" name="Obdélník 11"/>
          <p:cNvSpPr/>
          <p:nvPr/>
        </p:nvSpPr>
        <p:spPr>
          <a:xfrm>
            <a:off x="4828655" y="1268760"/>
            <a:ext cx="3000375" cy="500063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b="1" dirty="0"/>
              <a:t>Vonkajšia kontrola</a:t>
            </a:r>
          </a:p>
        </p:txBody>
      </p:sp>
      <p:sp>
        <p:nvSpPr>
          <p:cNvPr id="40" name="Obdélník 12"/>
          <p:cNvSpPr/>
          <p:nvPr/>
        </p:nvSpPr>
        <p:spPr>
          <a:xfrm>
            <a:off x="4828655" y="1983135"/>
            <a:ext cx="3000375" cy="500063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dirty="0"/>
              <a:t>Národná rada SR</a:t>
            </a:r>
          </a:p>
        </p:txBody>
      </p:sp>
      <p:sp>
        <p:nvSpPr>
          <p:cNvPr id="41" name="Obdélník 13"/>
          <p:cNvSpPr/>
          <p:nvPr/>
        </p:nvSpPr>
        <p:spPr>
          <a:xfrm>
            <a:off x="899592" y="1268760"/>
            <a:ext cx="3357563" cy="500063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b="1" dirty="0"/>
              <a:t>Vnútorná kontrola</a:t>
            </a:r>
          </a:p>
        </p:txBody>
      </p:sp>
      <p:sp>
        <p:nvSpPr>
          <p:cNvPr id="42" name="Obdélník 14"/>
          <p:cNvSpPr/>
          <p:nvPr/>
        </p:nvSpPr>
        <p:spPr>
          <a:xfrm>
            <a:off x="899592" y="1983135"/>
            <a:ext cx="3357563" cy="500063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dirty="0"/>
              <a:t>Vláda SR</a:t>
            </a:r>
          </a:p>
        </p:txBody>
      </p:sp>
      <p:sp>
        <p:nvSpPr>
          <p:cNvPr id="43" name="Obdélník 15"/>
          <p:cNvSpPr/>
          <p:nvPr/>
        </p:nvSpPr>
        <p:spPr>
          <a:xfrm>
            <a:off x="899592" y="2697510"/>
            <a:ext cx="3357563" cy="500063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dirty="0"/>
              <a:t>Úrad vlády SR</a:t>
            </a:r>
          </a:p>
        </p:txBody>
      </p:sp>
      <p:sp>
        <p:nvSpPr>
          <p:cNvPr id="44" name="Obdélník 16"/>
          <p:cNvSpPr/>
          <p:nvPr/>
        </p:nvSpPr>
        <p:spPr>
          <a:xfrm>
            <a:off x="899592" y="4126260"/>
            <a:ext cx="3357563" cy="500063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dirty="0"/>
              <a:t>Správcovia rozpočtových kapitol</a:t>
            </a:r>
          </a:p>
        </p:txBody>
      </p:sp>
      <p:sp>
        <p:nvSpPr>
          <p:cNvPr id="45" name="Obdélník 17"/>
          <p:cNvSpPr/>
          <p:nvPr/>
        </p:nvSpPr>
        <p:spPr>
          <a:xfrm>
            <a:off x="899592" y="4840635"/>
            <a:ext cx="3357563" cy="500063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dirty="0"/>
              <a:t>Útvary kontroly verejnoprávnych inštitúcií</a:t>
            </a:r>
          </a:p>
        </p:txBody>
      </p:sp>
      <p:sp>
        <p:nvSpPr>
          <p:cNvPr id="46" name="Obdélník 18"/>
          <p:cNvSpPr/>
          <p:nvPr/>
        </p:nvSpPr>
        <p:spPr>
          <a:xfrm>
            <a:off x="899592" y="5555010"/>
            <a:ext cx="3357563" cy="500063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dirty="0"/>
              <a:t>Kontrola na úrovni samosprávy</a:t>
            </a:r>
          </a:p>
        </p:txBody>
      </p:sp>
      <p:cxnSp>
        <p:nvCxnSpPr>
          <p:cNvPr id="47" name="Přímá spojovací čára 20"/>
          <p:cNvCxnSpPr>
            <a:stCxn id="41" idx="2"/>
            <a:endCxn id="42" idx="0"/>
          </p:cNvCxnSpPr>
          <p:nvPr/>
        </p:nvCxnSpPr>
        <p:spPr>
          <a:xfrm rot="5400000">
            <a:off x="2471218" y="1875185"/>
            <a:ext cx="214312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Přímá spojovací čára 22"/>
          <p:cNvCxnSpPr>
            <a:stCxn id="42" idx="2"/>
            <a:endCxn id="43" idx="0"/>
          </p:cNvCxnSpPr>
          <p:nvPr/>
        </p:nvCxnSpPr>
        <p:spPr>
          <a:xfrm rot="5400000">
            <a:off x="2471218" y="2589560"/>
            <a:ext cx="214312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Přímá spojovací čára 24"/>
          <p:cNvCxnSpPr>
            <a:stCxn id="43" idx="2"/>
            <a:endCxn id="38" idx="0"/>
          </p:cNvCxnSpPr>
          <p:nvPr/>
        </p:nvCxnSpPr>
        <p:spPr>
          <a:xfrm rot="5400000">
            <a:off x="2471217" y="3305523"/>
            <a:ext cx="214313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Přímá spojovací čára 26"/>
          <p:cNvCxnSpPr>
            <a:stCxn id="38" idx="2"/>
            <a:endCxn id="44" idx="0"/>
          </p:cNvCxnSpPr>
          <p:nvPr/>
        </p:nvCxnSpPr>
        <p:spPr>
          <a:xfrm rot="5400000">
            <a:off x="2471217" y="4019898"/>
            <a:ext cx="214313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Přímá spojovací čára 28"/>
          <p:cNvCxnSpPr>
            <a:stCxn id="44" idx="2"/>
            <a:endCxn id="45" idx="0"/>
          </p:cNvCxnSpPr>
          <p:nvPr/>
        </p:nvCxnSpPr>
        <p:spPr>
          <a:xfrm rot="5400000">
            <a:off x="2471217" y="4734273"/>
            <a:ext cx="214313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Přímá spojovací čára 30"/>
          <p:cNvCxnSpPr>
            <a:stCxn id="45" idx="2"/>
            <a:endCxn id="46" idx="0"/>
          </p:cNvCxnSpPr>
          <p:nvPr/>
        </p:nvCxnSpPr>
        <p:spPr>
          <a:xfrm rot="5400000">
            <a:off x="2471217" y="5448648"/>
            <a:ext cx="214313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Přímá spojovací čára 32"/>
          <p:cNvCxnSpPr>
            <a:stCxn id="39" idx="2"/>
            <a:endCxn id="40" idx="0"/>
          </p:cNvCxnSpPr>
          <p:nvPr/>
        </p:nvCxnSpPr>
        <p:spPr>
          <a:xfrm rot="5400000">
            <a:off x="6222480" y="1875185"/>
            <a:ext cx="21431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Přímá spojovací čára 34"/>
          <p:cNvCxnSpPr>
            <a:stCxn id="40" idx="2"/>
            <a:endCxn id="37" idx="0"/>
          </p:cNvCxnSpPr>
          <p:nvPr/>
        </p:nvCxnSpPr>
        <p:spPr>
          <a:xfrm rot="5400000">
            <a:off x="6222480" y="2589560"/>
            <a:ext cx="21431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Přímá spojovací čára 36"/>
          <p:cNvCxnSpPr>
            <a:stCxn id="37" idx="2"/>
            <a:endCxn id="36" idx="0"/>
          </p:cNvCxnSpPr>
          <p:nvPr/>
        </p:nvCxnSpPr>
        <p:spPr>
          <a:xfrm rot="5400000">
            <a:off x="6222479" y="3305523"/>
            <a:ext cx="214313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Přímá spojovací čára 38"/>
          <p:cNvCxnSpPr>
            <a:stCxn id="36" idx="2"/>
            <a:endCxn id="35" idx="0"/>
          </p:cNvCxnSpPr>
          <p:nvPr/>
        </p:nvCxnSpPr>
        <p:spPr>
          <a:xfrm rot="5400000">
            <a:off x="6222479" y="4019898"/>
            <a:ext cx="214313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Přímá spojovací čára 40"/>
          <p:cNvCxnSpPr>
            <a:stCxn id="35" idx="2"/>
            <a:endCxn id="34" idx="0"/>
          </p:cNvCxnSpPr>
          <p:nvPr/>
        </p:nvCxnSpPr>
        <p:spPr>
          <a:xfrm rot="5400000">
            <a:off x="6222479" y="4734273"/>
            <a:ext cx="214313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Přímá spojovací čára 42"/>
          <p:cNvCxnSpPr>
            <a:stCxn id="34" idx="2"/>
            <a:endCxn id="33" idx="0"/>
          </p:cNvCxnSpPr>
          <p:nvPr/>
        </p:nvCxnSpPr>
        <p:spPr>
          <a:xfrm rot="5400000">
            <a:off x="6222479" y="5448648"/>
            <a:ext cx="214313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2401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87624" y="476672"/>
            <a:ext cx="7499350" cy="706437"/>
          </a:xfrm>
        </p:spPr>
        <p:txBody>
          <a:bodyPr/>
          <a:lstStyle/>
          <a:p>
            <a:r>
              <a:rPr lang="sk-SK" sz="4000" b="1" smtClean="0"/>
              <a:t/>
            </a:r>
            <a:br>
              <a:rPr lang="sk-SK" sz="4000" b="1" smtClean="0"/>
            </a:br>
            <a:r>
              <a:rPr lang="sk-SK" sz="4000" u="sng" smtClean="0"/>
              <a:t>Finančná </a:t>
            </a:r>
            <a:r>
              <a:rPr lang="sk-SK" sz="4000" u="sng" dirty="0"/>
              <a:t>kontrola </a:t>
            </a:r>
            <a:r>
              <a:rPr lang="sk-SK" sz="3200" u="sng"/>
              <a:t/>
            </a:r>
            <a:br>
              <a:rPr lang="sk-SK" sz="3200" u="sng"/>
            </a:br>
            <a:endParaRPr lang="sk-SK" sz="3200" u="sng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39552" y="1484784"/>
            <a:ext cx="8229600" cy="4525963"/>
          </a:xfrm>
        </p:spPr>
        <p:txBody>
          <a:bodyPr/>
          <a:lstStyle/>
          <a:p>
            <a:pPr fontAlgn="auto">
              <a:spcBef>
                <a:spcPct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sz="2400" u="sng" smtClean="0"/>
              <a:t>najčastejšou javovou formou verejnej kontroly</a:t>
            </a:r>
          </a:p>
          <a:p>
            <a:pPr fontAlgn="auto">
              <a:spcBef>
                <a:spcPct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sz="2400" smtClean="0"/>
              <a:t>= </a:t>
            </a:r>
            <a:r>
              <a:rPr lang="sk-SK" sz="2400" b="1" smtClean="0"/>
              <a:t>súhrn činností, ktorými sa overuje </a:t>
            </a:r>
            <a:r>
              <a:rPr lang="sk-SK" sz="2400" smtClean="0"/>
              <a:t>:</a:t>
            </a:r>
          </a:p>
          <a:p>
            <a:pPr fontAlgn="auto"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sk-SK" sz="2400" smtClean="0"/>
              <a:t>     – splnenie </a:t>
            </a:r>
            <a:r>
              <a:rPr lang="sk-SK" sz="2400" dirty="0"/>
              <a:t>podmienok na poskytnutie verejných prostriedkov</a:t>
            </a:r>
          </a:p>
          <a:p>
            <a:pPr fontAlgn="auto"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sk-SK" sz="2400" smtClean="0"/>
              <a:t>     – dodržiavanie </a:t>
            </a:r>
            <a:r>
              <a:rPr lang="sk-SK" sz="2400" dirty="0"/>
              <a:t>všeobecne záväzných právnych predpisov</a:t>
            </a:r>
            <a:r>
              <a:rPr lang="sk-SK" sz="2400"/>
              <a:t>, </a:t>
            </a:r>
            <a:endParaRPr lang="sk-SK" sz="2400" smtClean="0"/>
          </a:p>
          <a:p>
            <a:pPr fontAlgn="auto"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sk-SK" sz="2400" smtClean="0"/>
              <a:t>         hospodárnosti</a:t>
            </a:r>
            <a:r>
              <a:rPr lang="sk-SK" sz="2400" dirty="0"/>
              <a:t>, efektívnosti a účinnosti pri </a:t>
            </a:r>
            <a:r>
              <a:rPr lang="sk-SK" sz="2400"/>
              <a:t>hospodárení </a:t>
            </a:r>
            <a:endParaRPr lang="sk-SK" sz="2400" smtClean="0"/>
          </a:p>
          <a:p>
            <a:pPr fontAlgn="auto"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sk-SK" sz="2400" smtClean="0"/>
              <a:t>         s </a:t>
            </a:r>
            <a:r>
              <a:rPr lang="sk-SK" sz="2400" dirty="0"/>
              <a:t>verejnými prostriedkami</a:t>
            </a:r>
          </a:p>
          <a:p>
            <a:pPr fontAlgn="auto"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sk-SK" sz="2400" smtClean="0"/>
              <a:t>     – dostupnosť</a:t>
            </a:r>
            <a:r>
              <a:rPr lang="sk-SK" sz="2400" dirty="0"/>
              <a:t>, správnosť a úplnosť informácií </a:t>
            </a:r>
            <a:r>
              <a:rPr lang="sk-SK" sz="2400"/>
              <a:t>o </a:t>
            </a:r>
            <a:r>
              <a:rPr lang="sk-SK" sz="2400" smtClean="0"/>
              <a:t>vykonávaných</a:t>
            </a:r>
          </a:p>
          <a:p>
            <a:pPr fontAlgn="auto"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sk-SK" sz="2400" smtClean="0"/>
              <a:t>        </a:t>
            </a:r>
            <a:r>
              <a:rPr lang="sk-SK" sz="2400" dirty="0"/>
              <a:t>finančných operáciách a o hospodárení s </a:t>
            </a:r>
            <a:r>
              <a:rPr lang="sk-SK" sz="2400"/>
              <a:t>verejnými </a:t>
            </a:r>
            <a:endParaRPr lang="sk-SK" sz="2400" smtClean="0"/>
          </a:p>
          <a:p>
            <a:pPr fontAlgn="auto"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sk-SK" sz="2400" smtClean="0"/>
              <a:t>        prostriedkami</a:t>
            </a:r>
            <a:endParaRPr lang="sk-SK" sz="2400" dirty="0"/>
          </a:p>
          <a:p>
            <a:pPr fontAlgn="auto"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sk-SK" sz="2400" smtClean="0"/>
              <a:t>     – splnenie </a:t>
            </a:r>
            <a:r>
              <a:rPr lang="sk-SK" sz="2400" dirty="0"/>
              <a:t>opatrení prijatých na nápravu </a:t>
            </a:r>
            <a:r>
              <a:rPr lang="sk-SK" sz="2400"/>
              <a:t>nedostatkov </a:t>
            </a:r>
            <a:endParaRPr lang="sk-SK" sz="2400" smtClean="0"/>
          </a:p>
          <a:p>
            <a:pPr fontAlgn="auto"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sk-SK" sz="2400" smtClean="0"/>
              <a:t>        zistených </a:t>
            </a:r>
            <a:r>
              <a:rPr lang="sk-SK" sz="2400" dirty="0"/>
              <a:t>finančnou kontrolou a na odstránenie </a:t>
            </a:r>
            <a:r>
              <a:rPr lang="sk-SK" sz="2400"/>
              <a:t>príčin </a:t>
            </a:r>
            <a:endParaRPr lang="sk-SK" sz="2400" smtClean="0"/>
          </a:p>
          <a:p>
            <a:pPr fontAlgn="auto"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sk-SK" sz="2400" smtClean="0"/>
              <a:t>        ich </a:t>
            </a:r>
            <a:r>
              <a:rPr lang="sk-SK" sz="2400" dirty="0"/>
              <a:t>vzniku</a:t>
            </a:r>
          </a:p>
          <a:p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771800" y="6356350"/>
            <a:ext cx="4752528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   </a:t>
            </a:r>
            <a:endParaRPr lang="sk-SK" smtClean="0"/>
          </a:p>
          <a:p>
            <a:pPr>
              <a:defRPr/>
            </a:pPr>
            <a:r>
              <a:rPr lang="pt-BR" smtClean="0"/>
              <a:t>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48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20717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/>
            </a:r>
            <a:br>
              <a:rPr lang="sk-SK" dirty="0"/>
            </a:br>
            <a:r>
              <a:rPr lang="sk-SK" sz="4000" u="sng" dirty="0"/>
              <a:t>Finančná </a:t>
            </a:r>
            <a:r>
              <a:rPr lang="sk-SK" sz="4000" u="sng"/>
              <a:t>kontrola </a:t>
            </a:r>
            <a:r>
              <a:rPr lang="sk-SK" dirty="0"/>
              <a:t/>
            </a:r>
            <a:br>
              <a:rPr lang="sk-SK" dirty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23528" y="1340768"/>
            <a:ext cx="8229600" cy="4824536"/>
          </a:xfrm>
        </p:spPr>
        <p:txBody>
          <a:bodyPr/>
          <a:lstStyle/>
          <a:p>
            <a:pPr>
              <a:buNone/>
            </a:pPr>
            <a:r>
              <a:rPr lang="sk-SK" smtClean="0"/>
              <a:t>Vykonáva sa ako:</a:t>
            </a:r>
            <a:endParaRPr lang="sk-SK" b="1" smtClean="0"/>
          </a:p>
          <a:p>
            <a:r>
              <a:rPr lang="sk-SK" b="1" smtClean="0"/>
              <a:t>predbežná </a:t>
            </a:r>
            <a:r>
              <a:rPr lang="sk-SK" b="1" dirty="0"/>
              <a:t>finančná kontrola </a:t>
            </a:r>
            <a:r>
              <a:rPr lang="sk-SK" dirty="0"/>
              <a:t>(napr. overenie, či je pripravovaná finančná operácia v súlade so schváleným rozpočtom orgánu verejnej správy)</a:t>
            </a:r>
          </a:p>
          <a:p>
            <a:r>
              <a:rPr lang="sk-SK" b="1" dirty="0"/>
              <a:t>priebežná finančná kontrola </a:t>
            </a:r>
            <a:r>
              <a:rPr lang="sk-SK" dirty="0"/>
              <a:t>(napr. v procese verejného obstarávania) a</a:t>
            </a:r>
          </a:p>
          <a:p>
            <a:r>
              <a:rPr lang="sk-SK" b="1" dirty="0"/>
              <a:t>následná finančná kontrola </a:t>
            </a:r>
            <a:r>
              <a:rPr lang="sk-SK" dirty="0"/>
              <a:t>(napr. kontrola plnenia rozpočtu). </a:t>
            </a:r>
          </a:p>
          <a:p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411760" y="6356350"/>
            <a:ext cx="4320480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   </a:t>
            </a:r>
            <a:endParaRPr lang="sk-SK" smtClean="0"/>
          </a:p>
          <a:p>
            <a:pPr>
              <a:defRPr/>
            </a:pPr>
            <a:r>
              <a:rPr lang="pt-BR" smtClean="0"/>
              <a:t>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49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198421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u="sng" dirty="0"/>
              <a:t>Ekonomika verejného sektora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Ekonomika verejného sektora sa zaoberá skúmaním verejného sektora</a:t>
            </a:r>
          </a:p>
          <a:p>
            <a:r>
              <a:rPr lang="sk-SK" dirty="0"/>
              <a:t>Špecifikuje činnosti, ktoré prináležia verejnému sektoru</a:t>
            </a:r>
          </a:p>
          <a:p>
            <a:r>
              <a:rPr lang="sk-SK" dirty="0"/>
              <a:t>Zaoberá sa </a:t>
            </a:r>
            <a:r>
              <a:rPr lang="sk-SK" b="1" u="sng" dirty="0"/>
              <a:t>správaním</a:t>
            </a:r>
            <a:r>
              <a:rPr lang="sk-SK" dirty="0"/>
              <a:t> verejných inštitúcií t.j. orgánov verejnej správy, verejnoprávnymi inštitúciami, verejnými podnikmi a pod.</a:t>
            </a:r>
          </a:p>
          <a:p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195736" y="6356350"/>
            <a:ext cx="4680520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  </a:t>
            </a:r>
            <a:endParaRPr lang="sk-SK" smtClean="0"/>
          </a:p>
          <a:p>
            <a:pPr>
              <a:defRPr/>
            </a:pPr>
            <a:r>
              <a:rPr lang="pt-BR" smtClean="0"/>
              <a:t> 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5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01372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u="sng" dirty="0"/>
              <a:t>e) Verejné financie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67544" y="1124744"/>
            <a:ext cx="8676456" cy="4525963"/>
          </a:xfrm>
        </p:spPr>
        <p:txBody>
          <a:bodyPr/>
          <a:lstStyle/>
          <a:p>
            <a:pPr marL="0" algn="just">
              <a:spcBef>
                <a:spcPts val="0"/>
              </a:spcBef>
            </a:pPr>
            <a:r>
              <a:rPr lang="sk-SK" dirty="0"/>
              <a:t>sústava špecifických finančných </a:t>
            </a:r>
            <a:r>
              <a:rPr lang="sk-SK"/>
              <a:t>vzťahov </a:t>
            </a:r>
            <a:r>
              <a:rPr lang="sk-SK" smtClean="0"/>
              <a:t>a </a:t>
            </a:r>
          </a:p>
          <a:p>
            <a:pPr marL="0" algn="just">
              <a:spcBef>
                <a:spcPts val="0"/>
              </a:spcBef>
              <a:buNone/>
            </a:pPr>
            <a:r>
              <a:rPr lang="sk-SK" smtClean="0"/>
              <a:t>    operácií</a:t>
            </a:r>
            <a:r>
              <a:rPr lang="sk-SK" dirty="0"/>
              <a:t>, ktoré prebiehajú </a:t>
            </a:r>
            <a:r>
              <a:rPr lang="sk-SK"/>
              <a:t>v </a:t>
            </a:r>
            <a:r>
              <a:rPr lang="sk-SK" smtClean="0"/>
              <a:t>ekonomickom</a:t>
            </a:r>
          </a:p>
          <a:p>
            <a:pPr marL="0" algn="just">
              <a:spcBef>
                <a:spcPts val="0"/>
              </a:spcBef>
              <a:buNone/>
            </a:pPr>
            <a:r>
              <a:rPr lang="sk-SK" smtClean="0"/>
              <a:t>    </a:t>
            </a:r>
            <a:r>
              <a:rPr lang="sk-SK" dirty="0"/>
              <a:t>systéme medzi jednotlivými </a:t>
            </a:r>
            <a:r>
              <a:rPr lang="sk-SK"/>
              <a:t>vládnymi </a:t>
            </a:r>
            <a:r>
              <a:rPr lang="sk-SK" smtClean="0"/>
              <a:t>úrovňami</a:t>
            </a:r>
          </a:p>
          <a:p>
            <a:pPr marL="0" algn="just">
              <a:spcBef>
                <a:spcPts val="0"/>
              </a:spcBef>
              <a:buNone/>
            </a:pPr>
            <a:r>
              <a:rPr lang="sk-SK" smtClean="0"/>
              <a:t>    </a:t>
            </a:r>
            <a:r>
              <a:rPr lang="sk-SK" dirty="0"/>
              <a:t>navzájom, alebo medzi verejnou správou </a:t>
            </a:r>
            <a:r>
              <a:rPr lang="sk-SK"/>
              <a:t>na </a:t>
            </a:r>
            <a:endParaRPr lang="sk-SK" smtClean="0"/>
          </a:p>
          <a:p>
            <a:pPr marL="0" algn="just">
              <a:spcBef>
                <a:spcPts val="0"/>
              </a:spcBef>
              <a:buNone/>
            </a:pPr>
            <a:r>
              <a:rPr lang="sk-SK" smtClean="0"/>
              <a:t>    jednej </a:t>
            </a:r>
            <a:r>
              <a:rPr lang="sk-SK" dirty="0"/>
              <a:t>strane a ostatnými subjektmi </a:t>
            </a:r>
            <a:r>
              <a:rPr lang="sk-SK"/>
              <a:t>v </a:t>
            </a:r>
            <a:r>
              <a:rPr lang="sk-SK" smtClean="0"/>
              <a:t>ekonomike</a:t>
            </a:r>
          </a:p>
          <a:p>
            <a:pPr marL="0" algn="just">
              <a:spcBef>
                <a:spcPts val="0"/>
              </a:spcBef>
              <a:buNone/>
            </a:pPr>
            <a:r>
              <a:rPr lang="sk-SK" smtClean="0"/>
              <a:t>    </a:t>
            </a:r>
            <a:r>
              <a:rPr lang="sk-SK" dirty="0"/>
              <a:t>(občanmi, domácnosťami, firmami</a:t>
            </a:r>
            <a:r>
              <a:rPr lang="sk-SK"/>
              <a:t>, </a:t>
            </a:r>
            <a:r>
              <a:rPr lang="sk-SK" smtClean="0"/>
              <a:t>neziskovými</a:t>
            </a:r>
          </a:p>
          <a:p>
            <a:pPr marL="0" algn="just">
              <a:spcBef>
                <a:spcPts val="0"/>
              </a:spcBef>
              <a:buNone/>
            </a:pPr>
            <a:r>
              <a:rPr lang="sk-SK" smtClean="0"/>
              <a:t>    </a:t>
            </a:r>
            <a:r>
              <a:rPr lang="sk-SK" dirty="0"/>
              <a:t>organizáciami) na strane druhej</a:t>
            </a:r>
          </a:p>
          <a:p>
            <a:pPr marL="0" algn="just">
              <a:spcBef>
                <a:spcPts val="0"/>
              </a:spcBef>
            </a:pPr>
            <a:r>
              <a:rPr lang="sk-SK" dirty="0"/>
              <a:t>sú založené na princípoch </a:t>
            </a:r>
            <a:r>
              <a:rPr lang="sk-SK"/>
              <a:t>nenávratnosti </a:t>
            </a:r>
            <a:endParaRPr lang="sk-SK" smtClean="0"/>
          </a:p>
          <a:p>
            <a:pPr marL="0" algn="just">
              <a:spcBef>
                <a:spcPts val="0"/>
              </a:spcBef>
              <a:buNone/>
            </a:pPr>
            <a:r>
              <a:rPr lang="sk-SK" smtClean="0"/>
              <a:t>    a </a:t>
            </a:r>
            <a:r>
              <a:rPr lang="sk-SK" dirty="0"/>
              <a:t>obligatórnosti</a:t>
            </a:r>
          </a:p>
          <a:p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483768" y="6356350"/>
            <a:ext cx="4968552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 </a:t>
            </a:r>
            <a:endParaRPr lang="sk-SK" smtClean="0"/>
          </a:p>
          <a:p>
            <a:pPr>
              <a:defRPr/>
            </a:pPr>
            <a:r>
              <a:rPr lang="pt-BR" smtClean="0"/>
              <a:t>  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50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270331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15616" y="188640"/>
            <a:ext cx="7776864" cy="936104"/>
          </a:xfrm>
        </p:spPr>
        <p:txBody>
          <a:bodyPr/>
          <a:lstStyle/>
          <a:p>
            <a:r>
              <a:rPr lang="sk-SK" sz="3900" dirty="0"/>
              <a:t>2. Faktory ovplyvňujúce </a:t>
            </a:r>
            <a:r>
              <a:rPr lang="sk-SK" sz="3900"/>
              <a:t>rozsah </a:t>
            </a:r>
            <a:r>
              <a:rPr lang="sk-SK" sz="3900" smtClean="0"/>
              <a:t/>
            </a:r>
            <a:br>
              <a:rPr lang="sk-SK" sz="3900" smtClean="0"/>
            </a:br>
            <a:r>
              <a:rPr lang="sk-SK" sz="3900" smtClean="0"/>
              <a:t>a </a:t>
            </a:r>
            <a:r>
              <a:rPr lang="sk-SK" sz="3900" dirty="0"/>
              <a:t>štruktúru verejného sektora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/>
          <a:lstStyle/>
          <a:p>
            <a:pPr fontAlgn="auto">
              <a:spcAft>
                <a:spcPts val="0"/>
              </a:spcAft>
              <a:buNone/>
              <a:defRPr/>
            </a:pPr>
            <a:r>
              <a:rPr lang="sk-SK" sz="2800" b="1" u="sng" dirty="0"/>
              <a:t>EKONOMICKÉ</a:t>
            </a:r>
          </a:p>
          <a:p>
            <a:pPr marL="514350" indent="-51435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sk-SK" sz="2800" dirty="0"/>
              <a:t>a) </a:t>
            </a:r>
            <a:r>
              <a:rPr lang="sk-SK" sz="2800" b="1" dirty="0"/>
              <a:t>Fázy ekonomického rozvoja</a:t>
            </a:r>
          </a:p>
          <a:p>
            <a:pPr marL="514350" indent="-514350" fontAlgn="auto">
              <a:spcAft>
                <a:spcPts val="0"/>
              </a:spcAft>
              <a:buFontTx/>
              <a:buChar char="-"/>
              <a:defRPr/>
            </a:pPr>
            <a:r>
              <a:rPr lang="sk-SK" sz="2800" dirty="0"/>
              <a:t>zaostalá krajina, rozvojová krajina, industriálne štádium, </a:t>
            </a:r>
            <a:r>
              <a:rPr lang="sk-SK" sz="2800" dirty="0" smtClean="0"/>
              <a:t>post-industriálne </a:t>
            </a:r>
            <a:r>
              <a:rPr lang="sk-SK" sz="2800" dirty="0"/>
              <a:t>štádium</a:t>
            </a:r>
          </a:p>
          <a:p>
            <a:pPr marL="514350" indent="-51435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sk-SK" sz="2800" dirty="0"/>
              <a:t>b) </a:t>
            </a:r>
            <a:r>
              <a:rPr lang="sk-SK" sz="2800" b="1" u="sng" dirty="0"/>
              <a:t>Bariéry ekonomického rozvoja</a:t>
            </a:r>
          </a:p>
          <a:p>
            <a:pPr marL="514350" indent="-514350" fontAlgn="auto">
              <a:spcAft>
                <a:spcPts val="0"/>
              </a:spcAft>
              <a:buFontTx/>
              <a:buChar char="-"/>
              <a:defRPr/>
            </a:pPr>
            <a:r>
              <a:rPr lang="sk-SK" sz="2800" dirty="0"/>
              <a:t>bariéra spotreby (rastie nezamestnanosť, klesajú príjmy, znižuje sa spotreba ...)</a:t>
            </a:r>
          </a:p>
          <a:p>
            <a:pPr marL="514350" indent="-514350" fontAlgn="auto">
              <a:spcAft>
                <a:spcPts val="0"/>
              </a:spcAft>
              <a:buFontTx/>
              <a:buChar char="-"/>
              <a:defRPr/>
            </a:pPr>
            <a:r>
              <a:rPr lang="sk-SK" sz="2800" dirty="0"/>
              <a:t>bariéra výkonnosti (vysoké sociálne dávky </a:t>
            </a:r>
            <a:r>
              <a:rPr lang="sk-SK" sz="2800" dirty="0" smtClean="0"/>
              <a:t>domotivujú </a:t>
            </a:r>
            <a:r>
              <a:rPr lang="sk-SK" sz="2800" dirty="0"/>
              <a:t>výkonnosť jednotlivcov) </a:t>
            </a:r>
          </a:p>
          <a:p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267744" y="6356350"/>
            <a:ext cx="4680520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 </a:t>
            </a:r>
            <a:endParaRPr lang="sk-SK" smtClean="0"/>
          </a:p>
          <a:p>
            <a:pPr>
              <a:defRPr/>
            </a:pPr>
            <a:r>
              <a:rPr lang="pt-BR" smtClean="0"/>
              <a:t>  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51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12401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87624" y="260648"/>
            <a:ext cx="7499350" cy="1080120"/>
          </a:xfrm>
        </p:spPr>
        <p:txBody>
          <a:bodyPr/>
          <a:lstStyle/>
          <a:p>
            <a:r>
              <a:rPr lang="sk-SK" sz="4000" dirty="0"/>
              <a:t>Faktory ovplyvňujúce </a:t>
            </a:r>
            <a:r>
              <a:rPr lang="sk-SK" sz="4000"/>
              <a:t>rozsah </a:t>
            </a:r>
            <a:r>
              <a:rPr lang="sk-SK" sz="4000" smtClean="0"/>
              <a:t/>
            </a:r>
            <a:br>
              <a:rPr lang="sk-SK" sz="4000" smtClean="0"/>
            </a:br>
            <a:r>
              <a:rPr lang="sk-SK" sz="4000" smtClean="0"/>
              <a:t>a </a:t>
            </a:r>
            <a:r>
              <a:rPr lang="sk-SK" sz="4000" dirty="0"/>
              <a:t>štruktúru verejného sektora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/>
          <a:lstStyle/>
          <a:p>
            <a:pPr fontAlgn="auto">
              <a:spcAft>
                <a:spcPts val="0"/>
              </a:spcAft>
              <a:buNone/>
              <a:defRPr/>
            </a:pPr>
            <a:r>
              <a:rPr lang="sk-SK" b="1" u="sng" dirty="0"/>
              <a:t>MIMOEKONOMICKÉ</a:t>
            </a:r>
          </a:p>
          <a:p>
            <a:pPr marL="514350" indent="-514350" fontAlgn="auto">
              <a:spcAft>
                <a:spcPts val="0"/>
              </a:spcAft>
              <a:buFont typeface="Wingdings" pitchFamily="2" charset="2"/>
              <a:buAutoNum type="alphaLcParenR"/>
              <a:defRPr/>
            </a:pPr>
            <a:r>
              <a:rPr lang="sk-SK" b="1" dirty="0"/>
              <a:t>Geopolitické</a:t>
            </a:r>
            <a:r>
              <a:rPr lang="sk-SK" dirty="0"/>
              <a:t> – pozícia krajiny na zemeguli, prírodné faktory, susediace krajiny ...</a:t>
            </a:r>
          </a:p>
          <a:p>
            <a:pPr marL="514350" indent="-514350" fontAlgn="auto">
              <a:spcAft>
                <a:spcPts val="0"/>
              </a:spcAft>
              <a:buFont typeface="Wingdings" pitchFamily="2" charset="2"/>
              <a:buAutoNum type="alphaLcParenR"/>
              <a:defRPr/>
            </a:pPr>
            <a:r>
              <a:rPr lang="sk-SK" b="1" dirty="0"/>
              <a:t>Historické</a:t>
            </a:r>
            <a:r>
              <a:rPr lang="sk-SK" dirty="0"/>
              <a:t> – vývoj spoločenských zriadení </a:t>
            </a:r>
          </a:p>
          <a:p>
            <a:pPr marL="514350" indent="-514350" fontAlgn="auto">
              <a:spcAft>
                <a:spcPts val="0"/>
              </a:spcAft>
              <a:buFont typeface="Wingdings" pitchFamily="2" charset="2"/>
              <a:buAutoNum type="alphaLcParenR"/>
              <a:defRPr/>
            </a:pPr>
            <a:r>
              <a:rPr lang="sk-SK" b="1" dirty="0"/>
              <a:t>Kultúrno-náboženské</a:t>
            </a:r>
            <a:r>
              <a:rPr lang="sk-SK" dirty="0"/>
              <a:t> – zvyky, tradície, náboženstvo</a:t>
            </a:r>
          </a:p>
          <a:p>
            <a:pPr marL="514350" indent="-514350" fontAlgn="auto">
              <a:spcAft>
                <a:spcPts val="0"/>
              </a:spcAft>
              <a:buFont typeface="Wingdings" pitchFamily="2" charset="2"/>
              <a:buAutoNum type="alphaLcParenR"/>
              <a:defRPr/>
            </a:pPr>
            <a:r>
              <a:rPr lang="sk-SK" b="1" dirty="0"/>
              <a:t>Politické</a:t>
            </a:r>
            <a:r>
              <a:rPr lang="sk-SK" dirty="0"/>
              <a:t> – politické usporiadanie, režim</a:t>
            </a:r>
          </a:p>
          <a:p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699792" y="6356350"/>
            <a:ext cx="4320480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  </a:t>
            </a:r>
            <a:endParaRPr lang="sk-SK" smtClean="0"/>
          </a:p>
          <a:p>
            <a:pPr>
              <a:defRPr/>
            </a:pPr>
            <a:r>
              <a:rPr lang="pt-BR" smtClean="0"/>
              <a:t> 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52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369767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87624" y="476672"/>
            <a:ext cx="7499350" cy="706437"/>
          </a:xfrm>
        </p:spPr>
        <p:txBody>
          <a:bodyPr/>
          <a:lstStyle/>
          <a:p>
            <a:r>
              <a:rPr lang="sk-SK" sz="4000" u="sng" dirty="0"/>
              <a:t>3. Ukazovatele merania veľkosti verejného sektora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2596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sk-SK" b="1" dirty="0"/>
              <a:t>VECNÉ UKAZOVATELE</a:t>
            </a:r>
            <a:endParaRPr lang="sk-SK" dirty="0"/>
          </a:p>
          <a:p>
            <a:r>
              <a:rPr lang="sk-SK" dirty="0"/>
              <a:t>podiel počtu pracovníkov vo verejnom sektore k celkovému počtu pracovníkov v národnom hospodárstve</a:t>
            </a:r>
          </a:p>
          <a:p>
            <a:r>
              <a:rPr lang="sk-SK" dirty="0"/>
              <a:t> podiel počtu pracovníkov vo verejnom sektore k celkovému počtu obyvateľstva</a:t>
            </a:r>
          </a:p>
          <a:p>
            <a:r>
              <a:rPr lang="sk-SK" dirty="0"/>
              <a:t>podiel príjmov pracovníkov vo verejnom sektore k celkovým príjmom zo závislej činnosti v národnom </a:t>
            </a:r>
            <a:r>
              <a:rPr lang="sk-SK" dirty="0" smtClean="0"/>
              <a:t>hospodárstve...</a:t>
            </a:r>
            <a:endParaRPr lang="sk-SK" dirty="0"/>
          </a:p>
          <a:p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843808" y="6356350"/>
            <a:ext cx="4464496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 </a:t>
            </a:r>
            <a:endParaRPr lang="sk-SK" smtClean="0"/>
          </a:p>
          <a:p>
            <a:pPr>
              <a:defRPr/>
            </a:pPr>
            <a:r>
              <a:rPr lang="pt-BR" smtClean="0"/>
              <a:t>  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53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364817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87624" y="476672"/>
            <a:ext cx="7499350" cy="706437"/>
          </a:xfrm>
        </p:spPr>
        <p:txBody>
          <a:bodyPr/>
          <a:lstStyle/>
          <a:p>
            <a:r>
              <a:rPr lang="sk-SK" sz="4000" u="sng" dirty="0"/>
              <a:t>Ukazovatele merania veľkosti verejného sektora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752528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sk-SK" sz="2800" b="1" dirty="0"/>
              <a:t>FINANČNÉ UKAZOVATELE</a:t>
            </a:r>
            <a:endParaRPr lang="sk-SK" sz="2800" dirty="0"/>
          </a:p>
          <a:p>
            <a:r>
              <a:rPr lang="sk-SK" sz="2800" b="1" u="sng" dirty="0"/>
              <a:t>podiel verejných výdavkov na hrubom domácom produkte</a:t>
            </a:r>
            <a:r>
              <a:rPr lang="sk-SK" sz="2800" u="sng" dirty="0"/>
              <a:t> </a:t>
            </a:r>
          </a:p>
          <a:p>
            <a:pPr>
              <a:buNone/>
            </a:pPr>
            <a:r>
              <a:rPr lang="sk-SK" sz="2800" smtClean="0"/>
              <a:t>    koľko </a:t>
            </a:r>
            <a:r>
              <a:rPr lang="sk-SK" sz="2800" dirty="0"/>
              <a:t>percent z HDP je odvedené v daniach a určené k prerozdeľovaniu</a:t>
            </a:r>
          </a:p>
          <a:p>
            <a:r>
              <a:rPr lang="sk-SK" sz="2800" b="1" u="sng" dirty="0"/>
              <a:t>pružnosť verejných výdavkov</a:t>
            </a:r>
            <a:endParaRPr lang="sk-SK" sz="2800" u="sng" dirty="0"/>
          </a:p>
          <a:p>
            <a:pPr>
              <a:buNone/>
            </a:pPr>
            <a:r>
              <a:rPr lang="sk-SK" sz="2800" smtClean="0"/>
              <a:t>    porovnáva   </a:t>
            </a:r>
            <a:r>
              <a:rPr lang="sk-SK" sz="2800" dirty="0"/>
              <a:t>percento zmien vo verejných výdavkoch k percentu zmien v hrubom domácom produkte</a:t>
            </a:r>
          </a:p>
          <a:p>
            <a:r>
              <a:rPr lang="sk-SK" sz="2800" b="1" u="sng" dirty="0"/>
              <a:t>vývoj verejných výdavkov podľa jednotlivých oblastí verejného sektora</a:t>
            </a:r>
          </a:p>
          <a:p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771800" y="6356350"/>
            <a:ext cx="4392488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   </a:t>
            </a:r>
            <a:endParaRPr lang="sk-SK" smtClean="0"/>
          </a:p>
          <a:p>
            <a:pPr>
              <a:defRPr/>
            </a:pPr>
            <a:r>
              <a:rPr lang="pt-BR" smtClean="0"/>
              <a:t>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54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646989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87624" y="476672"/>
            <a:ext cx="7499350" cy="706437"/>
          </a:xfrm>
        </p:spPr>
        <p:txBody>
          <a:bodyPr/>
          <a:lstStyle/>
          <a:p>
            <a:r>
              <a:rPr lang="sk-SK" sz="4000" u="sng" dirty="0"/>
              <a:t>4. Ukazovatele výkonnosti verejného sektora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95536" y="1772816"/>
            <a:ext cx="8229600" cy="452596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sk-SK" b="1" dirty="0"/>
              <a:t>ŠTANDARDNÉ UKAZOVATELE</a:t>
            </a:r>
          </a:p>
          <a:p>
            <a:r>
              <a:rPr lang="sk-SK" b="1" u="sng" dirty="0"/>
              <a:t>Rozdeľovanie príjmov </a:t>
            </a:r>
            <a:r>
              <a:rPr lang="sk-SK" dirty="0"/>
              <a:t>(príjem domácností, podiel najchudobnejších ...)</a:t>
            </a:r>
          </a:p>
          <a:p>
            <a:r>
              <a:rPr lang="sk-SK" b="1" u="sng" dirty="0"/>
              <a:t>Ekonomická stabilita </a:t>
            </a:r>
            <a:r>
              <a:rPr lang="sk-SK" dirty="0"/>
              <a:t>(rast HDP, inflácia ...)</a:t>
            </a:r>
          </a:p>
          <a:p>
            <a:r>
              <a:rPr lang="sk-SK" b="1" u="sng" dirty="0"/>
              <a:t>Ekonomická výkonnosť </a:t>
            </a:r>
            <a:r>
              <a:rPr lang="sk-SK" dirty="0"/>
              <a:t>(HDP na osobu, nezamestnanosť ...)</a:t>
            </a:r>
          </a:p>
          <a:p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339752" y="6356350"/>
            <a:ext cx="4392488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 </a:t>
            </a:r>
            <a:endParaRPr lang="sk-SK" smtClean="0"/>
          </a:p>
          <a:p>
            <a:pPr>
              <a:defRPr/>
            </a:pPr>
            <a:r>
              <a:rPr lang="pt-BR" smtClean="0"/>
              <a:t>  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55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066674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87624" y="332656"/>
            <a:ext cx="7704856" cy="936104"/>
          </a:xfrm>
        </p:spPr>
        <p:txBody>
          <a:bodyPr/>
          <a:lstStyle/>
          <a:p>
            <a:r>
              <a:rPr lang="sk-SK" sz="4000" u="sng" dirty="0"/>
              <a:t>Ukazovatele </a:t>
            </a:r>
            <a:r>
              <a:rPr lang="sk-SK" sz="4000" u="sng"/>
              <a:t>výkonnosti </a:t>
            </a:r>
            <a:r>
              <a:rPr lang="sk-SK" sz="4000" u="sng" smtClean="0"/>
              <a:t/>
            </a:r>
            <a:br>
              <a:rPr lang="sk-SK" sz="4000" u="sng" smtClean="0"/>
            </a:br>
            <a:r>
              <a:rPr lang="sk-SK" sz="4000" u="sng" smtClean="0"/>
              <a:t>verejného </a:t>
            </a:r>
            <a:r>
              <a:rPr lang="sk-SK" sz="4000" u="sng" dirty="0"/>
              <a:t>sektora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sk-SK" sz="2800" b="1" dirty="0"/>
              <a:t>PRÍLEŽITOSTNÉ UKAZOVATELE</a:t>
            </a:r>
          </a:p>
          <a:p>
            <a:r>
              <a:rPr lang="sk-SK" sz="2800" b="1" u="sng" dirty="0"/>
              <a:t>Administratívny výkon vlády </a:t>
            </a:r>
            <a:r>
              <a:rPr lang="sk-SK" sz="2800" dirty="0"/>
              <a:t>(byrokracia, korupcia, tieňová ekonomika, kvalita súdnictva)</a:t>
            </a:r>
          </a:p>
          <a:p>
            <a:r>
              <a:rPr lang="sk-SK" sz="2800" b="1" u="sng" dirty="0"/>
              <a:t>Školstvo</a:t>
            </a:r>
            <a:r>
              <a:rPr lang="sk-SK" sz="2800" dirty="0"/>
              <a:t> (úspech vo vzdelávaní, počet žiakov podľa typov škôl ...)</a:t>
            </a:r>
          </a:p>
          <a:p>
            <a:r>
              <a:rPr lang="sk-SK" sz="2800" b="1" u="sng" dirty="0"/>
              <a:t>Zdravotníctvo</a:t>
            </a:r>
            <a:r>
              <a:rPr lang="sk-SK" sz="2800" dirty="0"/>
              <a:t> (očakávaná dĺžka života, detská úmrtnosť ...) </a:t>
            </a:r>
          </a:p>
          <a:p>
            <a:r>
              <a:rPr lang="sk-SK" sz="2800" b="1" u="sng" dirty="0"/>
              <a:t>Infraštruktúra</a:t>
            </a:r>
            <a:r>
              <a:rPr lang="sk-SK" sz="2800" dirty="0"/>
              <a:t> (kvalitná komunikácia a transport)</a:t>
            </a:r>
          </a:p>
          <a:p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339752" y="6356350"/>
            <a:ext cx="4536504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 </a:t>
            </a:r>
            <a:endParaRPr lang="sk-SK" smtClean="0"/>
          </a:p>
          <a:p>
            <a:pPr>
              <a:defRPr/>
            </a:pPr>
            <a:r>
              <a:rPr lang="pt-BR" smtClean="0"/>
              <a:t>  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56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526467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692696"/>
            <a:ext cx="7499350" cy="648072"/>
          </a:xfrm>
        </p:spPr>
        <p:txBody>
          <a:bodyPr/>
          <a:lstStyle/>
          <a:p>
            <a:r>
              <a:rPr lang="sk-SK" smtClean="0"/>
              <a:t/>
            </a:r>
            <a:br>
              <a:rPr lang="sk-SK" smtClean="0"/>
            </a:br>
            <a:r>
              <a:rPr lang="sk-SK" smtClean="0"/>
              <a:t>Téma </a:t>
            </a:r>
            <a:r>
              <a:rPr lang="sk-SK" dirty="0"/>
              <a:t>4</a:t>
            </a:r>
            <a:br>
              <a:rPr lang="sk-SK" dirty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67544" y="2332037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sk-SK" sz="4000" b="1" dirty="0"/>
              <a:t>IV. Efektívnosť a neefektívnosť verejného sektora</a:t>
            </a:r>
            <a:endParaRPr lang="sk-SK" sz="4000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339752" y="6356350"/>
            <a:ext cx="4608512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  </a:t>
            </a:r>
            <a:endParaRPr lang="sk-SK" smtClean="0"/>
          </a:p>
          <a:p>
            <a:pPr>
              <a:defRPr/>
            </a:pPr>
            <a:r>
              <a:rPr lang="pt-BR" smtClean="0"/>
              <a:t> 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57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568641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87624" y="548680"/>
            <a:ext cx="7499350" cy="706437"/>
          </a:xfrm>
        </p:spPr>
        <p:txBody>
          <a:bodyPr/>
          <a:lstStyle/>
          <a:p>
            <a:r>
              <a:rPr lang="sk-SK" u="sng" dirty="0"/>
              <a:t>Efektívnosť a neefektívnosť verejného sektora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683568" y="2132856"/>
            <a:ext cx="8229600" cy="4525963"/>
          </a:xfrm>
        </p:spPr>
        <p:txBody>
          <a:bodyPr/>
          <a:lstStyle/>
          <a:p>
            <a:pPr marL="514350" indent="-514350">
              <a:buFont typeface="Arial" charset="0"/>
              <a:buAutoNum type="arabicPeriod"/>
            </a:pPr>
            <a:r>
              <a:rPr lang="sk-SK" sz="3600" dirty="0"/>
              <a:t>Efektívnosť verejného sektora</a:t>
            </a:r>
          </a:p>
          <a:p>
            <a:pPr marL="514350" indent="-514350">
              <a:buFont typeface="Arial" charset="0"/>
              <a:buAutoNum type="arabicPeriod"/>
            </a:pPr>
            <a:r>
              <a:rPr lang="sk-SK" sz="3600" dirty="0"/>
              <a:t>Faktory efektívnosti verejného sektora</a:t>
            </a:r>
          </a:p>
          <a:p>
            <a:pPr marL="514350" indent="-514350">
              <a:buFont typeface="Arial" charset="0"/>
              <a:buAutoNum type="arabicPeriod"/>
            </a:pPr>
            <a:r>
              <a:rPr lang="sk-SK" sz="3600" dirty="0"/>
              <a:t>Hľadiská efektívnosti vo verejnom sektore</a:t>
            </a:r>
          </a:p>
          <a:p>
            <a:pPr marL="514350" indent="-514350">
              <a:buFont typeface="Arial" charset="0"/>
              <a:buAutoNum type="arabicPeriod"/>
            </a:pPr>
            <a:r>
              <a:rPr lang="sk-SK" sz="3600" dirty="0"/>
              <a:t>Neefektívnosť verejného sektora</a:t>
            </a:r>
          </a:p>
          <a:p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4328120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 </a:t>
            </a:r>
            <a:endParaRPr lang="sk-SK" smtClean="0"/>
          </a:p>
          <a:p>
            <a:pPr>
              <a:defRPr/>
            </a:pPr>
            <a:r>
              <a:rPr lang="pt-BR" smtClean="0"/>
              <a:t>  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58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74777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59632" y="404664"/>
            <a:ext cx="7499350" cy="706437"/>
          </a:xfrm>
        </p:spPr>
        <p:txBody>
          <a:bodyPr/>
          <a:lstStyle/>
          <a:p>
            <a:r>
              <a:rPr lang="sk-SK" u="sng" dirty="0"/>
              <a:t>1. Efektívnosť verejného sektora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23528" y="1556792"/>
            <a:ext cx="8229600" cy="4525963"/>
          </a:xfrm>
        </p:spPr>
        <p:txBody>
          <a:bodyPr/>
          <a:lstStyle/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sk-SK" sz="2800" b="1" smtClean="0"/>
              <a:t>Efektívnosť</a:t>
            </a:r>
            <a:r>
              <a:rPr lang="sk-SK" sz="2800" smtClean="0"/>
              <a:t> </a:t>
            </a:r>
            <a:r>
              <a:rPr lang="sk-SK" sz="2800" dirty="0"/>
              <a:t>alebo účinnosť sa spája s ekonomickou efektívnosťou, ktorá má rôzne podoby napr.</a:t>
            </a:r>
          </a:p>
          <a:p>
            <a:pPr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sk-SK" sz="2800" dirty="0" smtClean="0"/>
              <a:t>1. vzťah </a:t>
            </a:r>
            <a:r>
              <a:rPr lang="sk-SK" sz="2800" dirty="0"/>
              <a:t>medzi </a:t>
            </a:r>
            <a:r>
              <a:rPr lang="sk-SK" sz="2800" b="1" dirty="0"/>
              <a:t>vloženými prostriedkami </a:t>
            </a:r>
            <a:r>
              <a:rPr lang="sk-SK" sz="2800" dirty="0"/>
              <a:t>a </a:t>
            </a:r>
            <a:r>
              <a:rPr lang="sk-SK" sz="2800"/>
              <a:t>ich </a:t>
            </a:r>
            <a:r>
              <a:rPr lang="sk-SK" sz="2800" b="1" smtClean="0"/>
              <a:t>ekonomickými </a:t>
            </a:r>
            <a:r>
              <a:rPr lang="sk-SK" sz="2800" b="1" dirty="0"/>
              <a:t>účinkami</a:t>
            </a:r>
          </a:p>
          <a:p>
            <a:pPr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sk-SK" sz="2800" dirty="0"/>
              <a:t>2. vzťah medzi veľkosťou </a:t>
            </a:r>
            <a:r>
              <a:rPr lang="sk-SK" sz="2800" b="1" dirty="0"/>
              <a:t>vstupov</a:t>
            </a:r>
            <a:r>
              <a:rPr lang="sk-SK" sz="2800" dirty="0"/>
              <a:t> a </a:t>
            </a:r>
            <a:r>
              <a:rPr lang="sk-SK" sz="2800"/>
              <a:t>veľkosťou </a:t>
            </a:r>
            <a:r>
              <a:rPr lang="sk-SK" sz="2800" b="1" smtClean="0"/>
              <a:t>výstupov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sk-SK" sz="1200" b="1" smtClean="0"/>
          </a:p>
          <a:p>
            <a:pPr marL="0" indent="0" fontAlgn="auto">
              <a:spcBef>
                <a:spcPts val="120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sk-SK" sz="2800" b="1" smtClean="0"/>
              <a:t>Efektívnosť</a:t>
            </a:r>
            <a:r>
              <a:rPr lang="sk-SK" sz="2800" smtClean="0"/>
              <a:t> sa rovná zlomok :              </a:t>
            </a:r>
            <a:r>
              <a:rPr lang="sk-SK" sz="2800" b="1" smtClean="0"/>
              <a:t>výstup</a:t>
            </a:r>
          </a:p>
          <a:p>
            <a:pPr indent="0"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sk-SK" sz="2800" b="1" smtClean="0"/>
              <a:t>                                       Ef = –––––– &lt; 1</a:t>
            </a:r>
          </a:p>
          <a:p>
            <a:pPr marL="0"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sk-SK" sz="2800" b="1" smtClean="0"/>
              <a:t>                                           vstup</a:t>
            </a:r>
          </a:p>
          <a:p>
            <a:pPr>
              <a:buNone/>
            </a:pPr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627784" y="6356350"/>
            <a:ext cx="4320480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   </a:t>
            </a:r>
            <a:endParaRPr lang="sk-SK" smtClean="0"/>
          </a:p>
          <a:p>
            <a:pPr>
              <a:defRPr/>
            </a:pPr>
            <a:r>
              <a:rPr lang="pt-BR" smtClean="0"/>
              <a:t>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59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4029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Katedra ekonómie a financií   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6</a:t>
            </a:fld>
            <a:endParaRPr lang="sk-SK" dirty="0"/>
          </a:p>
        </p:txBody>
      </p:sp>
      <p:graphicFrame>
        <p:nvGraphicFramePr>
          <p:cNvPr id="7" name="Zástupný symbol obsahu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55836621"/>
              </p:ext>
            </p:extLst>
          </p:nvPr>
        </p:nvGraphicFramePr>
        <p:xfrm>
          <a:off x="-1" y="15032"/>
          <a:ext cx="9144001" cy="68429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1671"/>
                <a:gridCol w="2731796"/>
                <a:gridCol w="1920213"/>
                <a:gridCol w="2880321"/>
              </a:tblGrid>
              <a:tr h="983076">
                <a:tc gridSpan="4">
                  <a:txBody>
                    <a:bodyPr/>
                    <a:lstStyle/>
                    <a:p>
                      <a:pPr algn="ctr"/>
                      <a:r>
                        <a:rPr lang="sk-SK" sz="2800" dirty="0" smtClean="0"/>
                        <a:t>c) Postavenie Ekonomiky verejného sektora v sústave spoločenských vied</a:t>
                      </a:r>
                      <a:endParaRPr lang="sk-SK" sz="2800" dirty="0"/>
                    </a:p>
                  </a:txBody>
                  <a:tcPr marT="45717" marB="45717"/>
                </a:tc>
                <a:tc hMerge="1">
                  <a:txBody>
                    <a:bodyPr/>
                    <a:lstStyle/>
                    <a:p>
                      <a:pPr algn="ctr"/>
                      <a:endParaRPr lang="sk-SK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</a:tr>
              <a:tr h="66595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800" b="1" dirty="0" smtClean="0"/>
                        <a:t>Ekonomické vedy</a:t>
                      </a: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800" b="1" dirty="0" smtClean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ctr"/>
                      <a:endParaRPr lang="sk-SK" sz="1800" b="1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ctr"/>
                      <a:endParaRPr lang="sk-SK" sz="1800" b="1" dirty="0"/>
                    </a:p>
                  </a:txBody>
                  <a:tcPr marT="45717" marB="45717"/>
                </a:tc>
              </a:tr>
              <a:tr h="98307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800" b="1" dirty="0" smtClean="0"/>
                        <a:t>Verejná ekonómia</a:t>
                      </a: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400" dirty="0" smtClean="0"/>
                        <a:t>skúma príčiny existencie a zákonitosti fungovania verejného sektora</a:t>
                      </a: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400" dirty="0" smtClean="0"/>
                        <a:t>hierarchicky sa zaraďuje k mikroekonómii a makroekonómii</a:t>
                      </a: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400" dirty="0" smtClean="0"/>
                        <a:t>nadväzujú na ňu </a:t>
                      </a:r>
                      <a:r>
                        <a:rPr lang="sk-SK" sz="1400" i="1" dirty="0" smtClean="0"/>
                        <a:t>teória verejnej voľby, teória byrokracie, verejná politika, teória efektívnosti verejného sektora</a:t>
                      </a:r>
                    </a:p>
                  </a:txBody>
                  <a:tcPr marT="45717" marB="45717"/>
                </a:tc>
              </a:tr>
              <a:tr h="142704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800" b="1" dirty="0" smtClean="0"/>
                        <a:t>Ekonomika verejného sektora</a:t>
                      </a:r>
                    </a:p>
                    <a:p>
                      <a:pPr algn="ctr"/>
                      <a:endParaRPr lang="sk-SK" sz="1800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400" b="1" dirty="0" smtClean="0"/>
                        <a:t>využíva poznatky verejnej ekonómie pri skúmaní zákonitostí fungovania verejného sektora (VS) v konkrétnych podmienkach krajín a odvetví</a:t>
                      </a: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400" b="1" dirty="0" smtClean="0"/>
                        <a:t>je aplikovanou</a:t>
                      </a:r>
                      <a:r>
                        <a:rPr lang="sk-SK" sz="1400" b="1" baseline="0" dirty="0" smtClean="0"/>
                        <a:t> vednou disciplínou</a:t>
                      </a:r>
                      <a:endParaRPr lang="sk-SK" sz="1400" b="1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400" b="1" dirty="0" smtClean="0"/>
                        <a:t>nadväzujú na ňu </a:t>
                      </a:r>
                      <a:r>
                        <a:rPr lang="sk-SK" sz="1400" b="1" i="1" dirty="0" smtClean="0"/>
                        <a:t>ekonomika školstva, ekonomika zdravotníctva, ekonomika obrany, teória riadenia VS </a:t>
                      </a:r>
                      <a:endParaRPr lang="sk-SK" sz="1400" b="1" dirty="0"/>
                    </a:p>
                  </a:txBody>
                  <a:tcPr marT="45717" marB="45717"/>
                </a:tc>
              </a:tr>
              <a:tr h="100092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800" b="1" dirty="0" smtClean="0"/>
                        <a:t>Ekonomika neziskových organizácií</a:t>
                      </a: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skúma štruktúru a zákonitosti fungovania organizácií, ktoré neprodukujú za účelom zisku</a:t>
                      </a:r>
                    </a:p>
                    <a:p>
                      <a:pPr algn="ctr"/>
                      <a:endParaRPr lang="sk-SK" sz="1400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je aplikovanou vednou disciplínou</a:t>
                      </a:r>
                    </a:p>
                    <a:p>
                      <a:pPr marL="0" algn="ctr" defTabSz="914400" rtl="0" eaLnBrk="1" latinLnBrk="0" hangingPunct="1"/>
                      <a:endParaRPr lang="sk-SK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400" dirty="0" smtClean="0"/>
                        <a:t>nadväzuje na </a:t>
                      </a:r>
                      <a:r>
                        <a:rPr lang="sk-SK" sz="1400" i="1" dirty="0" smtClean="0"/>
                        <a:t>ňu teória blahobytu, financovanie neziskových organizácií</a:t>
                      </a:r>
                      <a:endParaRPr lang="sk-SK" sz="1400" i="1" dirty="0"/>
                    </a:p>
                  </a:txBody>
                  <a:tcPr marT="45717" marB="45717"/>
                </a:tc>
              </a:tr>
              <a:tr h="98307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800" b="1" dirty="0" smtClean="0"/>
                        <a:t>Verejné financie</a:t>
                      </a:r>
                    </a:p>
                    <a:p>
                      <a:pPr algn="ctr"/>
                      <a:endParaRPr lang="sk-SK" sz="1800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zaoberajú sa skúmaním finančných tokov, ktoré zabezpečujú fungovanie verejného sektora</a:t>
                      </a: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je aplikovanou vednou disciplínou</a:t>
                      </a:r>
                    </a:p>
                    <a:p>
                      <a:pPr marL="0" algn="ctr" defTabSz="914400" rtl="0" eaLnBrk="1" latinLnBrk="0" hangingPunct="1"/>
                      <a:endParaRPr lang="sk-SK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400" dirty="0" smtClean="0"/>
                        <a:t>na verejné financie nadväzujú </a:t>
                      </a:r>
                      <a:r>
                        <a:rPr lang="sk-SK" sz="1400" i="1" dirty="0" smtClean="0"/>
                        <a:t>daňová teória, teória verejného dlhu, financovanie v samospráve</a:t>
                      </a:r>
                    </a:p>
                    <a:p>
                      <a:pPr algn="ctr"/>
                      <a:endParaRPr lang="sk-SK" sz="1400" dirty="0"/>
                    </a:p>
                  </a:txBody>
                  <a:tcPr marT="45717" marB="45717"/>
                </a:tc>
              </a:tr>
              <a:tr h="799816">
                <a:tc>
                  <a:txBody>
                    <a:bodyPr/>
                    <a:lstStyle/>
                    <a:p>
                      <a:pPr algn="ctr"/>
                      <a:r>
                        <a:rPr lang="sk-SK" sz="1800" b="1" dirty="0" smtClean="0"/>
                        <a:t>Ďalšie</a:t>
                      </a:r>
                      <a:r>
                        <a:rPr lang="sk-SK" sz="1800" dirty="0" smtClean="0"/>
                        <a:t> </a:t>
                      </a:r>
                      <a:endParaRPr lang="sk-SK" sz="1800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r>
                        <a:rPr lang="sk-SK" sz="1400" dirty="0" smtClean="0"/>
                        <a:t>prispievajú k rozvoju poznatkov v ekonomike verejného sektora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7" marB="45717"/>
                </a:tc>
                <a:tc gridSpan="2">
                  <a:txBody>
                    <a:bodyPr/>
                    <a:lstStyle/>
                    <a:p>
                      <a:r>
                        <a:rPr lang="sk-SK" sz="1400" dirty="0" smtClean="0"/>
                        <a:t>Teória a ekonomika verejnej správy,</a:t>
                      </a:r>
                      <a:r>
                        <a:rPr lang="sk-SK" sz="1400" baseline="0" dirty="0" smtClean="0"/>
                        <a:t> </a:t>
                      </a:r>
                      <a:r>
                        <a:rPr lang="sk-SK" sz="1400" dirty="0" smtClean="0"/>
                        <a:t>Regionálna ekonomika a politika,</a:t>
                      </a:r>
                      <a:r>
                        <a:rPr lang="sk-SK" sz="1400" baseline="0" dirty="0" smtClean="0"/>
                        <a:t> </a:t>
                      </a:r>
                      <a:r>
                        <a:rPr lang="sk-SK" sz="1400" dirty="0" smtClean="0"/>
                        <a:t>Hospodárska politika ...</a:t>
                      </a:r>
                    </a:p>
                    <a:p>
                      <a:pPr algn="ctr"/>
                      <a:endParaRPr lang="sk-SK" sz="1400" dirty="0"/>
                    </a:p>
                  </a:txBody>
                  <a:tcPr marT="45717" marB="45717"/>
                </a:tc>
                <a:tc hMerge="1">
                  <a:txBody>
                    <a:bodyPr/>
                    <a:lstStyle/>
                    <a:p>
                      <a:pPr algn="ctr"/>
                      <a:endParaRPr lang="sk-SK" sz="1400" dirty="0"/>
                    </a:p>
                  </a:txBody>
                  <a:tcPr marT="45725" marB="4572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372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u="sng" dirty="0"/>
              <a:t>Rozdiely vstupov a výstupov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4680520"/>
          </a:xfrm>
        </p:spPr>
        <p:txBody>
          <a:bodyPr/>
          <a:lstStyle/>
          <a:p>
            <a:pPr marL="0" indent="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sk-SK" sz="2800" b="1"/>
              <a:t>Súkromný </a:t>
            </a:r>
            <a:r>
              <a:rPr lang="sk-SK" sz="2800" b="1" smtClean="0"/>
              <a:t>sektor</a:t>
            </a:r>
          </a:p>
          <a:p>
            <a:pPr marL="0" indent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800" b="1" smtClean="0"/>
              <a:t>   </a:t>
            </a:r>
            <a:r>
              <a:rPr lang="sk-SK" sz="2800" smtClean="0"/>
              <a:t>vstup </a:t>
            </a:r>
            <a:r>
              <a:rPr lang="sk-SK" sz="2800" dirty="0"/>
              <a:t>= náklad      výstup = zisk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sk-SK" sz="2800" b="1" smtClean="0"/>
              <a:t>Verejný </a:t>
            </a:r>
            <a:r>
              <a:rPr lang="sk-SK" sz="2800" b="1" dirty="0"/>
              <a:t>sektor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sk-SK" sz="2800" smtClean="0"/>
              <a:t>Vstup = </a:t>
            </a:r>
            <a:r>
              <a:rPr lang="sk-SK" sz="2800"/>
              <a:t>náklad     </a:t>
            </a:r>
            <a:r>
              <a:rPr lang="sk-SK" sz="2800" smtClean="0"/>
              <a:t> výstup </a:t>
            </a:r>
            <a:r>
              <a:rPr lang="sk-SK" sz="2800"/>
              <a:t>= </a:t>
            </a:r>
            <a:r>
              <a:rPr lang="sk-SK" sz="2800" smtClean="0"/>
              <a:t>úžitok</a:t>
            </a:r>
          </a:p>
          <a:p>
            <a:pPr fontAlgn="auto">
              <a:spcBef>
                <a:spcPts val="600"/>
              </a:spcBef>
              <a:spcAft>
                <a:spcPts val="0"/>
              </a:spcAft>
              <a:buNone/>
              <a:defRPr/>
            </a:pPr>
            <a:r>
              <a:rPr lang="sk-SK" sz="2800" u="sng" smtClean="0"/>
              <a:t>Ďalšie rozdiely</a:t>
            </a:r>
          </a:p>
          <a:p>
            <a:pPr>
              <a:lnSpc>
                <a:spcPct val="90000"/>
              </a:lnSpc>
            </a:pPr>
            <a:r>
              <a:rPr lang="sk-SK" sz="2800" smtClean="0"/>
              <a:t>V súkromnom sektore si úžitok zaplatí kupujúci v cene výrobku, ktorá výrobcovi prinesie zisk</a:t>
            </a:r>
          </a:p>
          <a:p>
            <a:pPr>
              <a:lnSpc>
                <a:spcPct val="90000"/>
              </a:lnSpc>
            </a:pPr>
            <a:r>
              <a:rPr lang="sk-SK" sz="2800" smtClean="0"/>
              <a:t>Vo verejnom sektore musí úžitok nájsť výrobca statkov prostredníctvom miery uspokojenia potrieb, ktoré majú jeho statky priniesť</a:t>
            </a:r>
          </a:p>
          <a:p>
            <a:pPr fontAlgn="auto">
              <a:spcAft>
                <a:spcPts val="0"/>
              </a:spcAft>
              <a:buNone/>
              <a:defRPr/>
            </a:pPr>
            <a:endParaRPr lang="sk-SK" sz="2800" dirty="0"/>
          </a:p>
          <a:p>
            <a:pPr marL="0" indent="0">
              <a:buNone/>
            </a:pPr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4256112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   </a:t>
            </a:r>
            <a:endParaRPr lang="sk-SK" smtClean="0"/>
          </a:p>
          <a:p>
            <a:pPr>
              <a:defRPr/>
            </a:pPr>
            <a:r>
              <a:rPr lang="pt-BR" smtClean="0"/>
              <a:t>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60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14278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87624" y="548680"/>
            <a:ext cx="7499350" cy="706437"/>
          </a:xfrm>
        </p:spPr>
        <p:txBody>
          <a:bodyPr/>
          <a:lstStyle/>
          <a:p>
            <a:r>
              <a:rPr lang="sk-SK" sz="4000" u="sng" dirty="0"/>
              <a:t>2. Faktory efektívnosti verejného sektora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67544" y="1844825"/>
            <a:ext cx="8229600" cy="4248472"/>
          </a:xfrm>
        </p:spPr>
        <p:txBody>
          <a:bodyPr/>
          <a:lstStyle/>
          <a:p>
            <a:pPr algn="just"/>
            <a:r>
              <a:rPr lang="sk-SK" dirty="0"/>
              <a:t>Pri klasifikácii faktorov vychádzame zo štruktúry a veľkosti VS, meraného podielom prerozdeľovania HDP na jeho celkovej výške /od 30-70%/</a:t>
            </a:r>
          </a:p>
          <a:p>
            <a:pPr algn="ctr">
              <a:buFont typeface="Wingdings" pitchFamily="2" charset="2"/>
              <a:buNone/>
            </a:pPr>
            <a:r>
              <a:rPr lang="sk-SK"/>
              <a:t> </a:t>
            </a:r>
            <a:r>
              <a:rPr lang="sk-SK" b="1" smtClean="0"/>
              <a:t>Faktory</a:t>
            </a:r>
            <a:endParaRPr lang="sk-SK" b="1" dirty="0"/>
          </a:p>
          <a:p>
            <a:endParaRPr lang="sk-SK" smtClean="0"/>
          </a:p>
          <a:p>
            <a:pPr>
              <a:buNone/>
            </a:pPr>
            <a:r>
              <a:rPr lang="sk-SK" smtClean="0"/>
              <a:t>                   Vonkajšie                   Vnútorné</a:t>
            </a:r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771800" y="6356350"/>
            <a:ext cx="4320480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   </a:t>
            </a:r>
            <a:endParaRPr lang="sk-SK" smtClean="0"/>
          </a:p>
          <a:p>
            <a:pPr>
              <a:defRPr/>
            </a:pPr>
            <a:r>
              <a:rPr lang="pt-BR" smtClean="0"/>
              <a:t>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61</a:t>
            </a:fld>
            <a:endParaRPr lang="sk-SK" dirty="0"/>
          </a:p>
        </p:txBody>
      </p:sp>
      <p:cxnSp>
        <p:nvCxnSpPr>
          <p:cNvPr id="8" name="Rovná spojovacia šípka 7"/>
          <p:cNvCxnSpPr/>
          <p:nvPr/>
        </p:nvCxnSpPr>
        <p:spPr>
          <a:xfrm flipH="1">
            <a:off x="3131840" y="4365104"/>
            <a:ext cx="1440160" cy="79208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ovná spojovacia šípka 8"/>
          <p:cNvCxnSpPr/>
          <p:nvPr/>
        </p:nvCxnSpPr>
        <p:spPr>
          <a:xfrm>
            <a:off x="4644008" y="4365104"/>
            <a:ext cx="1584176" cy="79208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7059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87624" y="548680"/>
            <a:ext cx="7499350" cy="706437"/>
          </a:xfrm>
        </p:spPr>
        <p:txBody>
          <a:bodyPr/>
          <a:lstStyle/>
          <a:p>
            <a:r>
              <a:rPr lang="sk-SK" sz="4000" u="sng" dirty="0"/>
              <a:t>Vonkajšie faktory efektívnosti</a:t>
            </a:r>
          </a:p>
        </p:txBody>
      </p:sp>
      <p:sp>
        <p:nvSpPr>
          <p:cNvPr id="7" name="Zástupný symbol obsahu 6"/>
          <p:cNvSpPr>
            <a:spLocks noGrp="1"/>
          </p:cNvSpPr>
          <p:nvPr>
            <p:ph sz="half" idx="1"/>
          </p:nvPr>
        </p:nvSpPr>
        <p:spPr>
          <a:xfrm>
            <a:off x="251520" y="1772816"/>
            <a:ext cx="4244280" cy="4525963"/>
          </a:xfrm>
        </p:spPr>
        <p:txBody>
          <a:bodyPr/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sz="3200" dirty="0"/>
              <a:t>Politické usporiadanie spoločnosti 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sk-SK" sz="3200" dirty="0"/>
              <a:t>   diktatúra, demokracia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sz="3200" dirty="0"/>
              <a:t>Fungovanie ziskového sektora</a:t>
            </a:r>
          </a:p>
          <a:p>
            <a:pPr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sk-SK" sz="3200" dirty="0"/>
              <a:t>   vplyv na VS a naopak</a:t>
            </a:r>
          </a:p>
          <a:p>
            <a:endParaRPr lang="sk-SK" dirty="0"/>
          </a:p>
        </p:txBody>
      </p:sp>
      <p:sp>
        <p:nvSpPr>
          <p:cNvPr id="8" name="Zástupný symbol obsahu 7"/>
          <p:cNvSpPr>
            <a:spLocks noGrp="1"/>
          </p:cNvSpPr>
          <p:nvPr>
            <p:ph sz="half" idx="2"/>
          </p:nvPr>
        </p:nvSpPr>
        <p:spPr>
          <a:xfrm>
            <a:off x="4788024" y="1772816"/>
            <a:ext cx="4038600" cy="4525963"/>
          </a:xfrm>
        </p:spPr>
        <p:txBody>
          <a:bodyPr/>
          <a:lstStyle/>
          <a:p>
            <a:r>
              <a:rPr lang="sk-SK" sz="3200" dirty="0"/>
              <a:t>Konkurenčné prostredie medzi inštitúciami verejného sektora</a:t>
            </a:r>
          </a:p>
          <a:p>
            <a:r>
              <a:rPr lang="sk-SK" sz="3200" dirty="0"/>
              <a:t>Financovanie VS podľa jeho výkonov a úžitkov</a:t>
            </a:r>
          </a:p>
          <a:p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195736" y="6356350"/>
            <a:ext cx="4680520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   </a:t>
            </a:r>
            <a:endParaRPr lang="sk-SK" smtClean="0"/>
          </a:p>
          <a:p>
            <a:pPr>
              <a:defRPr/>
            </a:pPr>
            <a:r>
              <a:rPr lang="pt-BR" smtClean="0"/>
              <a:t>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62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7767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59632" y="476672"/>
            <a:ext cx="7499350" cy="706437"/>
          </a:xfrm>
        </p:spPr>
        <p:txBody>
          <a:bodyPr/>
          <a:lstStyle/>
          <a:p>
            <a:r>
              <a:rPr lang="sk-SK" sz="4000" u="sng" dirty="0"/>
              <a:t>Vnútorné faktory efektívnosti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05064"/>
          </a:xfrm>
        </p:spPr>
        <p:txBody>
          <a:bodyPr/>
          <a:lstStyle/>
          <a:p>
            <a:r>
              <a:rPr lang="sk-SK" dirty="0"/>
              <a:t>Faktor vedy a techniky /využitie/</a:t>
            </a:r>
          </a:p>
          <a:p>
            <a:r>
              <a:rPr lang="sk-SK" dirty="0"/>
              <a:t>Štruktúra akýchkoľvek činností</a:t>
            </a:r>
          </a:p>
          <a:p>
            <a:r>
              <a:rPr lang="sk-SK" dirty="0"/>
              <a:t>Všetky formy deľby práce /úrovne/</a:t>
            </a:r>
          </a:p>
          <a:p>
            <a:r>
              <a:rPr lang="sk-SK" dirty="0"/>
              <a:t>Kvalifikácia pracovníkov</a:t>
            </a:r>
          </a:p>
          <a:p>
            <a:r>
              <a:rPr lang="sk-SK" dirty="0"/>
              <a:t>Iniciatíva pracovníkov</a:t>
            </a:r>
          </a:p>
          <a:p>
            <a:r>
              <a:rPr lang="sk-SK" dirty="0"/>
              <a:t>Systém riadenia /najdôležitejší/</a:t>
            </a:r>
          </a:p>
          <a:p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699792" y="6356350"/>
            <a:ext cx="4536504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</a:t>
            </a:r>
            <a:endParaRPr lang="sk-SK" smtClean="0"/>
          </a:p>
          <a:p>
            <a:pPr>
              <a:defRPr/>
            </a:pPr>
            <a:r>
              <a:rPr lang="pt-BR" smtClean="0"/>
              <a:t>   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63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799228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87624" y="620688"/>
            <a:ext cx="7499350" cy="706437"/>
          </a:xfrm>
        </p:spPr>
        <p:txBody>
          <a:bodyPr/>
          <a:lstStyle/>
          <a:p>
            <a:r>
              <a:rPr lang="sk-SK" sz="4000" u="sng" dirty="0"/>
              <a:t>Meranie efektívnosti podľa Buchtu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683568" y="1916832"/>
            <a:ext cx="8229600" cy="3816424"/>
          </a:xfrm>
        </p:spPr>
        <p:txBody>
          <a:bodyPr/>
          <a:lstStyle/>
          <a:p>
            <a:r>
              <a:rPr lang="sk-SK" sz="3400" dirty="0"/>
              <a:t>Kritérium času /realizácia projektov/</a:t>
            </a:r>
          </a:p>
          <a:p>
            <a:r>
              <a:rPr lang="sk-SK" sz="3400" dirty="0"/>
              <a:t>Kritérium rizika /budúce efekty/</a:t>
            </a:r>
          </a:p>
          <a:p>
            <a:r>
              <a:rPr lang="sk-SK" sz="3400" dirty="0"/>
              <a:t>Kritérium prínosu /jedinec, skupina/</a:t>
            </a:r>
          </a:p>
          <a:p>
            <a:r>
              <a:rPr lang="sk-SK" sz="3400" dirty="0"/>
              <a:t>Vplyv na životné prostredie</a:t>
            </a:r>
          </a:p>
          <a:p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771800" y="6356350"/>
            <a:ext cx="4392488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 </a:t>
            </a:r>
            <a:endParaRPr lang="sk-SK" smtClean="0"/>
          </a:p>
          <a:p>
            <a:pPr>
              <a:defRPr/>
            </a:pPr>
            <a:r>
              <a:rPr lang="pt-BR" smtClean="0"/>
              <a:t>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64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96641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87624" y="548680"/>
            <a:ext cx="7499350" cy="1008112"/>
          </a:xfrm>
        </p:spPr>
        <p:txBody>
          <a:bodyPr/>
          <a:lstStyle/>
          <a:p>
            <a:r>
              <a:rPr lang="sk-SK" sz="4000" u="sng" dirty="0"/>
              <a:t>Štát podporuje </a:t>
            </a:r>
            <a:r>
              <a:rPr lang="sk-SK" sz="4000" u="sng"/>
              <a:t>efektívnosť  </a:t>
            </a:r>
            <a:r>
              <a:rPr lang="sk-SK" sz="4000" u="sng" smtClean="0"/>
              <a:t/>
            </a:r>
            <a:br>
              <a:rPr lang="sk-SK" sz="4000" u="sng" smtClean="0"/>
            </a:br>
            <a:r>
              <a:rPr lang="sk-SK" sz="4000" u="sng" smtClean="0"/>
              <a:t>a </a:t>
            </a:r>
            <a:r>
              <a:rPr lang="sk-SK" sz="4000" u="sng" dirty="0"/>
              <a:t>konkurenciu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3960440"/>
          </a:xfrm>
        </p:spPr>
        <p:txBody>
          <a:bodyPr/>
          <a:lstStyle/>
          <a:p>
            <a:pPr algn="just"/>
            <a:r>
              <a:rPr lang="sk-SK" dirty="0"/>
              <a:t>Prostredníctvom protimonopolných zákonov, </a:t>
            </a:r>
          </a:p>
          <a:p>
            <a:pPr algn="just"/>
            <a:r>
              <a:rPr lang="sk-SK" dirty="0"/>
              <a:t>Zákonov o majetkových právach,</a:t>
            </a:r>
          </a:p>
          <a:p>
            <a:pPr algn="just"/>
            <a:r>
              <a:rPr lang="sk-SK" dirty="0"/>
              <a:t>Opatrení na ochranu spotrebiteľa,</a:t>
            </a:r>
          </a:p>
          <a:p>
            <a:pPr algn="just"/>
            <a:r>
              <a:rPr lang="sk-SK" dirty="0"/>
              <a:t>Zákonov regulujúcich sektory bankovníctva, CP a poistenia</a:t>
            </a:r>
          </a:p>
          <a:p>
            <a:pPr algn="just"/>
            <a:r>
              <a:rPr lang="sk-SK" dirty="0"/>
              <a:t>Reguluje ekonomické činnosti</a:t>
            </a:r>
          </a:p>
          <a:p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555776" y="6356350"/>
            <a:ext cx="4248472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  </a:t>
            </a:r>
            <a:endParaRPr lang="sk-SK" smtClean="0"/>
          </a:p>
          <a:p>
            <a:pPr>
              <a:defRPr/>
            </a:pPr>
            <a:r>
              <a:rPr lang="pt-BR" smtClean="0"/>
              <a:t> 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65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993538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87450" y="274638"/>
            <a:ext cx="7499350" cy="1066130"/>
          </a:xfrm>
        </p:spPr>
        <p:txBody>
          <a:bodyPr/>
          <a:lstStyle/>
          <a:p>
            <a:r>
              <a:rPr lang="sk-SK" sz="4200" u="sng" dirty="0"/>
              <a:t>3. Hľadiská efektívnosti vo verejnom sektore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3888" indent="-623888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sk-SK" dirty="0"/>
              <a:t>A – </a:t>
            </a:r>
            <a:r>
              <a:rPr lang="sk-SK" b="1" dirty="0"/>
              <a:t>agregátna</a:t>
            </a:r>
            <a:r>
              <a:rPr lang="sk-SK" dirty="0"/>
              <a:t> –spojená s makroekonomickou   funkciou ekonomiky /ceny, investície, HDP/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sk-SK" dirty="0"/>
              <a:t>B1 – </a:t>
            </a:r>
            <a:r>
              <a:rPr lang="sk-SK" b="1" dirty="0"/>
              <a:t>národohospodárska</a:t>
            </a:r>
            <a:r>
              <a:rPr lang="sk-SK" dirty="0"/>
              <a:t> –štruktúra VS</a:t>
            </a:r>
          </a:p>
          <a:p>
            <a:pPr marL="720725" indent="-720725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sk-SK" dirty="0"/>
              <a:t>B2 – </a:t>
            </a:r>
            <a:r>
              <a:rPr lang="sk-SK" b="1" dirty="0"/>
              <a:t>inštitucionálna</a:t>
            </a:r>
            <a:r>
              <a:rPr lang="sk-SK" dirty="0"/>
              <a:t> - mikroekonomický pohľad na VS podľa potrieb</a:t>
            </a:r>
          </a:p>
          <a:p>
            <a:pPr marL="720725" indent="-720725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sk-SK" dirty="0"/>
              <a:t>C1 – </a:t>
            </a:r>
            <a:r>
              <a:rPr lang="sk-SK" b="1" dirty="0"/>
              <a:t>spoločenská</a:t>
            </a:r>
            <a:r>
              <a:rPr lang="sk-SK" dirty="0"/>
              <a:t> - chod spoločenského systému a jeho stabilita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sk-SK" dirty="0"/>
              <a:t>C2 – </a:t>
            </a:r>
            <a:r>
              <a:rPr lang="sk-SK" b="1" dirty="0"/>
              <a:t>operatívna</a:t>
            </a:r>
            <a:r>
              <a:rPr lang="sk-SK" dirty="0"/>
              <a:t> - hospodárnosť</a:t>
            </a:r>
          </a:p>
          <a:p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339752" y="6356350"/>
            <a:ext cx="4752528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  </a:t>
            </a:r>
            <a:endParaRPr lang="sk-SK" smtClean="0"/>
          </a:p>
          <a:p>
            <a:pPr>
              <a:defRPr/>
            </a:pPr>
            <a:r>
              <a:rPr lang="pt-BR" smtClean="0"/>
              <a:t> 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66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618383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87450" y="274638"/>
            <a:ext cx="7499350" cy="994122"/>
          </a:xfrm>
        </p:spPr>
        <p:txBody>
          <a:bodyPr/>
          <a:lstStyle/>
          <a:p>
            <a:r>
              <a:rPr lang="sk-SK" sz="4200" u="sng" smtClean="0"/>
              <a:t>Hľadiská efektívnosti vo </a:t>
            </a:r>
            <a:br>
              <a:rPr lang="sk-SK" sz="4200" u="sng" smtClean="0"/>
            </a:br>
            <a:r>
              <a:rPr lang="sk-SK" sz="4200" u="sng" smtClean="0"/>
              <a:t>verejnom sektore</a:t>
            </a:r>
            <a:endParaRPr lang="sk-SK" sz="4200" u="sng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00113" indent="-900113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sk-SK" dirty="0"/>
              <a:t>D1 – </a:t>
            </a:r>
            <a:r>
              <a:rPr lang="sk-SK" b="1" dirty="0" err="1"/>
              <a:t>alokatívna</a:t>
            </a:r>
            <a:r>
              <a:rPr lang="sk-SK" dirty="0"/>
              <a:t> - vhodné proporcie a mechanizmy prostriedkov do VS</a:t>
            </a:r>
          </a:p>
          <a:p>
            <a:pPr marL="803275" indent="-803275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sk-SK" dirty="0"/>
              <a:t>D2 – </a:t>
            </a:r>
            <a:r>
              <a:rPr lang="sk-SK" b="1" dirty="0"/>
              <a:t>technická </a:t>
            </a:r>
            <a:r>
              <a:rPr lang="sk-SK" dirty="0"/>
              <a:t>- nákladová efektívnosť, hospodárnosť, účelnosť, pružnosť VS</a:t>
            </a:r>
          </a:p>
          <a:p>
            <a:pPr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sk-SK" dirty="0"/>
              <a:t>E1 – </a:t>
            </a:r>
            <a:r>
              <a:rPr lang="sk-SK" b="1" dirty="0"/>
              <a:t>makroekonomická</a:t>
            </a:r>
            <a:r>
              <a:rPr lang="sk-SK" dirty="0"/>
              <a:t> - stabilita TS a VS</a:t>
            </a:r>
          </a:p>
          <a:p>
            <a:pPr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sk-SK" dirty="0"/>
              <a:t>E2 – </a:t>
            </a:r>
            <a:r>
              <a:rPr lang="sk-SK" b="1" dirty="0"/>
              <a:t>mikroekonomická</a:t>
            </a:r>
            <a:r>
              <a:rPr lang="sk-SK" dirty="0"/>
              <a:t> - schopnosť prežiť</a:t>
            </a:r>
          </a:p>
          <a:p>
            <a:pPr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sk-SK" dirty="0"/>
              <a:t>F1 –  </a:t>
            </a:r>
            <a:r>
              <a:rPr lang="sk-SK" b="1" dirty="0"/>
              <a:t>v  materiálnej výrobe</a:t>
            </a:r>
          </a:p>
          <a:p>
            <a:pPr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sk-SK" dirty="0"/>
              <a:t>F2 –  </a:t>
            </a:r>
            <a:r>
              <a:rPr lang="sk-SK" b="1" dirty="0"/>
              <a:t>v  službách</a:t>
            </a:r>
          </a:p>
          <a:p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339752" y="6356350"/>
            <a:ext cx="4752528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</a:t>
            </a:r>
            <a:endParaRPr lang="sk-SK" smtClean="0"/>
          </a:p>
          <a:p>
            <a:pPr>
              <a:defRPr/>
            </a:pPr>
            <a:r>
              <a:rPr lang="pt-BR" smtClean="0"/>
              <a:t>   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67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85558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332656"/>
            <a:ext cx="8100392" cy="1327125"/>
          </a:xfrm>
        </p:spPr>
        <p:txBody>
          <a:bodyPr/>
          <a:lstStyle/>
          <a:p>
            <a:r>
              <a:rPr lang="sk-SK" sz="3600" u="sng" dirty="0"/>
              <a:t>Nástroje súkromných foriem manažmentu vo verejnom sektore /Nemec/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/>
          <a:lstStyle/>
          <a:p>
            <a:r>
              <a:rPr lang="sk-SK" dirty="0"/>
              <a:t>Užívateľské poplatky - špecifická forma ceny: za vodu, plyn, poštovné</a:t>
            </a:r>
          </a:p>
          <a:p>
            <a:r>
              <a:rPr lang="sk-SK" dirty="0"/>
              <a:t>Kontraktácie – jedna z foriem verejného  obstarávania: stravovanie</a:t>
            </a:r>
          </a:p>
          <a:p>
            <a:r>
              <a:rPr lang="sk-SK" dirty="0"/>
              <a:t>Poukážky – kupóny, študentské pôžičky</a:t>
            </a:r>
          </a:p>
          <a:p>
            <a:r>
              <a:rPr lang="sk-SK" dirty="0"/>
              <a:t>Vnútroorganizačné zúčtovanie: úspor</a:t>
            </a:r>
          </a:p>
          <a:p>
            <a:r>
              <a:rPr lang="sk-SK" dirty="0"/>
              <a:t>Interné trhy - kontrola výdavkov</a:t>
            </a:r>
          </a:p>
          <a:p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699792" y="6356350"/>
            <a:ext cx="4536504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   </a:t>
            </a:r>
            <a:endParaRPr lang="sk-SK" smtClean="0"/>
          </a:p>
          <a:p>
            <a:pPr>
              <a:defRPr/>
            </a:pPr>
            <a:r>
              <a:rPr lang="pt-BR" smtClean="0"/>
              <a:t>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68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657856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87624" y="332656"/>
            <a:ext cx="7499350" cy="1008112"/>
          </a:xfrm>
        </p:spPr>
        <p:txBody>
          <a:bodyPr/>
          <a:lstStyle/>
          <a:p>
            <a:r>
              <a:rPr lang="sk-SK" sz="4000" u="sng" dirty="0"/>
              <a:t>Tendencie verejného </a:t>
            </a:r>
            <a:r>
              <a:rPr lang="sk-SK" sz="4000" u="sng"/>
              <a:t>sektora </a:t>
            </a:r>
            <a:r>
              <a:rPr lang="sk-SK" sz="4000" u="sng" smtClean="0"/>
              <a:t/>
            </a:r>
            <a:br>
              <a:rPr lang="sk-SK" sz="4000" u="sng" smtClean="0"/>
            </a:br>
            <a:r>
              <a:rPr lang="sk-SK" sz="4000" u="sng" smtClean="0"/>
              <a:t>k </a:t>
            </a:r>
            <a:r>
              <a:rPr lang="sk-SK" sz="4000" u="sng" dirty="0" err="1"/>
              <a:t>neefetívnosti</a:t>
            </a:r>
            <a:r>
              <a:rPr lang="sk-SK" sz="4000" u="sng" dirty="0"/>
              <a:t> /</a:t>
            </a:r>
            <a:r>
              <a:rPr lang="sk-SK" sz="4000" u="sng" dirty="0" err="1"/>
              <a:t>Stiglitz</a:t>
            </a:r>
            <a:r>
              <a:rPr lang="sk-SK" sz="4000" u="sng" dirty="0"/>
              <a:t>/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67544" y="1772817"/>
            <a:ext cx="8229600" cy="4032448"/>
          </a:xfrm>
        </p:spPr>
        <p:txBody>
          <a:bodyPr/>
          <a:lstStyle/>
          <a:p>
            <a:pPr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sk-SK" dirty="0" smtClean="0"/>
              <a:t> 1</a:t>
            </a:r>
            <a:r>
              <a:rPr lang="sk-SK" dirty="0"/>
              <a:t>. VS existenčne nezávisí od zisku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sk-SK" dirty="0"/>
              <a:t> 2. Podniky VS na neobávajú bankrotu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sk-SK" dirty="0"/>
              <a:t> 3. Vo VS často chýba konkurencia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sk-SK" dirty="0"/>
              <a:t> 4. Chýba i individuálna motivácia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sk-SK" dirty="0"/>
              <a:t> 5. Činnosti vo VS iné ako TS</a:t>
            </a:r>
          </a:p>
          <a:p>
            <a:pPr marL="442913" indent="-442913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sk-SK" dirty="0"/>
              <a:t> 6. V TS je vzťah medzi výrobcom a kupujúcim,   vo VS je sprostredkovaný vzťah</a:t>
            </a:r>
          </a:p>
          <a:p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627784" y="6356350"/>
            <a:ext cx="4608512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 </a:t>
            </a:r>
            <a:endParaRPr lang="sk-SK" smtClean="0"/>
          </a:p>
          <a:p>
            <a:pPr>
              <a:defRPr/>
            </a:pPr>
            <a:r>
              <a:rPr lang="pt-BR" smtClean="0"/>
              <a:t>  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69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722847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87624" y="548680"/>
            <a:ext cx="7499350" cy="706437"/>
          </a:xfrm>
        </p:spPr>
        <p:txBody>
          <a:bodyPr/>
          <a:lstStyle/>
          <a:p>
            <a:r>
              <a:rPr lang="sk-SK" sz="4000" u="sng" dirty="0"/>
              <a:t>d) Náplň konzultácií zimného semestra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66576" y="1500684"/>
            <a:ext cx="4114800" cy="4525963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tabLst>
                <a:tab pos="1344613" algn="l"/>
              </a:tabLst>
              <a:defRPr/>
            </a:pPr>
            <a:r>
              <a:rPr lang="sk-SK" sz="2400" b="1"/>
              <a:t> </a:t>
            </a:r>
            <a:r>
              <a:rPr lang="sk-SK" sz="2400" b="1" smtClean="0"/>
              <a:t>            1</a:t>
            </a:r>
            <a:r>
              <a:rPr lang="sk-SK" sz="2400" b="1" u="sng" smtClean="0"/>
              <a:t>. </a:t>
            </a:r>
            <a:r>
              <a:rPr lang="sk-SK" sz="2400" b="1" u="sng" dirty="0"/>
              <a:t>Konzultácia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sk-SK" sz="2400" b="1" u="sng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sz="2400" b="1" i="1" dirty="0"/>
              <a:t>Úvod do predmetu Ekonomika verejného sektora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sz="2400" b="1" i="1" dirty="0"/>
              <a:t>Príčiny existencie verejného sektora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sz="2400" b="1" i="1" dirty="0"/>
              <a:t>Charakteristika verejného sektora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sz="2400" b="1" i="1" dirty="0"/>
              <a:t>Efektívnosť  a neefektívnosť verejného sektora</a:t>
            </a:r>
          </a:p>
          <a:p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339752" y="6356350"/>
            <a:ext cx="4968552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   </a:t>
            </a:r>
            <a:endParaRPr lang="sk-SK" smtClean="0"/>
          </a:p>
          <a:p>
            <a:pPr>
              <a:defRPr/>
            </a:pPr>
            <a:r>
              <a:rPr lang="pt-BR" smtClean="0"/>
              <a:t>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7</a:t>
            </a:fld>
            <a:endParaRPr lang="sk-SK" dirty="0"/>
          </a:p>
        </p:txBody>
      </p:sp>
      <p:sp>
        <p:nvSpPr>
          <p:cNvPr id="7" name="BlokTextu 6"/>
          <p:cNvSpPr txBox="1"/>
          <p:nvPr/>
        </p:nvSpPr>
        <p:spPr>
          <a:xfrm>
            <a:off x="4611836" y="1484784"/>
            <a:ext cx="424847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sk-SK" sz="2400" b="1" u="sng" dirty="0"/>
              <a:t>2. Konzultácia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sk-SK" sz="2400" b="1" u="sng" dirty="0"/>
          </a:p>
          <a:p>
            <a:pPr marL="342900" indent="-34290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sz="2400" b="1" i="1" dirty="0"/>
              <a:t>Možné prístupy k vymedzeniu </a:t>
            </a:r>
            <a:r>
              <a:rPr lang="sk-SK" sz="2400" b="1" i="1" dirty="0" smtClean="0"/>
              <a:t>   odvetví </a:t>
            </a:r>
            <a:r>
              <a:rPr lang="sk-SK" sz="2400" b="1" i="1" dirty="0"/>
              <a:t>verejného sektora</a:t>
            </a:r>
          </a:p>
          <a:p>
            <a:pPr marL="342900" indent="-34290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sz="2400" b="1" i="1" dirty="0"/>
              <a:t>Technické a organizačné zabezpečenie fungovania odvetví verejného sektora</a:t>
            </a:r>
          </a:p>
          <a:p>
            <a:pPr marL="342900" indent="-34290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sz="2400" b="1" i="1" dirty="0"/>
              <a:t>Charakteristika odvetví zabezpečujúcich čisté verejné statky</a:t>
            </a:r>
          </a:p>
          <a:p>
            <a:pPr marL="342900" indent="-34290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sz="2400" b="1" i="1" dirty="0"/>
              <a:t>Zhrnutie učiva zimného  semestra, opakovanie</a:t>
            </a:r>
          </a:p>
        </p:txBody>
      </p:sp>
    </p:spTree>
    <p:extLst>
      <p:ext uri="{BB962C8B-B14F-4D97-AF65-F5344CB8AC3E}">
        <p14:creationId xmlns:p14="http://schemas.microsoft.com/office/powerpoint/2010/main" val="101372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87624" y="476672"/>
            <a:ext cx="7499350" cy="706437"/>
          </a:xfrm>
        </p:spPr>
        <p:txBody>
          <a:bodyPr/>
          <a:lstStyle/>
          <a:p>
            <a:r>
              <a:rPr lang="sk-SK" sz="4000" u="sng" dirty="0"/>
              <a:t>4. Neefektívnosť verejného sektora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Za verejné statky neplatí spotrebiteľ priamo na trhu, ale prostredníctvom daní. Tým dochádza k časovému posunu medzi platbou a spotrebou statku. Nie je tu bezprostredná závislosť medzi nákladom a úžitkom. Neexistencia konkurencie vo VS má prejav v menšom tlaku na náklady a začína zrod neefektívnosti.</a:t>
            </a:r>
          </a:p>
          <a:p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699792" y="6356350"/>
            <a:ext cx="4320480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  </a:t>
            </a:r>
            <a:endParaRPr lang="sk-SK" smtClean="0"/>
          </a:p>
          <a:p>
            <a:pPr>
              <a:defRPr/>
            </a:pPr>
            <a:r>
              <a:rPr lang="pt-BR" smtClean="0"/>
              <a:t> 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70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252714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87624" y="476672"/>
            <a:ext cx="7499350" cy="1008112"/>
          </a:xfrm>
        </p:spPr>
        <p:txBody>
          <a:bodyPr/>
          <a:lstStyle/>
          <a:p>
            <a:r>
              <a:rPr lang="sk-SK" sz="4000" u="sng" dirty="0"/>
              <a:t>Prejavy neefektívnosti – zlyhania VS podľa </a:t>
            </a:r>
            <a:r>
              <a:rPr lang="sk-SK" sz="4000" u="sng" dirty="0" err="1"/>
              <a:t>Streckovej</a:t>
            </a:r>
            <a:endParaRPr lang="sk-SK" sz="4000" u="sng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67544" y="1844825"/>
            <a:ext cx="8229600" cy="4320480"/>
          </a:xfrm>
        </p:spPr>
        <p:txBody>
          <a:bodyPr/>
          <a:lstStyle/>
          <a:p>
            <a:r>
              <a:rPr lang="sk-SK" dirty="0"/>
              <a:t>Chybná alokácia verejných financií</a:t>
            </a:r>
          </a:p>
          <a:p>
            <a:r>
              <a:rPr lang="sk-SK" dirty="0"/>
              <a:t>Menšia inovačná aktivita spôsobov uspokojovania potrieb</a:t>
            </a:r>
          </a:p>
          <a:p>
            <a:r>
              <a:rPr lang="sk-SK" dirty="0" err="1"/>
              <a:t>Byrokratizácia</a:t>
            </a:r>
            <a:r>
              <a:rPr lang="sk-SK" dirty="0"/>
              <a:t> subjektov VS</a:t>
            </a:r>
          </a:p>
          <a:p>
            <a:r>
              <a:rPr lang="sk-SK" dirty="0"/>
              <a:t>Ťažkopádnosť subjektov a procesov vo VS /nehrozí bankrot/</a:t>
            </a:r>
          </a:p>
          <a:p>
            <a:r>
              <a:rPr lang="sk-SK" dirty="0"/>
              <a:t>Nerešpektovanie spotrebiteľa</a:t>
            </a:r>
          </a:p>
          <a:p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483768" y="6356350"/>
            <a:ext cx="4824536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 </a:t>
            </a:r>
            <a:endParaRPr lang="sk-SK" smtClean="0"/>
          </a:p>
          <a:p>
            <a:pPr>
              <a:defRPr/>
            </a:pPr>
            <a:r>
              <a:rPr lang="pt-BR" smtClean="0"/>
              <a:t>  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71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146066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15616" y="260648"/>
            <a:ext cx="7848872" cy="864096"/>
          </a:xfrm>
        </p:spPr>
        <p:txBody>
          <a:bodyPr/>
          <a:lstStyle/>
          <a:p>
            <a:r>
              <a:rPr lang="sk-SK" b="1" dirty="0"/>
              <a:t/>
            </a:r>
            <a:br>
              <a:rPr lang="sk-SK" b="1" dirty="0"/>
            </a:br>
            <a:r>
              <a:rPr lang="sk-SK" b="1" dirty="0"/>
              <a:t/>
            </a:r>
            <a:br>
              <a:rPr lang="sk-SK" b="1" dirty="0"/>
            </a:br>
            <a:r>
              <a:rPr lang="sk-SK" sz="3600" dirty="0"/>
              <a:t>e) </a:t>
            </a:r>
            <a:r>
              <a:rPr lang="sk-SK" sz="3600" u="sng" dirty="0"/>
              <a:t>Vzťah medzi pojmami štát, národné hospodárstvo, verejný sektor</a:t>
            </a:r>
            <a:r>
              <a:rPr lang="sk-SK" dirty="0"/>
              <a:t/>
            </a:r>
            <a:br>
              <a:rPr lang="sk-SK" dirty="0"/>
            </a:br>
            <a:r>
              <a:rPr lang="sk-SK" dirty="0"/>
              <a:t/>
            </a:r>
            <a:br>
              <a:rPr lang="sk-SK" dirty="0"/>
            </a:br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339752" y="6309320"/>
            <a:ext cx="4544144" cy="365125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   </a:t>
            </a:r>
            <a:endParaRPr lang="sk-SK" smtClean="0"/>
          </a:p>
          <a:p>
            <a:pPr>
              <a:defRPr/>
            </a:pPr>
            <a:r>
              <a:rPr lang="pt-BR" smtClean="0"/>
              <a:t>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8</a:t>
            </a:fld>
            <a:endParaRPr lang="sk-SK" dirty="0"/>
          </a:p>
        </p:txBody>
      </p:sp>
      <p:sp>
        <p:nvSpPr>
          <p:cNvPr id="7" name="Zástupný symbol obsahu 6"/>
          <p:cNvSpPr>
            <a:spLocks noGrp="1"/>
          </p:cNvSpPr>
          <p:nvPr>
            <p:ph idx="1"/>
          </p:nvPr>
        </p:nvSpPr>
        <p:spPr>
          <a:xfrm>
            <a:off x="395536" y="1412776"/>
            <a:ext cx="8496944" cy="4680520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sk-SK" sz="2400" b="1" smtClean="0"/>
              <a:t>Právne kritériá definované v Konvencii o právach a povinnostiach</a:t>
            </a:r>
          </a:p>
          <a:p>
            <a:pPr marL="0" indent="0">
              <a:spcBef>
                <a:spcPts val="0"/>
              </a:spcBef>
              <a:buNone/>
            </a:pPr>
            <a:r>
              <a:rPr lang="sk-SK" sz="2400" b="1" smtClean="0"/>
              <a:t>štátov z Montevidea (1933):</a:t>
            </a:r>
            <a:r>
              <a:rPr lang="sk-SK" sz="2400" smtClean="0"/>
              <a:t> </a:t>
            </a:r>
          </a:p>
          <a:p>
            <a:pPr marL="0" indent="0">
              <a:spcBef>
                <a:spcPts val="0"/>
              </a:spcBef>
              <a:buNone/>
            </a:pPr>
            <a:endParaRPr lang="sk-SK" sz="2000" b="1" i="1" smtClean="0"/>
          </a:p>
          <a:p>
            <a:pPr marL="0" indent="0" algn="ctr">
              <a:spcBef>
                <a:spcPts val="0"/>
              </a:spcBef>
              <a:buNone/>
            </a:pPr>
            <a:r>
              <a:rPr lang="sk-SK" sz="2400" b="1" u="sng" smtClean="0"/>
              <a:t>Štát </a:t>
            </a:r>
            <a:r>
              <a:rPr lang="sk-SK" sz="2400" b="1" i="1" smtClean="0"/>
              <a:t>=</a:t>
            </a:r>
            <a:r>
              <a:rPr lang="sk-SK" sz="2400" smtClean="0"/>
              <a:t> </a:t>
            </a:r>
            <a:r>
              <a:rPr lang="sk-SK" sz="2400" i="1" smtClean="0"/>
              <a:t>určitá  forma organizácie ľudskej spoločnosti, ktorá je vybudovaná na politickom základe a uplatňuje svoju suverenitu na určitom území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sk-SK" sz="2400" smtClean="0"/>
              <a:t>Ako subjekt medzinárodného práva by mal spĺňať nasledujúce kritériá: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sz="2400" smtClean="0"/>
              <a:t> stále obyvateľstvo,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sz="2400" smtClean="0"/>
              <a:t> definované územie,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sz="2400" smtClean="0"/>
              <a:t> vláda,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sz="2400" smtClean="0"/>
              <a:t> schopnosť vstupovať do vzťahov s inými štátmi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sz="2400" smtClean="0"/>
              <a:t>(uznanie ostatnými štátmi)</a:t>
            </a:r>
            <a:endParaRPr lang="sk-SK" sz="2400" i="1" smtClean="0"/>
          </a:p>
          <a:p>
            <a:pPr marL="0" indent="0">
              <a:spcBef>
                <a:spcPts val="0"/>
              </a:spcBef>
              <a:buNone/>
            </a:pP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1372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z="4000" u="sng" smtClean="0"/>
              <a:t>Formy a funkcie štátu</a:t>
            </a:r>
            <a:endParaRPr lang="sk-SK" sz="4000" u="sng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647056" y="1340768"/>
            <a:ext cx="8496944" cy="5102027"/>
          </a:xfrm>
        </p:spPr>
        <p:txBody>
          <a:bodyPr/>
          <a:lstStyle/>
          <a:p>
            <a:pPr marL="609600" indent="-60960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sk-SK" u="sng" smtClean="0"/>
              <a:t>Forma štátu môže byť vymedzená: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b="1" smtClean="0"/>
              <a:t>  štátnym režimom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b="1" smtClean="0"/>
              <a:t>  formou </a:t>
            </a:r>
            <a:r>
              <a:rPr lang="sk-SK" b="1" dirty="0"/>
              <a:t>usporiadania </a:t>
            </a:r>
            <a:r>
              <a:rPr lang="sk-SK" b="1"/>
              <a:t>štátu</a:t>
            </a:r>
            <a:r>
              <a:rPr lang="sk-SK"/>
              <a:t> </a:t>
            </a:r>
            <a:endParaRPr lang="sk-SK" smtClean="0"/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mtClean="0"/>
              <a:t>  </a:t>
            </a:r>
            <a:r>
              <a:rPr lang="sk-SK" b="1" smtClean="0"/>
              <a:t>formou vlády</a:t>
            </a:r>
          </a:p>
          <a:p>
            <a:pPr marL="0" indent="0" fontAlgn="auto">
              <a:spcBef>
                <a:spcPts val="1200"/>
              </a:spcBef>
              <a:spcAft>
                <a:spcPts val="0"/>
              </a:spcAft>
              <a:buNone/>
              <a:defRPr/>
            </a:pPr>
            <a:r>
              <a:rPr lang="sk-SK" u="sng" smtClean="0"/>
              <a:t>Funkcie štátu ako východisko pre zdôvodnenie existencie verejného sektora:</a:t>
            </a:r>
            <a:endParaRPr lang="sk-SK" smtClean="0"/>
          </a:p>
          <a:p>
            <a:pPr>
              <a:buFont typeface="Arial" pitchFamily="34" charset="0"/>
              <a:buChar char="•"/>
            </a:pPr>
            <a:r>
              <a:rPr lang="sk-SK" b="1" smtClean="0"/>
              <a:t>vonkajšie</a:t>
            </a:r>
          </a:p>
          <a:p>
            <a:pPr>
              <a:buFont typeface="Arial" pitchFamily="34" charset="0"/>
              <a:buChar char="•"/>
            </a:pPr>
            <a:r>
              <a:rPr lang="sk-SK" b="1" smtClean="0"/>
              <a:t>vnútorné</a:t>
            </a:r>
            <a:endParaRPr lang="sk-SK" b="1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2012/2013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483768" y="6309320"/>
            <a:ext cx="4824536" cy="548680"/>
          </a:xfrm>
        </p:spPr>
        <p:txBody>
          <a:bodyPr/>
          <a:lstStyle/>
          <a:p>
            <a:pPr>
              <a:defRPr/>
            </a:pPr>
            <a:r>
              <a:rPr lang="pt-BR" smtClean="0"/>
              <a:t>Katedra ekonómie a financií  </a:t>
            </a:r>
            <a:endParaRPr lang="sk-SK" smtClean="0"/>
          </a:p>
          <a:p>
            <a:pPr>
              <a:defRPr/>
            </a:pPr>
            <a:r>
              <a:rPr lang="pt-BR" smtClean="0"/>
              <a:t> doc. Ing. Elena Beňová, PhD., doc. Ing. Erika Neubauerová, PhD.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73C90-FAA6-4005-9F33-379758B70E08}" type="slidenum">
              <a:rPr lang="sk-SK" smtClean="0"/>
              <a:pPr>
                <a:defRPr/>
              </a:pPr>
              <a:t>9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01372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C86CDD74D0F3F45ADE873BC2CB27A65" ma:contentTypeVersion="1" ma:contentTypeDescription="Create a new document." ma:contentTypeScope="" ma:versionID="7c6da5d0a60030f1f121827e52a6ea1c">
  <xsd:schema xmlns:xsd="http://www.w3.org/2001/XMLSchema" xmlns:xs="http://www.w3.org/2001/XMLSchema" xmlns:p="http://schemas.microsoft.com/office/2006/metadata/properties" xmlns:ns2="2d534ccd-67b3-4c1c-8294-b07b02135a23" xmlns:ns3="9d022afc-fdfd-4c3a-a5ed-898f80cd9480" targetNamespace="http://schemas.microsoft.com/office/2006/metadata/properties" ma:root="true" ma:fieldsID="db08283c18462818a2fa9fc6ba580b2d" ns2:_="" ns3:_="">
    <xsd:import namespace="2d534ccd-67b3-4c1c-8294-b07b02135a23"/>
    <xsd:import namespace="9d022afc-fdfd-4c3a-a5ed-898f80cd948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Stav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534ccd-67b3-4c1c-8294-b07b02135a23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022afc-fdfd-4c3a-a5ed-898f80cd9480" elementFormDefault="qualified">
    <xsd:import namespace="http://schemas.microsoft.com/office/2006/documentManagement/types"/>
    <xsd:import namespace="http://schemas.microsoft.com/office/infopath/2007/PartnerControls"/>
    <xsd:element name="Stav" ma:index="11" nillable="true" ma:displayName="Stav" ma:default="Rozpracované" ma:format="Dropdown" ma:internalName="Stav">
      <xsd:simpleType>
        <xsd:restriction base="dms:Choice">
          <xsd:enumeration value="Rozpracované"/>
          <xsd:enumeration value="Pripravené na schválenie"/>
          <xsd:enumeration value="Schválené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v xmlns="9d022afc-fdfd-4c3a-a5ed-898f80cd9480">Pripravené na schválenie</Stav>
    <_dlc_DocId xmlns="2d534ccd-67b3-4c1c-8294-b07b02135a23">VSEMVS-81-26</_dlc_DocId>
    <_dlc_DocIdUrl xmlns="2d534ccd-67b3-4c1c-8294-b07b02135a23">
      <Url>https://intranet2010.vsemvs.sk/DevWorkspace/LMS_Workspace/_layouts/DocIdRedir.aspx?ID=VSEMVS-81-26</Url>
      <Description>VSEMVS-81-26</Description>
    </_dlc_DocIdUrl>
  </documentManagement>
</p:properti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C029EF7-280F-4371-A90F-A9BA877F386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534ccd-67b3-4c1c-8294-b07b02135a23"/>
    <ds:schemaRef ds:uri="9d022afc-fdfd-4c3a-a5ed-898f80cd948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554AD09-E245-47C0-8F76-CAA074A14411}">
  <ds:schemaRefs>
    <ds:schemaRef ds:uri="http://purl.org/dc/elements/1.1/"/>
    <ds:schemaRef ds:uri="http://schemas.microsoft.com/office/2006/metadata/properties"/>
    <ds:schemaRef ds:uri="http://purl.org/dc/terms/"/>
    <ds:schemaRef ds:uri="http://schemas.microsoft.com/office/2006/documentManagement/types"/>
    <ds:schemaRef ds:uri="9d022afc-fdfd-4c3a-a5ed-898f80cd9480"/>
    <ds:schemaRef ds:uri="http://purl.org/dc/dcmitype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2d534ccd-67b3-4c1c-8294-b07b02135a23"/>
  </ds:schemaRefs>
</ds:datastoreItem>
</file>

<file path=customXml/itemProps3.xml><?xml version="1.0" encoding="utf-8"?>
<ds:datastoreItem xmlns:ds="http://schemas.openxmlformats.org/officeDocument/2006/customXml" ds:itemID="{2D4B23F4-02D2-44C2-98BD-F2B8480D1210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386241E5-A0B3-424C-8745-E4189507099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961</TotalTime>
  <Words>4435</Words>
  <Application>Microsoft Office PowerPoint</Application>
  <PresentationFormat>Prezentácia na obrazovke (4:3)</PresentationFormat>
  <Paragraphs>850</Paragraphs>
  <Slides>71</Slides>
  <Notes>1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71</vt:i4>
      </vt:variant>
    </vt:vector>
  </HeadingPairs>
  <TitlesOfParts>
    <vt:vector size="72" baseType="lpstr">
      <vt:lpstr>Motív Office</vt:lpstr>
      <vt:lpstr>Ekonomika verejného sektora</vt:lpstr>
      <vt:lpstr> Náplň konzultácií (prednášok)</vt:lpstr>
      <vt:lpstr> Téma 1 </vt:lpstr>
      <vt:lpstr>Literatúra a vymedzenie základných pojmov </vt:lpstr>
      <vt:lpstr>Ekonomika verejného sektora</vt:lpstr>
      <vt:lpstr>Prezentácia programu PowerPoint</vt:lpstr>
      <vt:lpstr>d) Náplň konzultácií zimného semestra</vt:lpstr>
      <vt:lpstr>  e) Vzťah medzi pojmami štát, národné hospodárstvo, verejný sektor  </vt:lpstr>
      <vt:lpstr>Formy a funkcie štátu</vt:lpstr>
      <vt:lpstr>Politické ideológie vo vzťahu k funkciám štátu</vt:lpstr>
      <vt:lpstr>Národné hospodárstvo </vt:lpstr>
      <vt:lpstr>Národné hospodárstvo</vt:lpstr>
      <vt:lpstr>Prvky trhu a prvky  demokratického systému</vt:lpstr>
      <vt:lpstr>II. Príčiny existencie verejného sektora</vt:lpstr>
      <vt:lpstr>Prezentácia programu PowerPoint</vt:lpstr>
      <vt:lpstr>5. Príčiny existencie verejného sektora v dôsledku zlyhania trhu</vt:lpstr>
      <vt:lpstr>Verejné statky</vt:lpstr>
      <vt:lpstr>Klasifikácia statkov</vt:lpstr>
      <vt:lpstr>Iné členenia statkov</vt:lpstr>
      <vt:lpstr>Zabezpečovanie statkov</vt:lpstr>
      <vt:lpstr>Formy organizácií vo verejnom sektore (z hľadiska právnej formy)</vt:lpstr>
      <vt:lpstr>Pozícia služieb v klasifikácii statkov</vt:lpstr>
      <vt:lpstr>Služby ako druh statkov</vt:lpstr>
      <vt:lpstr>Všeobecná charakteristika služieb</vt:lpstr>
      <vt:lpstr>Základné vlastnosti služieb</vt:lpstr>
      <vt:lpstr>Existencia externalít </vt:lpstr>
      <vt:lpstr>Existencia nedokonalej konkurencie</vt:lpstr>
      <vt:lpstr>Makroekonomické dôvody pre zásahy štátu do ekonomiky prostredníctvom verejného sektora</vt:lpstr>
      <vt:lpstr>Stabilita ekonomiky</vt:lpstr>
      <vt:lpstr>Mimoekonomické dôvody pre zásahy štátu do ekonomiky prostredníctvom verejného sektora</vt:lpstr>
      <vt:lpstr>Argumenty proti zásahom štátu do ekonomiky</vt:lpstr>
      <vt:lpstr> Téma 3 </vt:lpstr>
      <vt:lpstr>Charakteristika verejného sektora</vt:lpstr>
      <vt:lpstr>1. Východiská chápania fungovania verejného sektora</vt:lpstr>
      <vt:lpstr>Verejný sektor</vt:lpstr>
      <vt:lpstr>Verejný sektor</vt:lpstr>
      <vt:lpstr>c) Verejná správa</vt:lpstr>
      <vt:lpstr>Prezentácia programu PowerPoint</vt:lpstr>
      <vt:lpstr>Správa</vt:lpstr>
      <vt:lpstr>            Štátna správa</vt:lpstr>
      <vt:lpstr>Samospráva </vt:lpstr>
      <vt:lpstr>Podmienky, ktoré musí spĺňať obec, aby bola vyhlásená za mesto</vt:lpstr>
      <vt:lpstr>Verejnoprávne korporácie</vt:lpstr>
      <vt:lpstr>Prezentácia programu PowerPoint</vt:lpstr>
      <vt:lpstr>d) Verejná kontrola</vt:lpstr>
      <vt:lpstr>Fázy verejnej kontroly</vt:lpstr>
      <vt:lpstr>Kontrolný systém v SR</vt:lpstr>
      <vt:lpstr> Finančná kontrola  </vt:lpstr>
      <vt:lpstr> Finančná kontrola  </vt:lpstr>
      <vt:lpstr>e) Verejné financie</vt:lpstr>
      <vt:lpstr>2. Faktory ovplyvňujúce rozsah  a štruktúru verejného sektora</vt:lpstr>
      <vt:lpstr>Faktory ovplyvňujúce rozsah  a štruktúru verejného sektora</vt:lpstr>
      <vt:lpstr>3. Ukazovatele merania veľkosti verejného sektora</vt:lpstr>
      <vt:lpstr>Ukazovatele merania veľkosti verejného sektora</vt:lpstr>
      <vt:lpstr>4. Ukazovatele výkonnosti verejného sektora</vt:lpstr>
      <vt:lpstr>Ukazovatele výkonnosti  verejného sektora</vt:lpstr>
      <vt:lpstr> Téma 4 </vt:lpstr>
      <vt:lpstr>Efektívnosť a neefektívnosť verejného sektora</vt:lpstr>
      <vt:lpstr>1. Efektívnosť verejného sektora</vt:lpstr>
      <vt:lpstr>Rozdiely vstupov a výstupov</vt:lpstr>
      <vt:lpstr>2. Faktory efektívnosti verejného sektora</vt:lpstr>
      <vt:lpstr>Vonkajšie faktory efektívnosti</vt:lpstr>
      <vt:lpstr>Vnútorné faktory efektívnosti</vt:lpstr>
      <vt:lpstr>Meranie efektívnosti podľa Buchtu</vt:lpstr>
      <vt:lpstr>Štát podporuje efektívnosť   a konkurenciu</vt:lpstr>
      <vt:lpstr>3. Hľadiská efektívnosti vo verejnom sektore</vt:lpstr>
      <vt:lpstr>Hľadiská efektívnosti vo  verejnom sektore</vt:lpstr>
      <vt:lpstr>Nástroje súkromných foriem manažmentu vo verejnom sektore /Nemec/</vt:lpstr>
      <vt:lpstr>Tendencie verejného sektora  k neefetívnosti /Stiglitz/</vt:lpstr>
      <vt:lpstr>4. Neefektívnosť verejného sektora</vt:lpstr>
      <vt:lpstr>Prejavy neefektívnosti – zlyhania VS podľa Streckovej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Predloha pre prezentáciu predmetu</dc:title>
  <dc:creator>Veselá, Mária</dc:creator>
  <cp:lastModifiedBy>Windows User</cp:lastModifiedBy>
  <cp:revision>91</cp:revision>
  <dcterms:created xsi:type="dcterms:W3CDTF">2012-07-18T08:46:06Z</dcterms:created>
  <dcterms:modified xsi:type="dcterms:W3CDTF">2012-12-18T13:10:14Z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atedra">
    <vt:lpwstr>Katedra volneho casu</vt:lpwstr>
  </property>
  <property fmtid="{D5CDD505-2E9C-101B-9397-08002B2CF9AE}" pid="3" name="ContentTypeId">
    <vt:lpwstr>0x0101005C86CDD74D0F3F45ADE873BC2CB27A65</vt:lpwstr>
  </property>
  <property fmtid="{D5CDD505-2E9C-101B-9397-08002B2CF9AE}" pid="4" name="_dlc_DocIdItemGuid">
    <vt:lpwstr>6d5c5664-2fea-4f5e-ae0a-7480475400d8</vt:lpwstr>
  </property>
</Properties>
</file>